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handoutMasterIdLst>
    <p:handoutMasterId r:id="rId88"/>
  </p:handoutMasterIdLst>
  <p:sldIdLst>
    <p:sldId id="549" r:id="rId2"/>
    <p:sldId id="592" r:id="rId3"/>
    <p:sldId id="258" r:id="rId4"/>
    <p:sldId id="259" r:id="rId5"/>
    <p:sldId id="260" r:id="rId6"/>
    <p:sldId id="1890" r:id="rId7"/>
    <p:sldId id="1891" r:id="rId8"/>
    <p:sldId id="1815" r:id="rId9"/>
    <p:sldId id="1816" r:id="rId10"/>
    <p:sldId id="263" r:id="rId11"/>
    <p:sldId id="1889" r:id="rId12"/>
    <p:sldId id="1888" r:id="rId13"/>
    <p:sldId id="307" r:id="rId14"/>
    <p:sldId id="311" r:id="rId15"/>
    <p:sldId id="409" r:id="rId16"/>
    <p:sldId id="281" r:id="rId17"/>
    <p:sldId id="312" r:id="rId18"/>
    <p:sldId id="379" r:id="rId19"/>
    <p:sldId id="313" r:id="rId20"/>
    <p:sldId id="412" r:id="rId21"/>
    <p:sldId id="434" r:id="rId22"/>
    <p:sldId id="435" r:id="rId23"/>
    <p:sldId id="415" r:id="rId24"/>
    <p:sldId id="484" r:id="rId25"/>
    <p:sldId id="437" r:id="rId26"/>
    <p:sldId id="417" r:id="rId27"/>
    <p:sldId id="440" r:id="rId28"/>
    <p:sldId id="441" r:id="rId29"/>
    <p:sldId id="418" r:id="rId30"/>
    <p:sldId id="411" r:id="rId31"/>
    <p:sldId id="419" r:id="rId32"/>
    <p:sldId id="442" r:id="rId33"/>
    <p:sldId id="381" r:id="rId34"/>
    <p:sldId id="568" r:id="rId35"/>
    <p:sldId id="314" r:id="rId36"/>
    <p:sldId id="316" r:id="rId37"/>
    <p:sldId id="315" r:id="rId38"/>
    <p:sldId id="317" r:id="rId39"/>
    <p:sldId id="318" r:id="rId40"/>
    <p:sldId id="319" r:id="rId41"/>
    <p:sldId id="320" r:id="rId42"/>
    <p:sldId id="321" r:id="rId43"/>
    <p:sldId id="322" r:id="rId44"/>
    <p:sldId id="1812" r:id="rId45"/>
    <p:sldId id="323" r:id="rId46"/>
    <p:sldId id="581" r:id="rId47"/>
    <p:sldId id="264" r:id="rId48"/>
    <p:sldId id="324" r:id="rId49"/>
    <p:sldId id="485" r:id="rId50"/>
    <p:sldId id="325" r:id="rId51"/>
    <p:sldId id="597" r:id="rId52"/>
    <p:sldId id="382" r:id="rId53"/>
    <p:sldId id="385" r:id="rId54"/>
    <p:sldId id="384" r:id="rId55"/>
    <p:sldId id="408" r:id="rId56"/>
    <p:sldId id="330" r:id="rId57"/>
    <p:sldId id="331" r:id="rId58"/>
    <p:sldId id="332" r:id="rId59"/>
    <p:sldId id="333" r:id="rId60"/>
    <p:sldId id="334" r:id="rId61"/>
    <p:sldId id="399" r:id="rId62"/>
    <p:sldId id="335" r:id="rId63"/>
    <p:sldId id="430" r:id="rId64"/>
    <p:sldId id="431" r:id="rId65"/>
    <p:sldId id="432" r:id="rId66"/>
    <p:sldId id="433" r:id="rId67"/>
    <p:sldId id="421" r:id="rId68"/>
    <p:sldId id="422" r:id="rId69"/>
    <p:sldId id="423" r:id="rId70"/>
    <p:sldId id="424" r:id="rId71"/>
    <p:sldId id="469" r:id="rId72"/>
    <p:sldId id="449" r:id="rId73"/>
    <p:sldId id="465" r:id="rId74"/>
    <p:sldId id="479" r:id="rId75"/>
    <p:sldId id="1803" r:id="rId76"/>
    <p:sldId id="1801" r:id="rId77"/>
    <p:sldId id="1804" r:id="rId78"/>
    <p:sldId id="1805" r:id="rId79"/>
    <p:sldId id="1814" r:id="rId80"/>
    <p:sldId id="594" r:id="rId81"/>
    <p:sldId id="346" r:id="rId82"/>
    <p:sldId id="1811" r:id="rId83"/>
    <p:sldId id="278" r:id="rId84"/>
    <p:sldId id="1813" r:id="rId85"/>
    <p:sldId id="369" r:id="rId8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5033" autoAdjust="0"/>
  </p:normalViewPr>
  <p:slideViewPr>
    <p:cSldViewPr>
      <p:cViewPr varScale="1">
        <p:scale>
          <a:sx n="111" d="100"/>
          <a:sy n="111" d="100"/>
        </p:scale>
        <p:origin x="1212" y="108"/>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6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 MINH DUY" userId="edce383e-f428-4602-b4a5-4fd5df18f9cc" providerId="ADAL" clId="{446EBBC1-24EF-4CCC-921A-CCE102C46791}"/>
    <pc:docChg chg="modSld">
      <pc:chgData name="DO MINH DUY" userId="edce383e-f428-4602-b4a5-4fd5df18f9cc" providerId="ADAL" clId="{446EBBC1-24EF-4CCC-921A-CCE102C46791}" dt="2024-03-24T09:39:52.132" v="8" actId="1036"/>
      <pc:docMkLst>
        <pc:docMk/>
      </pc:docMkLst>
      <pc:sldChg chg="modSp mod">
        <pc:chgData name="DO MINH DUY" userId="edce383e-f428-4602-b4a5-4fd5df18f9cc" providerId="ADAL" clId="{446EBBC1-24EF-4CCC-921A-CCE102C46791}" dt="2024-03-16T15:54:07.774" v="1" actId="1035"/>
        <pc:sldMkLst>
          <pc:docMk/>
          <pc:sldMk cId="3617130360" sldId="549"/>
        </pc:sldMkLst>
        <pc:spChg chg="mod">
          <ac:chgData name="DO MINH DUY" userId="edce383e-f428-4602-b4a5-4fd5df18f9cc" providerId="ADAL" clId="{446EBBC1-24EF-4CCC-921A-CCE102C46791}" dt="2024-03-16T15:54:07.774" v="1" actId="1035"/>
          <ac:spMkLst>
            <pc:docMk/>
            <pc:sldMk cId="3617130360" sldId="549"/>
            <ac:spMk id="10" creationId="{3FA2B0C8-B84D-4A65-A9FC-1260198432D8}"/>
          </ac:spMkLst>
        </pc:spChg>
      </pc:sldChg>
      <pc:sldChg chg="modSp mod">
        <pc:chgData name="DO MINH DUY" userId="edce383e-f428-4602-b4a5-4fd5df18f9cc" providerId="ADAL" clId="{446EBBC1-24EF-4CCC-921A-CCE102C46791}" dt="2024-03-24T09:39:52.132" v="8" actId="1036"/>
        <pc:sldMkLst>
          <pc:docMk/>
          <pc:sldMk cId="3025218140" sldId="1814"/>
        </pc:sldMkLst>
        <pc:spChg chg="mod">
          <ac:chgData name="DO MINH DUY" userId="edce383e-f428-4602-b4a5-4fd5df18f9cc" providerId="ADAL" clId="{446EBBC1-24EF-4CCC-921A-CCE102C46791}" dt="2024-03-24T09:39:52.132" v="8" actId="1036"/>
          <ac:spMkLst>
            <pc:docMk/>
            <pc:sldMk cId="3025218140" sldId="1814"/>
            <ac:spMk id="4" creationId="{110D617D-5AF7-29A8-565D-0FA20E3C81D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C01C49B-3C18-4768-9750-393C05B95D43}"/>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59395" name="Rectangle 3">
            <a:extLst>
              <a:ext uri="{FF2B5EF4-FFF2-40B4-BE49-F238E27FC236}">
                <a16:creationId xmlns:a16="http://schemas.microsoft.com/office/drawing/2014/main" id="{914DBF89-155C-474C-B9E6-3CFFB0DC6B35}"/>
              </a:ext>
            </a:extLst>
          </p:cNvPr>
          <p:cNvSpPr>
            <a:spLocks noGrp="1" noChangeArrowheads="1"/>
          </p:cNvSpPr>
          <p:nvPr>
            <p:ph type="dt" sz="quarter" idx="1"/>
          </p:nvPr>
        </p:nvSpPr>
        <p:spPr bwMode="auto">
          <a:xfrm>
            <a:off x="4143375"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59396" name="Rectangle 4">
            <a:extLst>
              <a:ext uri="{FF2B5EF4-FFF2-40B4-BE49-F238E27FC236}">
                <a16:creationId xmlns:a16="http://schemas.microsoft.com/office/drawing/2014/main" id="{6B03A404-3D12-4B18-8DE3-176617E45155}"/>
              </a:ext>
            </a:extLst>
          </p:cNvPr>
          <p:cNvSpPr>
            <a:spLocks noGrp="1" noChangeArrowheads="1"/>
          </p:cNvSpPr>
          <p:nvPr>
            <p:ph type="ftr" sz="quarter" idx="2"/>
          </p:nvPr>
        </p:nvSpPr>
        <p:spPr bwMode="auto">
          <a:xfrm>
            <a:off x="0"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59397" name="Rectangle 5">
            <a:extLst>
              <a:ext uri="{FF2B5EF4-FFF2-40B4-BE49-F238E27FC236}">
                <a16:creationId xmlns:a16="http://schemas.microsoft.com/office/drawing/2014/main" id="{A0765D68-E7D4-4AB7-8810-57A25B910105}"/>
              </a:ext>
            </a:extLst>
          </p:cNvPr>
          <p:cNvSpPr>
            <a:spLocks noGrp="1" noChangeArrowheads="1"/>
          </p:cNvSpPr>
          <p:nvPr>
            <p:ph type="sldNum" sz="quarter" idx="3"/>
          </p:nvPr>
        </p:nvSpPr>
        <p:spPr bwMode="auto">
          <a:xfrm>
            <a:off x="4143375"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a:defRPr sz="1300"/>
            </a:lvl1pPr>
          </a:lstStyle>
          <a:p>
            <a:fld id="{5945753D-639D-461E-B8B4-42BF5CE431C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C57D0A58-977B-4636-88D5-BE485C2EFA37}"/>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87043" name="Rectangle 3">
            <a:extLst>
              <a:ext uri="{FF2B5EF4-FFF2-40B4-BE49-F238E27FC236}">
                <a16:creationId xmlns:a16="http://schemas.microsoft.com/office/drawing/2014/main" id="{2DC56FD1-2FC3-4AA0-8D74-391A9011AD92}"/>
              </a:ext>
            </a:extLst>
          </p:cNvPr>
          <p:cNvSpPr>
            <a:spLocks noGrp="1" noChangeArrowheads="1"/>
          </p:cNvSpPr>
          <p:nvPr>
            <p:ph type="dt" idx="1"/>
          </p:nvPr>
        </p:nvSpPr>
        <p:spPr bwMode="auto">
          <a:xfrm>
            <a:off x="4143375"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64516" name="Rectangle 4">
            <a:extLst>
              <a:ext uri="{FF2B5EF4-FFF2-40B4-BE49-F238E27FC236}">
                <a16:creationId xmlns:a16="http://schemas.microsoft.com/office/drawing/2014/main" id="{BD1A8264-B097-418E-A213-E642D1542B4F}"/>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5" name="Rectangle 5">
            <a:extLst>
              <a:ext uri="{FF2B5EF4-FFF2-40B4-BE49-F238E27FC236}">
                <a16:creationId xmlns:a16="http://schemas.microsoft.com/office/drawing/2014/main" id="{F65BDF27-3457-4B5F-8182-6885BB96F997}"/>
              </a:ext>
            </a:extLst>
          </p:cNvPr>
          <p:cNvSpPr>
            <a:spLocks noGrp="1" noChangeArrowheads="1"/>
          </p:cNvSpPr>
          <p:nvPr>
            <p:ph type="body" sz="quarter" idx="3"/>
          </p:nvPr>
        </p:nvSpPr>
        <p:spPr bwMode="auto">
          <a:xfrm>
            <a:off x="731838" y="4560888"/>
            <a:ext cx="5851525" cy="4319587"/>
          </a:xfrm>
          <a:prstGeom prst="rect">
            <a:avLst/>
          </a:prstGeom>
          <a:noFill/>
          <a:ln>
            <a:noFill/>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7046" name="Rectangle 6">
            <a:extLst>
              <a:ext uri="{FF2B5EF4-FFF2-40B4-BE49-F238E27FC236}">
                <a16:creationId xmlns:a16="http://schemas.microsoft.com/office/drawing/2014/main" id="{5CEEDF84-AD5E-4039-93D7-04233E1F78D5}"/>
              </a:ext>
            </a:extLst>
          </p:cNvPr>
          <p:cNvSpPr>
            <a:spLocks noGrp="1" noChangeArrowheads="1"/>
          </p:cNvSpPr>
          <p:nvPr>
            <p:ph type="ftr" sz="quarter" idx="4"/>
          </p:nvPr>
        </p:nvSpPr>
        <p:spPr bwMode="auto">
          <a:xfrm>
            <a:off x="0"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87047" name="Rectangle 7">
            <a:extLst>
              <a:ext uri="{FF2B5EF4-FFF2-40B4-BE49-F238E27FC236}">
                <a16:creationId xmlns:a16="http://schemas.microsoft.com/office/drawing/2014/main" id="{E3E07367-448C-4C75-87C1-CE6DE19CB1E7}"/>
              </a:ext>
            </a:extLst>
          </p:cNvPr>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a:defRPr sz="1300"/>
            </a:lvl1pPr>
          </a:lstStyle>
          <a:p>
            <a:fld id="{63812726-552D-4D87-84B8-28DD3C3A770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Nguyen Minh An - BEBEIU22185</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2. Vu Cao Bang - BEBEIU22014  </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3. Tran Thi Ngoc Diep - BEBEIU22183  </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4. Nguyen Do Quoc Hai - BEBEIU22032  </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5. Ngo Minh Khoi - BEBEIU22063</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6. Nguyen Quoc Trung Nhan - BEBEIU22184</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7. Vo Duc Trong - BEBEIU22155</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8. Lam Hoang Xuan Yen - BEBEIU22272  </a:t>
            </a:r>
            <a:endParaRPr sz="3200">
              <a:solidFill>
                <a:srgbClr val="080808"/>
              </a:solidFill>
              <a:latin typeface="Arial"/>
              <a:ea typeface="Arial"/>
              <a:cs typeface="Arial"/>
              <a:sym typeface="Arial"/>
            </a:endParaRPr>
          </a:p>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640"/>
              </a:spcBef>
              <a:spcAft>
                <a:spcPts val="0"/>
              </a:spcAft>
              <a:buSzPts val="3200"/>
              <a:buNone/>
            </a:pPr>
            <a:r>
              <a:rPr lang="vi-VN" altLang="en-US" sz="1200" dirty="0">
                <a:sym typeface="+mn-ea"/>
              </a:rPr>
              <a:t>Dương Thuỵ Hồng Ân - BEBEIU22274</a:t>
            </a:r>
            <a:r>
              <a:rPr lang="vi-VN" sz="1200" dirty="0">
                <a:sym typeface="+mn-ea"/>
              </a:rPr>
              <a:t>  </a:t>
            </a:r>
            <a:endParaRPr lang="vi-VN" sz="1200" dirty="0"/>
          </a:p>
          <a:p>
            <a:pPr marL="0" lvl="0" indent="0" algn="l" rtl="0">
              <a:spcBef>
                <a:spcPts val="640"/>
              </a:spcBef>
              <a:spcAft>
                <a:spcPts val="0"/>
              </a:spcAft>
              <a:buSzPts val="3200"/>
              <a:buNone/>
            </a:pPr>
            <a:r>
              <a:rPr lang="vi-VN" sz="1200" dirty="0">
                <a:sym typeface="+mn-ea"/>
              </a:rPr>
              <a:t>Đặng Thị Tuyết Như - BABAIU22277</a:t>
            </a:r>
            <a:endParaRPr lang="vi-VN" sz="1200" dirty="0"/>
          </a:p>
          <a:p>
            <a:pPr marL="0" lvl="0" indent="0" algn="l" rtl="0">
              <a:spcBef>
                <a:spcPts val="640"/>
              </a:spcBef>
              <a:spcAft>
                <a:spcPts val="0"/>
              </a:spcAft>
              <a:buSzPts val="3200"/>
              <a:buNone/>
            </a:pPr>
            <a:r>
              <a:rPr lang="vi-VN" sz="1200" dirty="0">
                <a:sym typeface="+mn-ea"/>
              </a:rPr>
              <a:t>Nguyễn Văn Kiên - BABAWE22214</a:t>
            </a:r>
            <a:endParaRPr lang="vi-VN" sz="1200" dirty="0"/>
          </a:p>
          <a:p>
            <a:pPr marL="0" lvl="0" indent="0" algn="l" rtl="0">
              <a:spcBef>
                <a:spcPts val="640"/>
              </a:spcBef>
              <a:spcAft>
                <a:spcPts val="0"/>
              </a:spcAft>
              <a:buSzPts val="3200"/>
              <a:buNone/>
            </a:pPr>
            <a:r>
              <a:rPr lang="vi-VN" sz="1200" dirty="0">
                <a:sym typeface="+mn-ea"/>
              </a:rPr>
              <a:t>Đặng Khánh Huyền - MAMAIU22066</a:t>
            </a:r>
            <a:endParaRPr lang="vi-VN" sz="1200" dirty="0"/>
          </a:p>
          <a:p>
            <a:pPr marL="0" lvl="0" indent="0" algn="l" rtl="0">
              <a:spcBef>
                <a:spcPts val="640"/>
              </a:spcBef>
              <a:spcAft>
                <a:spcPts val="0"/>
              </a:spcAft>
              <a:buSzPts val="3200"/>
              <a:buNone/>
            </a:pPr>
            <a:r>
              <a:rPr lang="vi-VN" sz="1200" dirty="0">
                <a:sym typeface="+mn-ea"/>
              </a:rPr>
              <a:t>Nguyễn Hoàng Nam Phương - BABAWE22409</a:t>
            </a:r>
            <a:endParaRPr lang="vi-VN" sz="1200" dirty="0"/>
          </a:p>
          <a:p>
            <a:pPr marL="0" lvl="0" indent="0" algn="l" rtl="0">
              <a:spcBef>
                <a:spcPts val="640"/>
              </a:spcBef>
              <a:spcAft>
                <a:spcPts val="0"/>
              </a:spcAft>
              <a:buSzPts val="3200"/>
              <a:buNone/>
            </a:pPr>
            <a:r>
              <a:rPr lang="vi-VN" sz="1200" dirty="0">
                <a:sym typeface="+mn-ea"/>
              </a:rPr>
              <a:t>Huỳnh Quốc Bảo - MAMAIU22082</a:t>
            </a:r>
          </a:p>
          <a:p>
            <a:pPr marL="0" lvl="0" indent="0" algn="l" rtl="0">
              <a:spcBef>
                <a:spcPts val="640"/>
              </a:spcBef>
              <a:spcAft>
                <a:spcPts val="0"/>
              </a:spcAft>
              <a:buSzPts val="3200"/>
              <a:buNone/>
            </a:pPr>
            <a:r>
              <a:rPr lang="vi-VN" sz="1200" dirty="0">
                <a:sym typeface="+mn-ea"/>
              </a:rPr>
              <a:t>Trần Ngọc Anh Thơ - MAMAIU22074</a:t>
            </a:r>
            <a:endParaRPr lang="vi-VN" sz="1200" dirty="0"/>
          </a:p>
          <a:p>
            <a:pPr marL="0" lvl="0" indent="0" algn="l" rtl="0">
              <a:spcBef>
                <a:spcPts val="640"/>
              </a:spcBef>
              <a:spcAft>
                <a:spcPts val="0"/>
              </a:spcAft>
              <a:buSzPts val="3200"/>
              <a:buNone/>
            </a:pPr>
            <a:r>
              <a:rPr lang="vi-VN" sz="1200" dirty="0">
                <a:sym typeface="+mn-ea"/>
              </a:rPr>
              <a:t>Nguyễn Thị Kim Phụng - BABAWE22355</a:t>
            </a:r>
            <a:endParaRPr lang="vi-VN" sz="1200" dirty="0"/>
          </a:p>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2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26:notes"/>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day, we make hundreds of arguments though we may not recognize that. No matter how many arguments we make, they fall into only two categories – deductive reasoning or inductive reasoning.  </a:t>
            </a:r>
          </a:p>
          <a:p>
            <a:endParaRPr lang="en-US" dirty="0"/>
          </a:p>
          <a:p>
            <a:pPr marL="228600" indent="-228600">
              <a:buAutoNum type="arabicPeriod"/>
            </a:pPr>
            <a:r>
              <a:rPr lang="en-US" dirty="0"/>
              <a:t>Deductive reasoning (T</a:t>
            </a:r>
            <a:r>
              <a:rPr lang="vi-VN" dirty="0"/>
              <a:t>ư</a:t>
            </a:r>
            <a:r>
              <a:rPr lang="en-US" dirty="0"/>
              <a:t> </a:t>
            </a:r>
            <a:r>
              <a:rPr lang="en-US" dirty="0" err="1"/>
              <a:t>duy</a:t>
            </a:r>
            <a:r>
              <a:rPr lang="en-US" dirty="0"/>
              <a:t> </a:t>
            </a:r>
            <a:r>
              <a:rPr lang="en-US" dirty="0" err="1"/>
              <a:t>diễn</a:t>
            </a:r>
            <a:r>
              <a:rPr lang="en-US" dirty="0"/>
              <a:t> </a:t>
            </a:r>
            <a:r>
              <a:rPr lang="en-US" dirty="0" err="1"/>
              <a:t>dịch</a:t>
            </a:r>
            <a:r>
              <a:rPr lang="en-US" dirty="0"/>
              <a:t>): The arguer bases his/her conclusion on general premises, normally these premises are well known or well recognized by the public. In other words, a deductive argument goes from general (premises) to specific (conclusion).</a:t>
            </a:r>
          </a:p>
          <a:p>
            <a:pPr marL="228600" indent="-228600">
              <a:buAutoNum type="arabicPeriod"/>
            </a:pPr>
            <a:r>
              <a:rPr lang="en-US" dirty="0"/>
              <a:t>Inductive reasoning: (T</a:t>
            </a:r>
            <a:r>
              <a:rPr lang="vi-VN" dirty="0"/>
              <a:t>ư</a:t>
            </a:r>
            <a:r>
              <a:rPr lang="en-US" dirty="0"/>
              <a:t> </a:t>
            </a:r>
            <a:r>
              <a:rPr lang="en-US" dirty="0" err="1"/>
              <a:t>duy</a:t>
            </a:r>
            <a:r>
              <a:rPr lang="en-US" dirty="0"/>
              <a:t> </a:t>
            </a:r>
            <a:r>
              <a:rPr lang="en-US" dirty="0" err="1"/>
              <a:t>quy</a:t>
            </a:r>
            <a:r>
              <a:rPr lang="en-US" dirty="0"/>
              <a:t> </a:t>
            </a:r>
            <a:r>
              <a:rPr lang="en-US" dirty="0" err="1"/>
              <a:t>nạp</a:t>
            </a:r>
            <a:r>
              <a:rPr lang="en-US" dirty="0"/>
              <a:t>): The arguer generalizes his/her conclusion from specific premises (his/her own observations/facts, </a:t>
            </a:r>
            <a:r>
              <a:rPr lang="en-US" dirty="0" err="1"/>
              <a:t>etc</a:t>
            </a:r>
            <a:r>
              <a:rPr lang="en-US" dirty="0"/>
              <a:t>). As a result, an inductive argument is not so certain.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17</a:t>
            </a:fld>
            <a:endParaRPr lang="en-US" altLang="en-US"/>
          </a:p>
        </p:txBody>
      </p:sp>
    </p:spTree>
    <p:extLst>
      <p:ext uri="{BB962C8B-B14F-4D97-AF65-F5344CB8AC3E}">
        <p14:creationId xmlns:p14="http://schemas.microsoft.com/office/powerpoint/2010/main" val="2891087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dirty="0"/>
              <a:t>From ‘some students in our </a:t>
            </a:r>
            <a:r>
              <a:rPr lang="en-US" dirty="0" err="1"/>
              <a:t>class’</a:t>
            </a:r>
            <a:r>
              <a:rPr lang="en-US" dirty="0"/>
              <a:t> to ‘all students’: specific to general </a:t>
            </a:r>
          </a:p>
          <a:p>
            <a:pPr marL="228600" indent="-228600">
              <a:buAutoNum type="arabicPeriod"/>
            </a:pPr>
            <a:r>
              <a:rPr lang="en-US" dirty="0"/>
              <a:t>From the requirement for all students to my case:  general to specific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18</a:t>
            </a:fld>
            <a:endParaRPr lang="en-US" altLang="en-US"/>
          </a:p>
        </p:txBody>
      </p:sp>
    </p:spTree>
    <p:extLst>
      <p:ext uri="{BB962C8B-B14F-4D97-AF65-F5344CB8AC3E}">
        <p14:creationId xmlns:p14="http://schemas.microsoft.com/office/powerpoint/2010/main" val="296993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Elimination: General to specific </a:t>
            </a:r>
          </a:p>
          <a:p>
            <a:r>
              <a:rPr lang="en-US" dirty="0"/>
              <a:t>(1) is actually not a premise; it’s just the background information.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20</a:t>
            </a:fld>
            <a:endParaRPr lang="en-US" altLang="en-US"/>
          </a:p>
        </p:txBody>
      </p:sp>
    </p:spTree>
    <p:extLst>
      <p:ext uri="{BB962C8B-B14F-4D97-AF65-F5344CB8AC3E}">
        <p14:creationId xmlns:p14="http://schemas.microsoft.com/office/powerpoint/2010/main" val="1218908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https://luatvietnam.vn/hanh-chinh/bao-nhieu-tuoi-duoc-chay-xe-may-50cc-570-22523-article.html</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23</a:t>
            </a:fld>
            <a:endParaRPr lang="en-US" altLang="en-US"/>
          </a:p>
        </p:txBody>
      </p:sp>
    </p:spTree>
    <p:extLst>
      <p:ext uri="{BB962C8B-B14F-4D97-AF65-F5344CB8AC3E}">
        <p14:creationId xmlns:p14="http://schemas.microsoft.com/office/powerpoint/2010/main" val="365450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32</a:t>
            </a:fld>
            <a:endParaRPr lang="en-US" altLang="en-US"/>
          </a:p>
        </p:txBody>
      </p:sp>
    </p:spTree>
    <p:extLst>
      <p:ext uri="{BB962C8B-B14F-4D97-AF65-F5344CB8AC3E}">
        <p14:creationId xmlns:p14="http://schemas.microsoft.com/office/powerpoint/2010/main" val="2523405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Syllogism: </a:t>
            </a:r>
            <a:r>
              <a:rPr lang="vi-VN" dirty="0" err="1"/>
              <a:t>three-line</a:t>
            </a:r>
            <a:r>
              <a:rPr lang="vi-VN" dirty="0"/>
              <a:t> </a:t>
            </a:r>
            <a:r>
              <a:rPr lang="vi-VN" dirty="0" err="1"/>
              <a:t>argument</a:t>
            </a:r>
            <a:r>
              <a:rPr lang="vi-VN" dirty="0"/>
              <a:t>: </a:t>
            </a:r>
            <a:r>
              <a:rPr lang="en-US" b="1" dirty="0"/>
              <a:t>tam </a:t>
            </a:r>
            <a:r>
              <a:rPr lang="vi-VN" b="1" dirty="0" err="1"/>
              <a:t>đoạn</a:t>
            </a:r>
            <a:r>
              <a:rPr lang="vi-VN" b="1" dirty="0"/>
              <a:t> </a:t>
            </a:r>
            <a:r>
              <a:rPr lang="vi-VN" b="1" dirty="0" err="1"/>
              <a:t>luận</a:t>
            </a:r>
            <a:r>
              <a:rPr lang="vi-VN" b="1" dirty="0"/>
              <a:t> </a:t>
            </a:r>
            <a:endParaRPr lang="en-US" b="1"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35</a:t>
            </a:fld>
            <a:endParaRPr lang="en-US" altLang="en-US"/>
          </a:p>
        </p:txBody>
      </p:sp>
    </p:spTree>
    <p:extLst>
      <p:ext uri="{BB962C8B-B14F-4D97-AF65-F5344CB8AC3E}">
        <p14:creationId xmlns:p14="http://schemas.microsoft.com/office/powerpoint/2010/main" val="396963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Syllogism (tam </a:t>
            </a:r>
            <a:r>
              <a:rPr lang="en-US" dirty="0" err="1"/>
              <a:t>đoạn</a:t>
            </a:r>
            <a:r>
              <a:rPr lang="en-US" dirty="0"/>
              <a:t> </a:t>
            </a:r>
            <a:r>
              <a:rPr lang="en-US" dirty="0" err="1"/>
              <a:t>luận</a:t>
            </a:r>
            <a:r>
              <a:rPr lang="en-US" dirty="0"/>
              <a:t>): a three-line argument, including: </a:t>
            </a:r>
          </a:p>
          <a:p>
            <a:pPr marL="228600" indent="-228600">
              <a:buAutoNum type="arabicPeriod"/>
            </a:pPr>
            <a:r>
              <a:rPr lang="en-US" dirty="0"/>
              <a:t>Major premise: </a:t>
            </a:r>
            <a:r>
              <a:rPr lang="en-US" dirty="0" err="1"/>
              <a:t>tiền</a:t>
            </a:r>
            <a:r>
              <a:rPr lang="en-US" dirty="0"/>
              <a:t> </a:t>
            </a:r>
            <a:r>
              <a:rPr lang="en-US" dirty="0" err="1"/>
              <a:t>đề</a:t>
            </a:r>
            <a:r>
              <a:rPr lang="en-US" dirty="0"/>
              <a:t> </a:t>
            </a:r>
            <a:r>
              <a:rPr lang="en-US" dirty="0" err="1"/>
              <a:t>chính</a:t>
            </a:r>
            <a:endParaRPr lang="en-US" dirty="0"/>
          </a:p>
          <a:p>
            <a:pPr marL="228600" indent="-228600">
              <a:buAutoNum type="arabicPeriod"/>
            </a:pPr>
            <a:r>
              <a:rPr lang="en-US" dirty="0" err="1"/>
              <a:t>Mior</a:t>
            </a:r>
            <a:r>
              <a:rPr lang="en-US" dirty="0"/>
              <a:t> premise: </a:t>
            </a:r>
            <a:r>
              <a:rPr lang="en-US" dirty="0" err="1"/>
              <a:t>Tiền</a:t>
            </a:r>
            <a:r>
              <a:rPr lang="en-US" dirty="0"/>
              <a:t> </a:t>
            </a:r>
            <a:r>
              <a:rPr lang="en-US" dirty="0" err="1"/>
              <a:t>đề</a:t>
            </a:r>
            <a:r>
              <a:rPr lang="en-US" dirty="0"/>
              <a:t> </a:t>
            </a:r>
            <a:r>
              <a:rPr lang="en-US" dirty="0" err="1"/>
              <a:t>phụ</a:t>
            </a:r>
            <a:r>
              <a:rPr lang="en-US" dirty="0"/>
              <a:t> </a:t>
            </a:r>
          </a:p>
          <a:p>
            <a:pPr marL="228600" indent="-228600">
              <a:buAutoNum type="arabicPeriod"/>
            </a:pPr>
            <a:r>
              <a:rPr lang="en-US" dirty="0"/>
              <a:t>Conclusion   </a:t>
            </a:r>
          </a:p>
          <a:p>
            <a:pPr marL="0" indent="0">
              <a:buNone/>
            </a:pPr>
            <a:endParaRPr lang="en-US" dirty="0"/>
          </a:p>
          <a:p>
            <a:pPr marL="0" indent="0">
              <a:buNone/>
            </a:pPr>
            <a:r>
              <a:rPr lang="en-US" dirty="0"/>
              <a:t>A conditional sentence has two parts: antecedent (if clause) stands before the consequent (clause standing after)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37</a:t>
            </a:fld>
            <a:endParaRPr lang="en-US" altLang="en-US"/>
          </a:p>
        </p:txBody>
      </p:sp>
    </p:spTree>
    <p:extLst>
      <p:ext uri="{BB962C8B-B14F-4D97-AF65-F5344CB8AC3E}">
        <p14:creationId xmlns:p14="http://schemas.microsoft.com/office/powerpoint/2010/main" val="3757663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Key for Chapter 3 for the answers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41</a:t>
            </a:fld>
            <a:endParaRPr lang="en-US" altLang="en-US"/>
          </a:p>
        </p:txBody>
      </p:sp>
    </p:spTree>
    <p:extLst>
      <p:ext uri="{BB962C8B-B14F-4D97-AF65-F5344CB8AC3E}">
        <p14:creationId xmlns:p14="http://schemas.microsoft.com/office/powerpoint/2010/main" val="64383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Check Key for Chapter 3 for the answers </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6. </a:t>
            </a:r>
            <a:r>
              <a:rPr lang="en-US" dirty="0"/>
              <a:t>If we’re in Shanghai, then we are in China.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are in Shanghai.</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we are in </a:t>
            </a:r>
            <a:r>
              <a:rPr lang="vi-VN" dirty="0" err="1"/>
              <a:t>China</a:t>
            </a:r>
            <a:r>
              <a:rPr lang="vi-VN"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7. </a:t>
            </a:r>
            <a:r>
              <a:rPr lang="en-US" dirty="0"/>
              <a:t>If we are in Mexico City, we are in Mexico</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W</a:t>
            </a:r>
            <a:r>
              <a:rPr lang="en-US" dirty="0"/>
              <a:t>e are not in Mexico City.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Therefore, we are not in </a:t>
            </a:r>
            <a:r>
              <a:rPr lang="vi-VN" dirty="0"/>
              <a:t>Mexico.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8. I</a:t>
            </a:r>
            <a:r>
              <a:rPr lang="en-US" dirty="0"/>
              <a:t>f we are in Calcutta,</a:t>
            </a:r>
            <a:r>
              <a:rPr lang="vi-VN" dirty="0"/>
              <a:t> </a:t>
            </a:r>
            <a:r>
              <a:rPr lang="en-US" dirty="0"/>
              <a:t>we are in India. </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are in </a:t>
            </a:r>
            <a:r>
              <a:rPr lang="vi-VN" dirty="0" err="1"/>
              <a:t>India</a:t>
            </a:r>
            <a:r>
              <a:rPr lang="vi-VN"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dirty="0"/>
              <a:t>S</a:t>
            </a:r>
            <a:r>
              <a:rPr lang="en-US" dirty="0"/>
              <a:t>o we are in Calcutta.</a:t>
            </a: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altLang="en-US" sz="1200" dirty="0"/>
              <a:t>9. </a:t>
            </a:r>
            <a:r>
              <a:rPr lang="en-US" altLang="en-US" sz="1200" dirty="0"/>
              <a:t>If we’re in Toronto, then we are in Canada. If we are in  Canada, we are in North America. So, if we are in Toronto, then we are in North  America. </a:t>
            </a:r>
            <a:endParaRPr lang="vi-VN" alt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dirty="0"/>
              <a:t>10. </a:t>
            </a:r>
            <a:r>
              <a:rPr lang="en-US" sz="1200" dirty="0"/>
              <a:t>If we are in </a:t>
            </a:r>
            <a:r>
              <a:rPr lang="vi-VN" sz="1200" dirty="0"/>
              <a:t>B</a:t>
            </a:r>
            <a:r>
              <a:rPr lang="en-US" sz="1200" dirty="0" err="1"/>
              <a:t>erlin</a:t>
            </a:r>
            <a:r>
              <a:rPr lang="en-US" sz="1200" dirty="0"/>
              <a:t>, then we are in </a:t>
            </a:r>
            <a:r>
              <a:rPr lang="vi-VN" sz="1200" dirty="0" err="1"/>
              <a:t>Germany</a:t>
            </a:r>
            <a:r>
              <a:rPr lang="vi-VN"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dirty="0"/>
              <a:t>W</a:t>
            </a:r>
            <a:r>
              <a:rPr lang="en-US" sz="1200" dirty="0"/>
              <a:t>e are in </a:t>
            </a:r>
            <a:r>
              <a:rPr lang="vi-VN" sz="1200" dirty="0" err="1"/>
              <a:t>Berlin</a:t>
            </a:r>
            <a:r>
              <a:rPr lang="vi-VN"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vi-VN" sz="1200" dirty="0"/>
              <a:t>So, w</a:t>
            </a:r>
            <a:r>
              <a:rPr lang="en-US" sz="1200" dirty="0"/>
              <a:t>e are in </a:t>
            </a:r>
            <a:r>
              <a:rPr lang="vi-VN" sz="1200" dirty="0" err="1"/>
              <a:t>Germany</a:t>
            </a:r>
            <a:r>
              <a:rPr lang="vi-VN" sz="1200" dirty="0"/>
              <a:t>.</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vi-V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42</a:t>
            </a:fld>
            <a:endParaRPr lang="en-US" altLang="en-US"/>
          </a:p>
        </p:txBody>
      </p:sp>
    </p:spTree>
    <p:extLst>
      <p:ext uri="{BB962C8B-B14F-4D97-AF65-F5344CB8AC3E}">
        <p14:creationId xmlns:p14="http://schemas.microsoft.com/office/powerpoint/2010/main" val="1378342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a:t>
            </a:r>
            <a:r>
              <a:rPr lang="en-US" b="1" dirty="0"/>
              <a:t>two</a:t>
            </a:r>
            <a:r>
              <a:rPr lang="en-US" dirty="0"/>
              <a:t> holidays falling on weekends on April 29 and April 30.</a:t>
            </a:r>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44</a:t>
            </a:fld>
            <a:endParaRPr lang="en-US" altLang="en-US"/>
          </a:p>
        </p:txBody>
      </p:sp>
    </p:spTree>
    <p:extLst>
      <p:ext uri="{BB962C8B-B14F-4D97-AF65-F5344CB8AC3E}">
        <p14:creationId xmlns:p14="http://schemas.microsoft.com/office/powerpoint/2010/main" val="3734809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8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457200" lvl="0" indent="-431800" algn="l" rtl="0">
              <a:lnSpc>
                <a:spcPct val="115000"/>
              </a:lnSpc>
              <a:spcBef>
                <a:spcPts val="0"/>
              </a:spcBef>
              <a:spcAft>
                <a:spcPts val="0"/>
              </a:spcAft>
              <a:buSzPts val="3200"/>
              <a:buChar char="❖"/>
            </a:pPr>
            <a:r>
              <a:rPr lang="vi-VN" sz="1200" dirty="0">
                <a:solidFill>
                  <a:srgbClr val="000000"/>
                </a:solidFill>
              </a:rPr>
              <a:t>. </a:t>
            </a:r>
            <a:r>
              <a:rPr lang="vi-VN" sz="1200" dirty="0" err="1">
                <a:solidFill>
                  <a:srgbClr val="000000"/>
                </a:solidFill>
              </a:rPr>
              <a:t>Đặng</a:t>
            </a:r>
            <a:r>
              <a:rPr lang="vi-VN" sz="1200" dirty="0">
                <a:solidFill>
                  <a:srgbClr val="000000"/>
                </a:solidFill>
              </a:rPr>
              <a:t> Duy Huy - BABAIU21409</a:t>
            </a:r>
          </a:p>
          <a:p>
            <a:pPr marL="457200" lvl="0" indent="-431800" algn="l" rtl="0">
              <a:lnSpc>
                <a:spcPct val="115000"/>
              </a:lnSpc>
              <a:spcBef>
                <a:spcPts val="0"/>
              </a:spcBef>
              <a:spcAft>
                <a:spcPts val="0"/>
              </a:spcAft>
              <a:buSzPts val="3200"/>
              <a:buChar char="❖"/>
            </a:pPr>
            <a:r>
              <a:rPr lang="vi-VN" sz="1200" dirty="0">
                <a:solidFill>
                  <a:srgbClr val="000000"/>
                </a:solidFill>
              </a:rPr>
              <a:t>2. </a:t>
            </a:r>
            <a:r>
              <a:rPr lang="vi-VN" sz="1200" dirty="0" err="1">
                <a:solidFill>
                  <a:srgbClr val="000000"/>
                </a:solidFill>
              </a:rPr>
              <a:t>Nguyễn</a:t>
            </a:r>
            <a:r>
              <a:rPr lang="vi-VN" sz="1200" dirty="0">
                <a:solidFill>
                  <a:srgbClr val="000000"/>
                </a:solidFill>
              </a:rPr>
              <a:t> </a:t>
            </a:r>
            <a:r>
              <a:rPr lang="vi-VN" sz="1200" dirty="0" err="1">
                <a:solidFill>
                  <a:srgbClr val="000000"/>
                </a:solidFill>
              </a:rPr>
              <a:t>Bá</a:t>
            </a:r>
            <a:r>
              <a:rPr lang="vi-VN" sz="1200" dirty="0">
                <a:solidFill>
                  <a:srgbClr val="000000"/>
                </a:solidFill>
              </a:rPr>
              <a:t> </a:t>
            </a:r>
            <a:r>
              <a:rPr lang="vi-VN" sz="1200" dirty="0" err="1">
                <a:solidFill>
                  <a:srgbClr val="000000"/>
                </a:solidFill>
              </a:rPr>
              <a:t>Hoàng</a:t>
            </a:r>
            <a:r>
              <a:rPr lang="vi-VN" sz="1200" dirty="0">
                <a:solidFill>
                  <a:srgbClr val="000000"/>
                </a:solidFill>
              </a:rPr>
              <a:t> - BABAIU21397</a:t>
            </a:r>
          </a:p>
          <a:p>
            <a:pPr marL="457200" lvl="0" indent="-431800" algn="l" rtl="0">
              <a:lnSpc>
                <a:spcPct val="115000"/>
              </a:lnSpc>
              <a:spcBef>
                <a:spcPts val="0"/>
              </a:spcBef>
              <a:spcAft>
                <a:spcPts val="0"/>
              </a:spcAft>
              <a:buSzPts val="3200"/>
              <a:buChar char="❖"/>
            </a:pPr>
            <a:r>
              <a:rPr lang="vi-VN" sz="1200" dirty="0">
                <a:solidFill>
                  <a:srgbClr val="000000"/>
                </a:solidFill>
              </a:rPr>
              <a:t>3. </a:t>
            </a:r>
            <a:r>
              <a:rPr lang="vi-VN" sz="1200" dirty="0" err="1">
                <a:solidFill>
                  <a:srgbClr val="000000"/>
                </a:solidFill>
              </a:rPr>
              <a:t>Đào</a:t>
            </a:r>
            <a:r>
              <a:rPr lang="vi-VN" sz="1200" dirty="0">
                <a:solidFill>
                  <a:srgbClr val="000000"/>
                </a:solidFill>
              </a:rPr>
              <a:t> Công </a:t>
            </a:r>
            <a:r>
              <a:rPr lang="vi-VN" sz="1200" dirty="0" err="1">
                <a:solidFill>
                  <a:srgbClr val="000000"/>
                </a:solidFill>
              </a:rPr>
              <a:t>Hào</a:t>
            </a:r>
            <a:r>
              <a:rPr lang="vi-VN" sz="1200" dirty="0">
                <a:solidFill>
                  <a:srgbClr val="000000"/>
                </a:solidFill>
              </a:rPr>
              <a:t> - BABAIU21391</a:t>
            </a:r>
          </a:p>
          <a:p>
            <a:pPr marL="457200" lvl="0" indent="-431800" algn="l" rtl="0">
              <a:lnSpc>
                <a:spcPct val="115000"/>
              </a:lnSpc>
              <a:spcBef>
                <a:spcPts val="0"/>
              </a:spcBef>
              <a:spcAft>
                <a:spcPts val="0"/>
              </a:spcAft>
              <a:buSzPts val="3200"/>
              <a:buChar char="❖"/>
            </a:pPr>
            <a:r>
              <a:rPr lang="vi-VN" sz="1200" dirty="0">
                <a:solidFill>
                  <a:srgbClr val="000000"/>
                </a:solidFill>
              </a:rPr>
              <a:t>4. Lê </a:t>
            </a:r>
            <a:r>
              <a:rPr lang="vi-VN" sz="1200" dirty="0" err="1">
                <a:solidFill>
                  <a:srgbClr val="000000"/>
                </a:solidFill>
              </a:rPr>
              <a:t>Thị</a:t>
            </a:r>
            <a:r>
              <a:rPr lang="vi-VN" sz="1200" dirty="0">
                <a:solidFill>
                  <a:srgbClr val="000000"/>
                </a:solidFill>
              </a:rPr>
              <a:t> </a:t>
            </a:r>
            <a:r>
              <a:rPr lang="vi-VN" sz="1200" dirty="0" err="1">
                <a:solidFill>
                  <a:srgbClr val="000000"/>
                </a:solidFill>
              </a:rPr>
              <a:t>Khánh</a:t>
            </a:r>
            <a:r>
              <a:rPr lang="vi-VN" sz="1200" dirty="0">
                <a:solidFill>
                  <a:srgbClr val="000000"/>
                </a:solidFill>
              </a:rPr>
              <a:t> </a:t>
            </a:r>
            <a:r>
              <a:rPr lang="vi-VN" sz="1200" dirty="0" err="1">
                <a:solidFill>
                  <a:srgbClr val="000000"/>
                </a:solidFill>
              </a:rPr>
              <a:t>Huyền</a:t>
            </a:r>
            <a:r>
              <a:rPr lang="vi-VN" sz="1200" dirty="0">
                <a:solidFill>
                  <a:srgbClr val="000000"/>
                </a:solidFill>
              </a:rPr>
              <a:t> - BABAIU21413</a:t>
            </a:r>
          </a:p>
          <a:p>
            <a:pPr marL="457200" lvl="0" indent="-431800" algn="l" rtl="0">
              <a:lnSpc>
                <a:spcPct val="115000"/>
              </a:lnSpc>
              <a:spcBef>
                <a:spcPts val="0"/>
              </a:spcBef>
              <a:spcAft>
                <a:spcPts val="0"/>
              </a:spcAft>
              <a:buSzPts val="3200"/>
              <a:buChar char="❖"/>
            </a:pPr>
            <a:r>
              <a:rPr lang="vi-VN" sz="1200" dirty="0">
                <a:solidFill>
                  <a:srgbClr val="000000"/>
                </a:solidFill>
              </a:rPr>
              <a:t>5. Lê </a:t>
            </a:r>
            <a:r>
              <a:rPr lang="vi-VN" sz="1200" dirty="0" err="1">
                <a:solidFill>
                  <a:srgbClr val="000000"/>
                </a:solidFill>
              </a:rPr>
              <a:t>Huỳnh</a:t>
            </a:r>
            <a:r>
              <a:rPr lang="vi-VN" sz="1200" dirty="0">
                <a:solidFill>
                  <a:srgbClr val="000000"/>
                </a:solidFill>
              </a:rPr>
              <a:t> </a:t>
            </a:r>
            <a:r>
              <a:rPr lang="vi-VN" sz="1200" dirty="0" err="1">
                <a:solidFill>
                  <a:srgbClr val="000000"/>
                </a:solidFill>
              </a:rPr>
              <a:t>Khánh</a:t>
            </a:r>
            <a:r>
              <a:rPr lang="vi-VN" sz="1200" dirty="0">
                <a:solidFill>
                  <a:srgbClr val="000000"/>
                </a:solidFill>
              </a:rPr>
              <a:t> Linh - BABAIU21432</a:t>
            </a:r>
          </a:p>
          <a:p>
            <a:pPr marL="457200" lvl="0" indent="-431800" algn="l" rtl="0">
              <a:lnSpc>
                <a:spcPct val="115000"/>
              </a:lnSpc>
              <a:spcBef>
                <a:spcPts val="0"/>
              </a:spcBef>
              <a:spcAft>
                <a:spcPts val="0"/>
              </a:spcAft>
              <a:buSzPts val="3200"/>
              <a:buChar char="❖"/>
            </a:pPr>
            <a:r>
              <a:rPr lang="vi-VN" sz="1200" dirty="0">
                <a:solidFill>
                  <a:srgbClr val="000000"/>
                </a:solidFill>
              </a:rPr>
              <a:t>6. </a:t>
            </a:r>
            <a:r>
              <a:rPr lang="vi-VN" sz="1200" dirty="0" err="1">
                <a:solidFill>
                  <a:srgbClr val="000000"/>
                </a:solidFill>
              </a:rPr>
              <a:t>Trần</a:t>
            </a:r>
            <a:r>
              <a:rPr lang="vi-VN" sz="1200" dirty="0">
                <a:solidFill>
                  <a:srgbClr val="000000"/>
                </a:solidFill>
              </a:rPr>
              <a:t> Phương Uyên - BABAIU21300</a:t>
            </a:r>
          </a:p>
          <a:p>
            <a:pPr marL="457200" lvl="0" indent="-431800" algn="l" rtl="0">
              <a:lnSpc>
                <a:spcPct val="115000"/>
              </a:lnSpc>
              <a:spcBef>
                <a:spcPts val="0"/>
              </a:spcBef>
              <a:spcAft>
                <a:spcPts val="0"/>
              </a:spcAft>
              <a:buSzPts val="3200"/>
              <a:buChar char="❖"/>
            </a:pPr>
            <a:r>
              <a:rPr lang="vi-VN" sz="1200" dirty="0">
                <a:solidFill>
                  <a:srgbClr val="000000"/>
                </a:solidFill>
              </a:rPr>
              <a:t>7. Mai Phương Ly - BABAIU21441</a:t>
            </a:r>
          </a:p>
          <a:p>
            <a:pPr marL="457200" lvl="0" indent="-431800" algn="l" rtl="0">
              <a:lnSpc>
                <a:spcPct val="115000"/>
              </a:lnSpc>
              <a:spcBef>
                <a:spcPts val="0"/>
              </a:spcBef>
              <a:spcAft>
                <a:spcPts val="0"/>
              </a:spcAft>
              <a:buSzPts val="3200"/>
              <a:buChar char="❖"/>
            </a:pPr>
            <a:r>
              <a:rPr lang="vi-VN" sz="1200" dirty="0">
                <a:solidFill>
                  <a:srgbClr val="000000"/>
                </a:solidFill>
              </a:rPr>
              <a:t>8. Trương Đăng Khoa - BABAIU21423</a:t>
            </a:r>
          </a:p>
          <a:p>
            <a:pPr marL="457200" lvl="0" indent="-431800" algn="l" rtl="0">
              <a:lnSpc>
                <a:spcPct val="115000"/>
              </a:lnSpc>
              <a:spcBef>
                <a:spcPts val="0"/>
              </a:spcBef>
              <a:spcAft>
                <a:spcPts val="0"/>
              </a:spcAft>
              <a:buSzPts val="3200"/>
              <a:buChar char="❖"/>
            </a:pPr>
            <a:endParaRPr lang="vi-VN" sz="1200" dirty="0">
              <a:solidFill>
                <a:srgbClr val="000000"/>
              </a:solidFill>
            </a:endParaRPr>
          </a:p>
          <a:p>
            <a:pPr marL="457200" lvl="0" indent="-431800" algn="l" rtl="0">
              <a:lnSpc>
                <a:spcPct val="115000"/>
              </a:lnSpc>
              <a:spcBef>
                <a:spcPts val="0"/>
              </a:spcBef>
              <a:spcAft>
                <a:spcPts val="0"/>
              </a:spcAft>
              <a:buSzPts val="3200"/>
              <a:buChar char="❖"/>
            </a:pPr>
            <a:endParaRPr lang="vi-VN" sz="1200" dirty="0">
              <a:solidFill>
                <a:srgbClr val="000000"/>
              </a:solidFill>
            </a:endParaRPr>
          </a:p>
          <a:p>
            <a:pPr marL="0" indent="0">
              <a:buNone/>
            </a:pPr>
            <a:endParaRPr lang="en-US" dirty="0"/>
          </a:p>
          <a:p>
            <a:pPr marL="457200" lvl="0" indent="-431800" algn="l" rtl="0">
              <a:lnSpc>
                <a:spcPct val="115000"/>
              </a:lnSpc>
              <a:spcBef>
                <a:spcPts val="0"/>
              </a:spcBef>
              <a:spcAft>
                <a:spcPts val="0"/>
              </a:spcAft>
              <a:buSzPts val="3200"/>
              <a:buChar char="❖"/>
            </a:pPr>
            <a:endParaRPr dirty="0"/>
          </a:p>
        </p:txBody>
      </p:sp>
      <p:sp>
        <p:nvSpPr>
          <p:cNvPr id="279" name="Google Shape;279;p8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49</a:t>
            </a:fld>
            <a:endParaRPr lang="en-US" altLang="en-US"/>
          </a:p>
        </p:txBody>
      </p:sp>
    </p:spTree>
    <p:extLst>
      <p:ext uri="{BB962C8B-B14F-4D97-AF65-F5344CB8AC3E}">
        <p14:creationId xmlns:p14="http://schemas.microsoft.com/office/powerpoint/2010/main" val="1649971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Arguments from generally accepted definitions are mostly valid and sound, not always. This is because definitions may change.</a:t>
            </a:r>
          </a:p>
          <a:p>
            <a:endParaRPr lang="en-US" dirty="0"/>
          </a:p>
          <a:p>
            <a:r>
              <a:rPr lang="en-US" dirty="0"/>
              <a:t>Example 2:  Today, a daughter is not always a female when transgender is possible and accepted. </a:t>
            </a:r>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50</a:t>
            </a:fld>
            <a:endParaRPr lang="en-US" altLang="en-US"/>
          </a:p>
        </p:txBody>
      </p:sp>
    </p:spTree>
    <p:extLst>
      <p:ext uri="{BB962C8B-B14F-4D97-AF65-F5344CB8AC3E}">
        <p14:creationId xmlns:p14="http://schemas.microsoft.com/office/powerpoint/2010/main" val="1476248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https://giaoduc.net.vn/tieu-diem/shinzo-abe-samurai-tren-chinh-truong-nhat-ban-post106178.gd</a:t>
            </a:r>
          </a:p>
          <a:p>
            <a:r>
              <a:rPr lang="en-US" dirty="0"/>
              <a:t>https://www.britannica.com/topic/samurai</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51</a:t>
            </a:fld>
            <a:endParaRPr lang="en-US" altLang="en-US"/>
          </a:p>
        </p:txBody>
      </p:sp>
    </p:spTree>
    <p:extLst>
      <p:ext uri="{BB962C8B-B14F-4D97-AF65-F5344CB8AC3E}">
        <p14:creationId xmlns:p14="http://schemas.microsoft.com/office/powerpoint/2010/main" val="1780600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smaller sample we base our conclusion on, the weaker it is.</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57</a:t>
            </a:fld>
            <a:endParaRPr lang="en-US" altLang="en-US"/>
          </a:p>
        </p:txBody>
      </p:sp>
    </p:spTree>
    <p:extLst>
      <p:ext uri="{BB962C8B-B14F-4D97-AF65-F5344CB8AC3E}">
        <p14:creationId xmlns:p14="http://schemas.microsoft.com/office/powerpoint/2010/main" val="967635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Predictive arguments like this are normally weak, because they are based on the assumption that things stay constant. In reality, things keep changing. For example, this time I go home getting drunk but having a lot of money, may be my wife will be happy, not angry like before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58</a:t>
            </a:fld>
            <a:endParaRPr lang="en-US" altLang="en-US"/>
          </a:p>
        </p:txBody>
      </p:sp>
    </p:spTree>
    <p:extLst>
      <p:ext uri="{BB962C8B-B14F-4D97-AF65-F5344CB8AC3E}">
        <p14:creationId xmlns:p14="http://schemas.microsoft.com/office/powerpoint/2010/main" val="1095252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Authority means a person, an opinion, etc. which has power in certain contexts: I may be an authority in our class, your father is an authority at home… </a:t>
            </a:r>
          </a:p>
          <a:p>
            <a:r>
              <a:rPr lang="en-US" dirty="0"/>
              <a:t>If the authority is not reliable, the conclusion will be weak. </a:t>
            </a:r>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59</a:t>
            </a:fld>
            <a:endParaRPr lang="en-US" altLang="en-US"/>
          </a:p>
        </p:txBody>
      </p:sp>
    </p:spTree>
    <p:extLst>
      <p:ext uri="{BB962C8B-B14F-4D97-AF65-F5344CB8AC3E}">
        <p14:creationId xmlns:p14="http://schemas.microsoft.com/office/powerpoint/2010/main" val="901661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you can’t call someone: he may block you, he is out of the reception area… To make your conclusion stronger, avoid absolute words like certainly,. obviously…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60</a:t>
            </a:fld>
            <a:endParaRPr lang="en-US" altLang="en-US"/>
          </a:p>
        </p:txBody>
      </p:sp>
    </p:spTree>
    <p:extLst>
      <p:ext uri="{BB962C8B-B14F-4D97-AF65-F5344CB8AC3E}">
        <p14:creationId xmlns:p14="http://schemas.microsoft.com/office/powerpoint/2010/main" val="2691837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percentage does not mean much but the real number is more important. In this example, if IU’s student population is 3000 but University X has 30.000, 60% of students in University X is 18.000!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61</a:t>
            </a:fld>
            <a:endParaRPr lang="en-US" altLang="en-US"/>
          </a:p>
        </p:txBody>
      </p:sp>
    </p:spTree>
    <p:extLst>
      <p:ext uri="{BB962C8B-B14F-4D97-AF65-F5344CB8AC3E}">
        <p14:creationId xmlns:p14="http://schemas.microsoft.com/office/powerpoint/2010/main" val="2352393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inductive argument is a generalized pattern. Do not jump to a firm conclusion if we are not sure all conditions are alike and the sample is large enough.  </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62</a:t>
            </a:fld>
            <a:endParaRPr lang="en-US" altLang="en-US"/>
          </a:p>
        </p:txBody>
      </p:sp>
    </p:spTree>
    <p:extLst>
      <p:ext uri="{BB962C8B-B14F-4D97-AF65-F5344CB8AC3E}">
        <p14:creationId xmlns:p14="http://schemas.microsoft.com/office/powerpoint/2010/main" val="2205677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65</a:t>
            </a:fld>
            <a:endParaRPr lang="en-US" altLang="en-US"/>
          </a:p>
        </p:txBody>
      </p:sp>
    </p:spTree>
    <p:extLst>
      <p:ext uri="{BB962C8B-B14F-4D97-AF65-F5344CB8AC3E}">
        <p14:creationId xmlns:p14="http://schemas.microsoft.com/office/powerpoint/2010/main" val="3907177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27D8C6-F0B4-4E76-8AF2-E345DE48D5E7}" type="slidenum">
              <a:rPr lang="en-US" altLang="en-US" smtClean="0"/>
              <a:pPr/>
              <a:t>71</a:t>
            </a:fld>
            <a:endParaRPr lang="en-US" altLang="en-US"/>
          </a:p>
        </p:txBody>
      </p:sp>
    </p:spTree>
    <p:extLst>
      <p:ext uri="{BB962C8B-B14F-4D97-AF65-F5344CB8AC3E}">
        <p14:creationId xmlns:p14="http://schemas.microsoft.com/office/powerpoint/2010/main" val="1148521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i="0" cap="none" dirty="0">
                <a:effectLst/>
                <a:latin typeface="Arial" panose="020B0604020202020204" pitchFamily="34" charset="0"/>
                <a:cs typeface="Arial" panose="020B0604020202020204" pitchFamily="34" charset="0"/>
              </a:rPr>
              <a:t>Instructions: </a:t>
            </a:r>
            <a:r>
              <a:rPr lang="en-US" sz="1200" dirty="0"/>
              <a:t>Delete all the lesson slides, keep only the assignment slides and submit your file to the link. </a:t>
            </a:r>
          </a:p>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72</a:t>
            </a:fld>
            <a:endParaRPr lang="en-US" altLang="en-US"/>
          </a:p>
        </p:txBody>
      </p:sp>
    </p:spTree>
    <p:extLst>
      <p:ext uri="{BB962C8B-B14F-4D97-AF65-F5344CB8AC3E}">
        <p14:creationId xmlns:p14="http://schemas.microsoft.com/office/powerpoint/2010/main" val="3507098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a:t>
            </a:r>
            <a:r>
              <a:rPr lang="vi-VN" sz="1600" b="0" i="0" kern="1200" dirty="0">
                <a:solidFill>
                  <a:srgbClr val="FF0000"/>
                </a:solidFill>
                <a:effectLst/>
                <a:highlight>
                  <a:srgbClr val="FFFF00"/>
                </a:highlight>
                <a:latin typeface="+mn-lt"/>
                <a:ea typeface="+mn-ea"/>
                <a:cs typeface="+mn-cs"/>
              </a:rPr>
              <a:t>nghi-van-lo-de-thi-mon-van-tot-nghiep-thpt-</a:t>
            </a:r>
            <a:r>
              <a:rPr lang="vi-VN" sz="1600" b="0" i="0" kern="1200" dirty="0">
                <a:solidFill>
                  <a:srgbClr val="FF0000"/>
                </a:solidFill>
                <a:effectLst/>
                <a:latin typeface="+mn-lt"/>
                <a:ea typeface="+mn-ea"/>
                <a:cs typeface="+mn-cs"/>
              </a:rPr>
              <a:t>nam-2022</a:t>
            </a:r>
            <a:r>
              <a:rPr lang="vi-VN" sz="1600" b="0" i="0" kern="1200" dirty="0">
                <a:solidFill>
                  <a:srgbClr val="FF0000"/>
                </a:solidFill>
                <a:effectLst/>
                <a:highlight>
                  <a:srgbClr val="FFFF00"/>
                </a:highlight>
                <a:latin typeface="+mn-lt"/>
                <a:ea typeface="+mn-ea"/>
                <a:cs typeface="+mn-cs"/>
              </a:rPr>
              <a:t>-</a:t>
            </a:r>
            <a:r>
              <a:rPr lang="vi-VN" dirty="0"/>
              <a:t>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74</a:t>
            </a:fld>
            <a:endParaRPr lang="en-US" altLang="en-US"/>
          </a:p>
        </p:txBody>
      </p:sp>
    </p:spTree>
    <p:extLst>
      <p:ext uri="{BB962C8B-B14F-4D97-AF65-F5344CB8AC3E}">
        <p14:creationId xmlns:p14="http://schemas.microsoft.com/office/powerpoint/2010/main" val="2992724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https://danviet.vn/nghi-van-lo-de-thi-mon-van-tot-nghiep-thpt-nam-2022-bat-ngo-khi-noi-dung-ca-3-nam-20220707134349575.htm?fbclid=IwAR3-tSCty_NKTDRWPae0OfgPoshEcIxvv4fJWkMYCer6u4FRJzShPWHTe0E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75</a:t>
            </a:fld>
            <a:endParaRPr lang="en-US" altLang="en-US"/>
          </a:p>
        </p:txBody>
      </p:sp>
    </p:spTree>
    <p:extLst>
      <p:ext uri="{BB962C8B-B14F-4D97-AF65-F5344CB8AC3E}">
        <p14:creationId xmlns:p14="http://schemas.microsoft.com/office/powerpoint/2010/main" val="1696844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https://danviet.vn/nghi-van-lo-de-thi-mon-van-tot-nghiep-thpt-nam-2022-bat-ngo-khi-noi-dung-ca-3-nam-20220707134349575.htm?fbclid=IwAR3-tSCty_NKTDRWPae0OfgPoshEcIxvv4fJWkMYCer6u4FRJzShPWHTe0E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76</a:t>
            </a:fld>
            <a:endParaRPr lang="en-US" altLang="en-US"/>
          </a:p>
        </p:txBody>
      </p:sp>
    </p:spTree>
    <p:extLst>
      <p:ext uri="{BB962C8B-B14F-4D97-AF65-F5344CB8AC3E}">
        <p14:creationId xmlns:p14="http://schemas.microsoft.com/office/powerpoint/2010/main" val="92352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https://danviet.vn/nghi-van-lo-de-thi-mon-van-tot-nghiep-thpt-nam-2022-bat-ngo-khi-noi-dung-ca-3-nam-20220707134349575.htm?fbclid=IwAR3-tSCty_NKTDRWPae0OfgPoshEcIxvv4fJWkMYCer6u4FRJzShPWHTe0E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77</a:t>
            </a:fld>
            <a:endParaRPr lang="en-US" altLang="en-US"/>
          </a:p>
        </p:txBody>
      </p:sp>
    </p:spTree>
    <p:extLst>
      <p:ext uri="{BB962C8B-B14F-4D97-AF65-F5344CB8AC3E}">
        <p14:creationId xmlns:p14="http://schemas.microsoft.com/office/powerpoint/2010/main" val="4098748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https://danviet.vn/nghi-van-lo-de-thi-mon-van-tot-nghiep-thpt-nam-2022-bat-ngo-khi-noi-dung-ca-3-nam-20220707134349575.htm?fbclid=IwAR3-tSCty_NKTDRWPae0OfgPoshEcIxvv4fJWkMYCer6u4FRJzShPWHTe0E</a:t>
            </a:r>
          </a:p>
          <a:p>
            <a:r>
              <a:rPr lang="vi-VN" dirty="0"/>
              <a:t>https://danviet.vn/gay-hoang-mang-lo-de-thi-van-tot-nghiep-thpt-nam-2022-tai-khoan-trom-de-la-mot-sinh-vien-20220707141215672.htm</a:t>
            </a: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78</a:t>
            </a:fld>
            <a:endParaRPr lang="en-US" altLang="en-US"/>
          </a:p>
        </p:txBody>
      </p:sp>
    </p:spTree>
    <p:extLst>
      <p:ext uri="{BB962C8B-B14F-4D97-AF65-F5344CB8AC3E}">
        <p14:creationId xmlns:p14="http://schemas.microsoft.com/office/powerpoint/2010/main" val="288835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Nguyễn Ngọc Mỹ Phương -BEBEIU22114</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2. Phạm Thái Nhật Thanh-BEBEIU22133</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3. Nguyễn Thị Như Quỳnh-BEBEIU22122</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4. Đặng Thị Trúc Thắm - BEBEIU22132</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5. Đặng Trần Minh Châu - BEBEIU22019</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6. Nguyễn Ngọc Phương Thảo - BEBEIU22135</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7. Lê Đức Toản - EEEEIU22065</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8. Đỗ Minh Duy - ITITSB22029</a:t>
            </a:r>
            <a:endParaRPr sz="29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19" name="Google Shape;1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79</a:t>
            </a:fld>
            <a:endParaRPr lang="en-US" altLang="en-US"/>
          </a:p>
        </p:txBody>
      </p:sp>
    </p:spTree>
    <p:extLst>
      <p:ext uri="{BB962C8B-B14F-4D97-AF65-F5344CB8AC3E}">
        <p14:creationId xmlns:p14="http://schemas.microsoft.com/office/powerpoint/2010/main" val="3613388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80</a:t>
            </a:fld>
            <a:endParaRPr lang="en-US" altLang="en-US"/>
          </a:p>
        </p:txBody>
      </p:sp>
    </p:spTree>
    <p:extLst>
      <p:ext uri="{BB962C8B-B14F-4D97-AF65-F5344CB8AC3E}">
        <p14:creationId xmlns:p14="http://schemas.microsoft.com/office/powerpoint/2010/main" val="103248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81</a:t>
            </a:fld>
            <a:endParaRPr lang="en-US" altLang="en-US"/>
          </a:p>
        </p:txBody>
      </p:sp>
    </p:spTree>
    <p:extLst>
      <p:ext uri="{BB962C8B-B14F-4D97-AF65-F5344CB8AC3E}">
        <p14:creationId xmlns:p14="http://schemas.microsoft.com/office/powerpoint/2010/main" val="2369616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82</a:t>
            </a:fld>
            <a:endParaRPr lang="en-US" altLang="en-US"/>
          </a:p>
        </p:txBody>
      </p:sp>
    </p:spTree>
    <p:extLst>
      <p:ext uri="{BB962C8B-B14F-4D97-AF65-F5344CB8AC3E}">
        <p14:creationId xmlns:p14="http://schemas.microsoft.com/office/powerpoint/2010/main" val="714769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vi-VN"/>
              <a:t>https://plo.vn/mo-xe-vu-du-doan-dung-de-thi-van-bi-de-nghi-xem-xet-xu-phat-hanh-chinh-post689380.html</a:t>
            </a:r>
            <a:endParaRPr/>
          </a:p>
          <a:p>
            <a:pPr marL="0" lvl="0" indent="0" algn="l" rtl="0">
              <a:spcBef>
                <a:spcPts val="0"/>
              </a:spcBef>
              <a:spcAft>
                <a:spcPts val="0"/>
              </a:spcAft>
              <a:buNone/>
            </a:pPr>
            <a:endParaRPr/>
          </a:p>
        </p:txBody>
      </p:sp>
      <p:sp>
        <p:nvSpPr>
          <p:cNvPr id="319" name="Google Shape;31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VN"/>
              <a:t>83</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84</a:t>
            </a:fld>
            <a:endParaRPr lang="en-US" altLang="en-US"/>
          </a:p>
        </p:txBody>
      </p:sp>
    </p:spTree>
    <p:extLst>
      <p:ext uri="{BB962C8B-B14F-4D97-AF65-F5344CB8AC3E}">
        <p14:creationId xmlns:p14="http://schemas.microsoft.com/office/powerpoint/2010/main" val="806305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Nguyễn Ngọc Mỹ Phương -BEBEIU22114</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2. Phạm Thái Nhật Thanh-BEBEIU22133</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3. Nguyễn Thị Như Quỳnh-BEBEIU22122</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4. Đặng Thị Trúc Thắm - BEBEIU22132</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5. Đặng Trần Minh Châu - BEBEIU22019</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6. Nguyễn Ngọc Phương Thảo - BEBEIU22135</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7. Lê Đức Toản - EEEEIU22065</a:t>
            </a:r>
            <a:endParaRPr sz="2900">
              <a:latin typeface="Arial"/>
              <a:ea typeface="Arial"/>
              <a:cs typeface="Arial"/>
              <a:sym typeface="Arial"/>
            </a:endParaRPr>
          </a:p>
          <a:p>
            <a:pPr marL="0" lvl="0" indent="0" algn="l" rtl="0">
              <a:spcBef>
                <a:spcPts val="0"/>
              </a:spcBef>
              <a:spcAft>
                <a:spcPts val="0"/>
              </a:spcAft>
              <a:buClr>
                <a:schemeClr val="dk1"/>
              </a:buClr>
              <a:buSzPts val="2900"/>
              <a:buFont typeface="Arial"/>
              <a:buNone/>
            </a:pPr>
            <a:r>
              <a:rPr lang="en-US" sz="2900">
                <a:latin typeface="Arial"/>
                <a:ea typeface="Arial"/>
                <a:cs typeface="Arial"/>
                <a:sym typeface="Arial"/>
              </a:rPr>
              <a:t>8. Đỗ Minh Duy - ITITSB22029</a:t>
            </a:r>
            <a:endParaRPr sz="29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19" name="Google Shape;1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4003445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600"/>
              <a:t>Phan Tấn Phong - BAFNIU21535</a:t>
            </a:r>
            <a:br>
              <a:rPr lang="en-US" sz="2600"/>
            </a:br>
            <a:r>
              <a:rPr lang="en-US" sz="2600"/>
              <a:t>2. Trương Thị Vân Anh - ENENIU22143</a:t>
            </a:r>
            <a:br>
              <a:rPr lang="en-US" sz="2600"/>
            </a:br>
            <a:r>
              <a:rPr lang="en-US" sz="2600"/>
              <a:t>3. Nguyễn Ngọc Anh Thư - ENENIU22154</a:t>
            </a:r>
            <a:br>
              <a:rPr lang="en-US" sz="2600"/>
            </a:br>
            <a:r>
              <a:rPr lang="en-US" sz="2600"/>
              <a:t>4. Nguyễn Tấn Dũng - ITITIU21185</a:t>
            </a:r>
            <a:br>
              <a:rPr lang="en-US" sz="2600"/>
            </a:br>
            <a:r>
              <a:rPr lang="en-US" sz="2600"/>
              <a:t>5. Lê Nguyễn Gia Anh - ENENIU22140</a:t>
            </a:r>
            <a:br>
              <a:rPr lang="en-US" sz="2600"/>
            </a:br>
            <a:r>
              <a:rPr lang="en-US" sz="2600"/>
              <a:t>6. Nguyễn Lê Ngọc Minh - ENENWE22344 </a:t>
            </a:r>
            <a:br>
              <a:rPr lang="en-US" sz="2600"/>
            </a:br>
            <a:r>
              <a:rPr lang="en-US" sz="2600"/>
              <a:t>7. Lê Anh Thy - ENENWE21409 </a:t>
            </a:r>
            <a:br>
              <a:rPr lang="en-US" sz="2600"/>
            </a:br>
            <a:r>
              <a:rPr lang="en-US" sz="2600"/>
              <a:t>8. Dương Minh Nguyệt - ENENIU22101</a:t>
            </a:r>
            <a:endParaRPr sz="2600"/>
          </a:p>
          <a:p>
            <a:pPr marL="0" lvl="0" indent="0" algn="l" rtl="0">
              <a:spcBef>
                <a:spcPts val="0"/>
              </a:spcBef>
              <a:spcAft>
                <a:spcPts val="0"/>
              </a:spcAft>
              <a:buNone/>
            </a:pPr>
            <a:endParaRPr/>
          </a:p>
        </p:txBody>
      </p:sp>
      <p:sp>
        <p:nvSpPr>
          <p:cNvPr id="136" name="Google Shape;13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600"/>
              <a:t>Phan Tấn Phong - BAFNIU21535</a:t>
            </a:r>
            <a:br>
              <a:rPr lang="en-US" sz="2600"/>
            </a:br>
            <a:r>
              <a:rPr lang="en-US" sz="2600"/>
              <a:t>2. Trương Thị Vân Anh - ENENIU22143</a:t>
            </a:r>
            <a:br>
              <a:rPr lang="en-US" sz="2600"/>
            </a:br>
            <a:r>
              <a:rPr lang="en-US" sz="2600"/>
              <a:t>3. Nguyễn Ngọc Anh Thư - ENENIU22154</a:t>
            </a:r>
            <a:br>
              <a:rPr lang="en-US" sz="2600"/>
            </a:br>
            <a:r>
              <a:rPr lang="en-US" sz="2600"/>
              <a:t>4. Nguyễn Tấn Dũng - ITITIU21185</a:t>
            </a:r>
            <a:br>
              <a:rPr lang="en-US" sz="2600"/>
            </a:br>
            <a:r>
              <a:rPr lang="en-US" sz="2600"/>
              <a:t>5. Lê Nguyễn Gia Anh - ENENIU22140</a:t>
            </a:r>
            <a:br>
              <a:rPr lang="en-US" sz="2600"/>
            </a:br>
            <a:r>
              <a:rPr lang="en-US" sz="2600"/>
              <a:t>6. Nguyễn Lê Ngọc Minh - ENENWE22344 </a:t>
            </a:r>
            <a:br>
              <a:rPr lang="en-US" sz="2600"/>
            </a:br>
            <a:r>
              <a:rPr lang="en-US" sz="2600"/>
              <a:t>7. Lê Anh Thy - ENENWE21409 </a:t>
            </a:r>
            <a:br>
              <a:rPr lang="en-US" sz="2600"/>
            </a:br>
            <a:r>
              <a:rPr lang="en-US" sz="2600"/>
              <a:t>8. Dương Minh Nguyệt - ENENIU22101</a:t>
            </a:r>
            <a:endParaRPr sz="2600"/>
          </a:p>
          <a:p>
            <a:pPr marL="0" lvl="0" indent="0" algn="l" rtl="0">
              <a:spcBef>
                <a:spcPts val="0"/>
              </a:spcBef>
              <a:spcAft>
                <a:spcPts val="0"/>
              </a:spcAft>
              <a:buNone/>
            </a:pPr>
            <a:endParaRPr/>
          </a:p>
        </p:txBody>
      </p:sp>
      <p:sp>
        <p:nvSpPr>
          <p:cNvPr id="136" name="Google Shape;13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069228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Nguyen Minh An - BEBEIU22185</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2. Vu Cao Bang - BEBEIU22014  </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3. Tran Thi Ngoc Diep - BEBEIU22183  </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4. Nguyen Do Quoc Hai - BEBEIU22032  </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5. Ngo Minh Khoi - BEBEIU22063</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6. Nguyen Quoc Trung Nhan - BEBEIU22184</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7. Vo Duc Trong - BEBEIU22155</a:t>
            </a:r>
            <a:endParaRPr sz="1400">
              <a:latin typeface="Arial"/>
              <a:ea typeface="Arial"/>
              <a:cs typeface="Arial"/>
              <a:sym typeface="Arial"/>
            </a:endParaRPr>
          </a:p>
          <a:p>
            <a:pPr marL="0" lvl="0" indent="0" algn="l" rtl="0">
              <a:spcBef>
                <a:spcPts val="640"/>
              </a:spcBef>
              <a:spcAft>
                <a:spcPts val="0"/>
              </a:spcAft>
              <a:buClr>
                <a:srgbClr val="5BBE4E"/>
              </a:buClr>
              <a:buSzPts val="3200"/>
              <a:buFont typeface="Noto Sans Symbols"/>
              <a:buNone/>
            </a:pPr>
            <a:r>
              <a:rPr lang="en-US" sz="3200">
                <a:solidFill>
                  <a:srgbClr val="080808"/>
                </a:solidFill>
                <a:latin typeface="Arial"/>
                <a:ea typeface="Arial"/>
                <a:cs typeface="Arial"/>
                <a:sym typeface="Arial"/>
              </a:rPr>
              <a:t>8. Lam Hoang Xuan Yen - BEBEIU22272  </a:t>
            </a:r>
            <a:endParaRPr sz="3200">
              <a:solidFill>
                <a:srgbClr val="080808"/>
              </a:solidFill>
              <a:latin typeface="Arial"/>
              <a:ea typeface="Arial"/>
              <a:cs typeface="Arial"/>
              <a:sym typeface="Arial"/>
            </a:endParaRPr>
          </a:p>
          <a:p>
            <a:pPr marL="0" lvl="0" indent="0" algn="l" rtl="0">
              <a:spcBef>
                <a:spcPts val="0"/>
              </a:spcBef>
              <a:spcAft>
                <a:spcPts val="0"/>
              </a:spcAft>
              <a:buNone/>
            </a:pPr>
            <a:endParaRPr/>
          </a:p>
        </p:txBody>
      </p:sp>
      <p:sp>
        <p:nvSpPr>
          <p:cNvPr id="144" name="Google Shape;14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640"/>
              </a:spcBef>
              <a:spcAft>
                <a:spcPts val="0"/>
              </a:spcAft>
              <a:buSzPts val="3200"/>
              <a:buNone/>
            </a:pPr>
            <a:r>
              <a:rPr lang="vi-VN" altLang="en-US" sz="1200" dirty="0">
                <a:sym typeface="+mn-ea"/>
              </a:rPr>
              <a:t>Dương Thuỵ Hồng Ân - BEBEIU22274</a:t>
            </a:r>
            <a:r>
              <a:rPr lang="vi-VN" sz="1200" dirty="0">
                <a:sym typeface="+mn-ea"/>
              </a:rPr>
              <a:t>  </a:t>
            </a:r>
            <a:endParaRPr lang="vi-VN" sz="1200" dirty="0"/>
          </a:p>
          <a:p>
            <a:pPr marL="0" lvl="0" indent="0" algn="l" rtl="0">
              <a:spcBef>
                <a:spcPts val="640"/>
              </a:spcBef>
              <a:spcAft>
                <a:spcPts val="0"/>
              </a:spcAft>
              <a:buSzPts val="3200"/>
              <a:buNone/>
            </a:pPr>
            <a:r>
              <a:rPr lang="vi-VN" sz="1200" dirty="0">
                <a:sym typeface="+mn-ea"/>
              </a:rPr>
              <a:t>Đặng Thị Tuyết Như - BABAIU22277</a:t>
            </a:r>
            <a:endParaRPr lang="vi-VN" sz="1200" dirty="0"/>
          </a:p>
          <a:p>
            <a:pPr marL="0" lvl="0" indent="0" algn="l" rtl="0">
              <a:spcBef>
                <a:spcPts val="640"/>
              </a:spcBef>
              <a:spcAft>
                <a:spcPts val="0"/>
              </a:spcAft>
              <a:buSzPts val="3200"/>
              <a:buNone/>
            </a:pPr>
            <a:r>
              <a:rPr lang="vi-VN" sz="1200" dirty="0">
                <a:sym typeface="+mn-ea"/>
              </a:rPr>
              <a:t>Nguyễn Văn Kiên - BABAWE22214</a:t>
            </a:r>
            <a:endParaRPr lang="vi-VN" sz="1200" dirty="0"/>
          </a:p>
          <a:p>
            <a:pPr marL="0" lvl="0" indent="0" algn="l" rtl="0">
              <a:spcBef>
                <a:spcPts val="640"/>
              </a:spcBef>
              <a:spcAft>
                <a:spcPts val="0"/>
              </a:spcAft>
              <a:buSzPts val="3200"/>
              <a:buNone/>
            </a:pPr>
            <a:r>
              <a:rPr lang="vi-VN" sz="1200" dirty="0">
                <a:sym typeface="+mn-ea"/>
              </a:rPr>
              <a:t>Đặng Khánh Huyền - MAMAIU22066</a:t>
            </a:r>
            <a:endParaRPr lang="vi-VN" sz="1200" dirty="0"/>
          </a:p>
          <a:p>
            <a:pPr marL="0" lvl="0" indent="0" algn="l" rtl="0">
              <a:spcBef>
                <a:spcPts val="640"/>
              </a:spcBef>
              <a:spcAft>
                <a:spcPts val="0"/>
              </a:spcAft>
              <a:buSzPts val="3200"/>
              <a:buNone/>
            </a:pPr>
            <a:r>
              <a:rPr lang="vi-VN" sz="1200" dirty="0">
                <a:sym typeface="+mn-ea"/>
              </a:rPr>
              <a:t>Nguyễn Hoàng Nam Phương - BABAWE22409</a:t>
            </a:r>
            <a:endParaRPr lang="vi-VN" sz="1200" dirty="0"/>
          </a:p>
          <a:p>
            <a:pPr marL="0" lvl="0" indent="0" algn="l" rtl="0">
              <a:spcBef>
                <a:spcPts val="640"/>
              </a:spcBef>
              <a:spcAft>
                <a:spcPts val="0"/>
              </a:spcAft>
              <a:buSzPts val="3200"/>
              <a:buNone/>
            </a:pPr>
            <a:r>
              <a:rPr lang="vi-VN" sz="1200" dirty="0">
                <a:sym typeface="+mn-ea"/>
              </a:rPr>
              <a:t>Huỳnh Quốc Bảo - MAMAIU22082</a:t>
            </a:r>
          </a:p>
          <a:p>
            <a:pPr marL="0" lvl="0" indent="0" algn="l" rtl="0">
              <a:spcBef>
                <a:spcPts val="640"/>
              </a:spcBef>
              <a:spcAft>
                <a:spcPts val="0"/>
              </a:spcAft>
              <a:buSzPts val="3200"/>
              <a:buNone/>
            </a:pPr>
            <a:r>
              <a:rPr lang="vi-VN" sz="1200" dirty="0">
                <a:sym typeface="+mn-ea"/>
              </a:rPr>
              <a:t>Trần Ngọc Anh Thơ - MAMAIU22074</a:t>
            </a:r>
            <a:endParaRPr lang="vi-VN" sz="1200" dirty="0"/>
          </a:p>
          <a:p>
            <a:pPr marL="0" lvl="0" indent="0" algn="l" rtl="0">
              <a:spcBef>
                <a:spcPts val="640"/>
              </a:spcBef>
              <a:spcAft>
                <a:spcPts val="0"/>
              </a:spcAft>
              <a:buSzPts val="3200"/>
              <a:buNone/>
            </a:pPr>
            <a:r>
              <a:rPr lang="vi-VN" sz="1200" dirty="0">
                <a:sym typeface="+mn-ea"/>
              </a:rPr>
              <a:t>Nguyễn Thị Kim Phụng - BABAWE22355</a:t>
            </a:r>
            <a:endParaRPr lang="vi-VN" sz="1200" dirty="0"/>
          </a:p>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Rectangle 127">
            <a:extLst>
              <a:ext uri="{FF2B5EF4-FFF2-40B4-BE49-F238E27FC236}">
                <a16:creationId xmlns:a16="http://schemas.microsoft.com/office/drawing/2014/main" id="{07AAF249-97AF-4D0E-8556-5913CEB2C902}"/>
              </a:ext>
            </a:extLst>
          </p:cNvPr>
          <p:cNvSpPr>
            <a:spLocks noChangeArrowheads="1"/>
          </p:cNvSpPr>
          <p:nvPr/>
        </p:nvSpPr>
        <p:spPr bwMode="gray">
          <a:xfrm>
            <a:off x="0" y="0"/>
            <a:ext cx="9144000" cy="1828800"/>
          </a:xfrm>
          <a:prstGeom prst="rect">
            <a:avLst/>
          </a:prstGeom>
          <a:gradFill rotWithShape="1">
            <a:gsLst>
              <a:gs pos="0">
                <a:schemeClr val="accent1"/>
              </a:gs>
              <a:gs pos="100000">
                <a:schemeClr val="accent1">
                  <a:gamma/>
                  <a:tint val="0"/>
                  <a:invGamma/>
                  <a:alpha val="0"/>
                </a:schemeClr>
              </a:gs>
            </a:gsLst>
            <a:lin ang="5400000" scaled="1"/>
          </a:gradFill>
          <a:ln>
            <a:noFill/>
          </a:ln>
          <a:effectLst/>
        </p:spPr>
        <p:txBody>
          <a:bodyPr wrap="none" anchor="ctr"/>
          <a:lstStyle/>
          <a:p>
            <a:pPr>
              <a:defRPr/>
            </a:pPr>
            <a:endParaRPr lang="en-US">
              <a:latin typeface="Arial" charset="0"/>
            </a:endParaRPr>
          </a:p>
        </p:txBody>
      </p:sp>
      <p:grpSp>
        <p:nvGrpSpPr>
          <p:cNvPr id="5" name="Group 15">
            <a:extLst>
              <a:ext uri="{FF2B5EF4-FFF2-40B4-BE49-F238E27FC236}">
                <a16:creationId xmlns:a16="http://schemas.microsoft.com/office/drawing/2014/main" id="{0ACA5E92-E17A-430D-AAC6-686A683B3E8F}"/>
              </a:ext>
            </a:extLst>
          </p:cNvPr>
          <p:cNvGrpSpPr>
            <a:grpSpLocks/>
          </p:cNvGrpSpPr>
          <p:nvPr/>
        </p:nvGrpSpPr>
        <p:grpSpPr bwMode="auto">
          <a:xfrm>
            <a:off x="152400" y="381000"/>
            <a:ext cx="6838950" cy="3365500"/>
            <a:chOff x="664" y="1951"/>
            <a:chExt cx="4308" cy="2120"/>
          </a:xfrm>
        </p:grpSpPr>
        <p:sp>
          <p:nvSpPr>
            <p:cNvPr id="6" name="Freeform 16">
              <a:extLst>
                <a:ext uri="{FF2B5EF4-FFF2-40B4-BE49-F238E27FC236}">
                  <a16:creationId xmlns:a16="http://schemas.microsoft.com/office/drawing/2014/main" id="{DC9D48E2-47EE-4B59-B65E-A83EABD72A24}"/>
                </a:ext>
              </a:extLst>
            </p:cNvPr>
            <p:cNvSpPr>
              <a:spLocks/>
            </p:cNvSpPr>
            <p:nvPr/>
          </p:nvSpPr>
          <p:spPr bwMode="invGray">
            <a:xfrm>
              <a:off x="743" y="2045"/>
              <a:ext cx="1267" cy="1938"/>
            </a:xfrm>
            <a:custGeom>
              <a:avLst/>
              <a:gdLst>
                <a:gd name="T0" fmla="*/ 5 w 1692"/>
                <a:gd name="T1" fmla="*/ 10 h 2586"/>
                <a:gd name="T2" fmla="*/ 13 w 1692"/>
                <a:gd name="T3" fmla="*/ 9 h 2586"/>
                <a:gd name="T4" fmla="*/ 18 w 1692"/>
                <a:gd name="T5" fmla="*/ 10 h 2586"/>
                <a:gd name="T6" fmla="*/ 17 w 1692"/>
                <a:gd name="T7" fmla="*/ 19 h 2586"/>
                <a:gd name="T8" fmla="*/ 11 w 1692"/>
                <a:gd name="T9" fmla="*/ 24 h 2586"/>
                <a:gd name="T10" fmla="*/ 9 w 1692"/>
                <a:gd name="T11" fmla="*/ 30 h 2586"/>
                <a:gd name="T12" fmla="*/ 12 w 1692"/>
                <a:gd name="T13" fmla="*/ 40 h 2586"/>
                <a:gd name="T14" fmla="*/ 13 w 1692"/>
                <a:gd name="T15" fmla="*/ 40 h 2586"/>
                <a:gd name="T16" fmla="*/ 13 w 1692"/>
                <a:gd name="T17" fmla="*/ 37 h 2586"/>
                <a:gd name="T18" fmla="*/ 20 w 1692"/>
                <a:gd name="T19" fmla="*/ 48 h 2586"/>
                <a:gd name="T20" fmla="*/ 27 w 1692"/>
                <a:gd name="T21" fmla="*/ 50 h 2586"/>
                <a:gd name="T22" fmla="*/ 33 w 1692"/>
                <a:gd name="T23" fmla="*/ 56 h 2586"/>
                <a:gd name="T24" fmla="*/ 36 w 1692"/>
                <a:gd name="T25" fmla="*/ 59 h 2586"/>
                <a:gd name="T26" fmla="*/ 32 w 1692"/>
                <a:gd name="T27" fmla="*/ 67 h 2586"/>
                <a:gd name="T28" fmla="*/ 38 w 1692"/>
                <a:gd name="T29" fmla="*/ 75 h 2586"/>
                <a:gd name="T30" fmla="*/ 43 w 1692"/>
                <a:gd name="T31" fmla="*/ 85 h 2586"/>
                <a:gd name="T32" fmla="*/ 46 w 1692"/>
                <a:gd name="T33" fmla="*/ 97 h 2586"/>
                <a:gd name="T34" fmla="*/ 49 w 1692"/>
                <a:gd name="T35" fmla="*/ 106 h 2586"/>
                <a:gd name="T36" fmla="*/ 52 w 1692"/>
                <a:gd name="T37" fmla="*/ 106 h 2586"/>
                <a:gd name="T38" fmla="*/ 52 w 1692"/>
                <a:gd name="T39" fmla="*/ 100 h 2586"/>
                <a:gd name="T40" fmla="*/ 53 w 1692"/>
                <a:gd name="T41" fmla="*/ 97 h 2586"/>
                <a:gd name="T42" fmla="*/ 57 w 1692"/>
                <a:gd name="T43" fmla="*/ 93 h 2586"/>
                <a:gd name="T44" fmla="*/ 60 w 1692"/>
                <a:gd name="T45" fmla="*/ 87 h 2586"/>
                <a:gd name="T46" fmla="*/ 65 w 1692"/>
                <a:gd name="T47" fmla="*/ 82 h 2586"/>
                <a:gd name="T48" fmla="*/ 67 w 1692"/>
                <a:gd name="T49" fmla="*/ 73 h 2586"/>
                <a:gd name="T50" fmla="*/ 64 w 1692"/>
                <a:gd name="T51" fmla="*/ 64 h 2586"/>
                <a:gd name="T52" fmla="*/ 57 w 1692"/>
                <a:gd name="T53" fmla="*/ 59 h 2586"/>
                <a:gd name="T54" fmla="*/ 46 w 1692"/>
                <a:gd name="T55" fmla="*/ 53 h 2586"/>
                <a:gd name="T56" fmla="*/ 40 w 1692"/>
                <a:gd name="T57" fmla="*/ 52 h 2586"/>
                <a:gd name="T58" fmla="*/ 37 w 1692"/>
                <a:gd name="T59" fmla="*/ 53 h 2586"/>
                <a:gd name="T60" fmla="*/ 33 w 1692"/>
                <a:gd name="T61" fmla="*/ 55 h 2586"/>
                <a:gd name="T62" fmla="*/ 31 w 1692"/>
                <a:gd name="T63" fmla="*/ 49 h 2586"/>
                <a:gd name="T64" fmla="*/ 31 w 1692"/>
                <a:gd name="T65" fmla="*/ 44 h 2586"/>
                <a:gd name="T66" fmla="*/ 25 w 1692"/>
                <a:gd name="T67" fmla="*/ 46 h 2586"/>
                <a:gd name="T68" fmla="*/ 23 w 1692"/>
                <a:gd name="T69" fmla="*/ 40 h 2586"/>
                <a:gd name="T70" fmla="*/ 31 w 1692"/>
                <a:gd name="T71" fmla="*/ 38 h 2586"/>
                <a:gd name="T72" fmla="*/ 34 w 1692"/>
                <a:gd name="T73" fmla="*/ 37 h 2586"/>
                <a:gd name="T74" fmla="*/ 37 w 1692"/>
                <a:gd name="T75" fmla="*/ 37 h 2586"/>
                <a:gd name="T76" fmla="*/ 43 w 1692"/>
                <a:gd name="T77" fmla="*/ 31 h 2586"/>
                <a:gd name="T78" fmla="*/ 49 w 1692"/>
                <a:gd name="T79" fmla="*/ 28 h 2586"/>
                <a:gd name="T80" fmla="*/ 52 w 1692"/>
                <a:gd name="T81" fmla="*/ 27 h 2586"/>
                <a:gd name="T82" fmla="*/ 56 w 1692"/>
                <a:gd name="T83" fmla="*/ 22 h 2586"/>
                <a:gd name="T84" fmla="*/ 53 w 1692"/>
                <a:gd name="T85" fmla="*/ 21 h 2586"/>
                <a:gd name="T86" fmla="*/ 64 w 1692"/>
                <a:gd name="T87" fmla="*/ 19 h 2586"/>
                <a:gd name="T88" fmla="*/ 58 w 1692"/>
                <a:gd name="T89" fmla="*/ 14 h 2586"/>
                <a:gd name="T90" fmla="*/ 55 w 1692"/>
                <a:gd name="T91" fmla="*/ 10 h 2586"/>
                <a:gd name="T92" fmla="*/ 51 w 1692"/>
                <a:gd name="T93" fmla="*/ 15 h 2586"/>
                <a:gd name="T94" fmla="*/ 46 w 1692"/>
                <a:gd name="T95" fmla="*/ 19 h 2586"/>
                <a:gd name="T96" fmla="*/ 43 w 1692"/>
                <a:gd name="T97" fmla="*/ 12 h 2586"/>
                <a:gd name="T98" fmla="*/ 50 w 1692"/>
                <a:gd name="T99" fmla="*/ 10 h 2586"/>
                <a:gd name="T100" fmla="*/ 52 w 1692"/>
                <a:gd name="T101" fmla="*/ 7 h 2586"/>
                <a:gd name="T102" fmla="*/ 55 w 1692"/>
                <a:gd name="T103" fmla="*/ 7 h 2586"/>
                <a:gd name="T104" fmla="*/ 53 w 1692"/>
                <a:gd name="T105" fmla="*/ 5 h 2586"/>
                <a:gd name="T106" fmla="*/ 52 w 1692"/>
                <a:gd name="T107" fmla="*/ 5 h 2586"/>
                <a:gd name="T108" fmla="*/ 50 w 1692"/>
                <a:gd name="T109" fmla="*/ 4 h 2586"/>
                <a:gd name="T110" fmla="*/ 46 w 1692"/>
                <a:gd name="T111" fmla="*/ 5 h 2586"/>
                <a:gd name="T112" fmla="*/ 39 w 1692"/>
                <a:gd name="T113" fmla="*/ 5 h 2586"/>
                <a:gd name="T114" fmla="*/ 23 w 1692"/>
                <a:gd name="T115" fmla="*/ 0 h 2586"/>
                <a:gd name="T116" fmla="*/ 14 w 1692"/>
                <a:gd name="T117" fmla="*/ 1 h 2586"/>
                <a:gd name="T118" fmla="*/ 12 w 1692"/>
                <a:gd name="T119" fmla="*/ 4 h 2586"/>
                <a:gd name="T120" fmla="*/ 5 w 1692"/>
                <a:gd name="T121" fmla="*/ 7 h 2586"/>
                <a:gd name="T122" fmla="*/ 5 w 1692"/>
                <a:gd name="T123" fmla="*/ 9 h 2586"/>
                <a:gd name="T124" fmla="*/ 1 w 1692"/>
                <a:gd name="T125" fmla="*/ 10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 name="Freeform 17">
              <a:extLst>
                <a:ext uri="{FF2B5EF4-FFF2-40B4-BE49-F238E27FC236}">
                  <a16:creationId xmlns:a16="http://schemas.microsoft.com/office/drawing/2014/main" id="{14F828FC-B0A4-4984-8DD3-CB856B26AA37}"/>
                </a:ext>
              </a:extLst>
            </p:cNvPr>
            <p:cNvSpPr>
              <a:spLocks/>
            </p:cNvSpPr>
            <p:nvPr/>
          </p:nvSpPr>
          <p:spPr bwMode="invGray">
            <a:xfrm>
              <a:off x="703" y="2230"/>
              <a:ext cx="34" cy="28"/>
            </a:xfrm>
            <a:custGeom>
              <a:avLst/>
              <a:gdLst>
                <a:gd name="T0" fmla="*/ 1 w 46"/>
                <a:gd name="T1" fmla="*/ 1 h 38"/>
                <a:gd name="T2" fmla="*/ 0 w 46"/>
                <a:gd name="T3" fmla="*/ 1 h 38"/>
                <a:gd name="T4" fmla="*/ 1 w 46"/>
                <a:gd name="T5" fmla="*/ 1 h 38"/>
                <a:gd name="T6" fmla="*/ 1 w 46"/>
                <a:gd name="T7" fmla="*/ 1 h 38"/>
                <a:gd name="T8" fmla="*/ 1 w 46"/>
                <a:gd name="T9" fmla="*/ 0 h 38"/>
                <a:gd name="T10" fmla="*/ 1 w 46"/>
                <a:gd name="T11" fmla="*/ 1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 name="Freeform 18">
              <a:extLst>
                <a:ext uri="{FF2B5EF4-FFF2-40B4-BE49-F238E27FC236}">
                  <a16:creationId xmlns:a16="http://schemas.microsoft.com/office/drawing/2014/main" id="{70993474-A305-4E2F-A337-8C5AD21C1584}"/>
                </a:ext>
              </a:extLst>
            </p:cNvPr>
            <p:cNvSpPr>
              <a:spLocks/>
            </p:cNvSpPr>
            <p:nvPr/>
          </p:nvSpPr>
          <p:spPr bwMode="invGray">
            <a:xfrm>
              <a:off x="1010" y="2353"/>
              <a:ext cx="39" cy="32"/>
            </a:xfrm>
            <a:custGeom>
              <a:avLst/>
              <a:gdLst>
                <a:gd name="T0" fmla="*/ 2 w 52"/>
                <a:gd name="T1" fmla="*/ 0 h 44"/>
                <a:gd name="T2" fmla="*/ 2 w 52"/>
                <a:gd name="T3" fmla="*/ 1 h 44"/>
                <a:gd name="T4" fmla="*/ 2 w 52"/>
                <a:gd name="T5" fmla="*/ 1 h 44"/>
                <a:gd name="T6" fmla="*/ 2 w 52"/>
                <a:gd name="T7" fmla="*/ 1 h 44"/>
                <a:gd name="T8" fmla="*/ 2 w 52"/>
                <a:gd name="T9" fmla="*/ 1 h 44"/>
                <a:gd name="T10" fmla="*/ 2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 name="Freeform 19">
              <a:extLst>
                <a:ext uri="{FF2B5EF4-FFF2-40B4-BE49-F238E27FC236}">
                  <a16:creationId xmlns:a16="http://schemas.microsoft.com/office/drawing/2014/main" id="{C2644B22-0802-4520-92AC-AB7D89F14376}"/>
                </a:ext>
              </a:extLst>
            </p:cNvPr>
            <p:cNvSpPr>
              <a:spLocks/>
            </p:cNvSpPr>
            <p:nvPr/>
          </p:nvSpPr>
          <p:spPr bwMode="invGray">
            <a:xfrm>
              <a:off x="1792" y="2409"/>
              <a:ext cx="98" cy="74"/>
            </a:xfrm>
            <a:custGeom>
              <a:avLst/>
              <a:gdLst>
                <a:gd name="T0" fmla="*/ 4 w 131"/>
                <a:gd name="T1" fmla="*/ 0 h 98"/>
                <a:gd name="T2" fmla="*/ 3 w 131"/>
                <a:gd name="T3" fmla="*/ 2 h 98"/>
                <a:gd name="T4" fmla="*/ 2 w 131"/>
                <a:gd name="T5" fmla="*/ 2 h 98"/>
                <a:gd name="T6" fmla="*/ 1 w 131"/>
                <a:gd name="T7" fmla="*/ 2 h 98"/>
                <a:gd name="T8" fmla="*/ 1 w 131"/>
                <a:gd name="T9" fmla="*/ 3 h 98"/>
                <a:gd name="T10" fmla="*/ 2 w 131"/>
                <a:gd name="T11" fmla="*/ 4 h 98"/>
                <a:gd name="T12" fmla="*/ 3 w 131"/>
                <a:gd name="T13" fmla="*/ 5 h 98"/>
                <a:gd name="T14" fmla="*/ 3 w 131"/>
                <a:gd name="T15" fmla="*/ 5 h 98"/>
                <a:gd name="T16" fmla="*/ 4 w 131"/>
                <a:gd name="T17" fmla="*/ 4 h 98"/>
                <a:gd name="T18" fmla="*/ 4 w 131"/>
                <a:gd name="T19" fmla="*/ 5 h 98"/>
                <a:gd name="T20" fmla="*/ 5 w 131"/>
                <a:gd name="T21" fmla="*/ 4 h 98"/>
                <a:gd name="T22" fmla="*/ 5 w 131"/>
                <a:gd name="T23" fmla="*/ 4 h 98"/>
                <a:gd name="T24" fmla="*/ 4 w 131"/>
                <a:gd name="T25" fmla="*/ 2 h 98"/>
                <a:gd name="T26" fmla="*/ 4 w 131"/>
                <a:gd name="T27" fmla="*/ 2 h 98"/>
                <a:gd name="T28" fmla="*/ 4 w 131"/>
                <a:gd name="T29" fmla="*/ 2 h 98"/>
                <a:gd name="T30" fmla="*/ 4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 name="Freeform 20">
              <a:extLst>
                <a:ext uri="{FF2B5EF4-FFF2-40B4-BE49-F238E27FC236}">
                  <a16:creationId xmlns:a16="http://schemas.microsoft.com/office/drawing/2014/main" id="{18464372-0A51-41ED-8943-3C7DD1F178BA}"/>
                </a:ext>
              </a:extLst>
            </p:cNvPr>
            <p:cNvSpPr>
              <a:spLocks/>
            </p:cNvSpPr>
            <p:nvPr/>
          </p:nvSpPr>
          <p:spPr bwMode="invGray">
            <a:xfrm>
              <a:off x="1318" y="2793"/>
              <a:ext cx="158" cy="84"/>
            </a:xfrm>
            <a:custGeom>
              <a:avLst/>
              <a:gdLst>
                <a:gd name="T0" fmla="*/ 1 w 212"/>
                <a:gd name="T1" fmla="*/ 2 h 112"/>
                <a:gd name="T2" fmla="*/ 1 w 212"/>
                <a:gd name="T3" fmla="*/ 2 h 112"/>
                <a:gd name="T4" fmla="*/ 1 w 212"/>
                <a:gd name="T5" fmla="*/ 2 h 112"/>
                <a:gd name="T6" fmla="*/ 1 w 212"/>
                <a:gd name="T7" fmla="*/ 3 h 112"/>
                <a:gd name="T8" fmla="*/ 2 w 212"/>
                <a:gd name="T9" fmla="*/ 2 h 112"/>
                <a:gd name="T10" fmla="*/ 4 w 212"/>
                <a:gd name="T11" fmla="*/ 3 h 112"/>
                <a:gd name="T12" fmla="*/ 4 w 212"/>
                <a:gd name="T13" fmla="*/ 3 h 112"/>
                <a:gd name="T14" fmla="*/ 5 w 212"/>
                <a:gd name="T15" fmla="*/ 5 h 112"/>
                <a:gd name="T16" fmla="*/ 5 w 212"/>
                <a:gd name="T17" fmla="*/ 5 h 112"/>
                <a:gd name="T18" fmla="*/ 6 w 212"/>
                <a:gd name="T19" fmla="*/ 5 h 112"/>
                <a:gd name="T20" fmla="*/ 7 w 212"/>
                <a:gd name="T21" fmla="*/ 5 h 112"/>
                <a:gd name="T22" fmla="*/ 7 w 212"/>
                <a:gd name="T23" fmla="*/ 5 h 112"/>
                <a:gd name="T24" fmla="*/ 7 w 212"/>
                <a:gd name="T25" fmla="*/ 4 h 112"/>
                <a:gd name="T26" fmla="*/ 5 w 212"/>
                <a:gd name="T27" fmla="*/ 3 h 112"/>
                <a:gd name="T28" fmla="*/ 4 w 212"/>
                <a:gd name="T29" fmla="*/ 2 h 112"/>
                <a:gd name="T30" fmla="*/ 2 w 212"/>
                <a:gd name="T31" fmla="*/ 2 h 112"/>
                <a:gd name="T32" fmla="*/ 1 w 212"/>
                <a:gd name="T33" fmla="*/ 2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 name="Freeform 21">
              <a:extLst>
                <a:ext uri="{FF2B5EF4-FFF2-40B4-BE49-F238E27FC236}">
                  <a16:creationId xmlns:a16="http://schemas.microsoft.com/office/drawing/2014/main" id="{A5B84C41-8777-42B8-8D62-D292964EB175}"/>
                </a:ext>
              </a:extLst>
            </p:cNvPr>
            <p:cNvSpPr>
              <a:spLocks/>
            </p:cNvSpPr>
            <p:nvPr/>
          </p:nvSpPr>
          <p:spPr bwMode="invGray">
            <a:xfrm>
              <a:off x="1448" y="2857"/>
              <a:ext cx="99" cy="41"/>
            </a:xfrm>
            <a:custGeom>
              <a:avLst/>
              <a:gdLst>
                <a:gd name="T0" fmla="*/ 2 w 133"/>
                <a:gd name="T1" fmla="*/ 0 h 54"/>
                <a:gd name="T2" fmla="*/ 1 w 133"/>
                <a:gd name="T3" fmla="*/ 2 h 54"/>
                <a:gd name="T4" fmla="*/ 1 w 133"/>
                <a:gd name="T5" fmla="*/ 2 h 54"/>
                <a:gd name="T6" fmla="*/ 1 w 133"/>
                <a:gd name="T7" fmla="*/ 2 h 54"/>
                <a:gd name="T8" fmla="*/ 1 w 133"/>
                <a:gd name="T9" fmla="*/ 2 h 54"/>
                <a:gd name="T10" fmla="*/ 1 w 133"/>
                <a:gd name="T11" fmla="*/ 3 h 54"/>
                <a:gd name="T12" fmla="*/ 5 w 133"/>
                <a:gd name="T13" fmla="*/ 2 h 54"/>
                <a:gd name="T14" fmla="*/ 5 w 133"/>
                <a:gd name="T15" fmla="*/ 2 h 54"/>
                <a:gd name="T16" fmla="*/ 4 w 133"/>
                <a:gd name="T17" fmla="*/ 2 h 54"/>
                <a:gd name="T18" fmla="*/ 4 w 133"/>
                <a:gd name="T19" fmla="*/ 2 h 54"/>
                <a:gd name="T20" fmla="*/ 3 w 133"/>
                <a:gd name="T21" fmla="*/ 2 h 54"/>
                <a:gd name="T22" fmla="*/ 3 w 133"/>
                <a:gd name="T23" fmla="*/ 2 h 54"/>
                <a:gd name="T24" fmla="*/ 2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2" name="Freeform 22">
              <a:extLst>
                <a:ext uri="{FF2B5EF4-FFF2-40B4-BE49-F238E27FC236}">
                  <a16:creationId xmlns:a16="http://schemas.microsoft.com/office/drawing/2014/main" id="{DAF1B13F-63B4-4C39-A558-9CB3F7CD6FAA}"/>
                </a:ext>
              </a:extLst>
            </p:cNvPr>
            <p:cNvSpPr>
              <a:spLocks/>
            </p:cNvSpPr>
            <p:nvPr/>
          </p:nvSpPr>
          <p:spPr bwMode="invGray">
            <a:xfrm>
              <a:off x="1553" y="2883"/>
              <a:ext cx="38"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3" name="Freeform 23">
              <a:extLst>
                <a:ext uri="{FF2B5EF4-FFF2-40B4-BE49-F238E27FC236}">
                  <a16:creationId xmlns:a16="http://schemas.microsoft.com/office/drawing/2014/main" id="{D02A3C04-A4D0-495B-9180-AC88D413F5DD}"/>
                </a:ext>
              </a:extLst>
            </p:cNvPr>
            <p:cNvSpPr>
              <a:spLocks/>
            </p:cNvSpPr>
            <p:nvPr/>
          </p:nvSpPr>
          <p:spPr bwMode="invGray">
            <a:xfrm>
              <a:off x="1609" y="2886"/>
              <a:ext cx="12" cy="25"/>
            </a:xfrm>
            <a:custGeom>
              <a:avLst/>
              <a:gdLst>
                <a:gd name="T0" fmla="*/ 2 w 16"/>
                <a:gd name="T1" fmla="*/ 0 h 34"/>
                <a:gd name="T2" fmla="*/ 0 w 16"/>
                <a:gd name="T3" fmla="*/ 1 h 34"/>
                <a:gd name="T4" fmla="*/ 2 w 16"/>
                <a:gd name="T5" fmla="*/ 1 h 34"/>
                <a:gd name="T6" fmla="*/ 2 w 16"/>
                <a:gd name="T7" fmla="*/ 1 h 34"/>
                <a:gd name="T8" fmla="*/ 2 w 16"/>
                <a:gd name="T9" fmla="*/ 1 h 34"/>
                <a:gd name="T10" fmla="*/ 2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4" name="Freeform 24">
              <a:extLst>
                <a:ext uri="{FF2B5EF4-FFF2-40B4-BE49-F238E27FC236}">
                  <a16:creationId xmlns:a16="http://schemas.microsoft.com/office/drawing/2014/main" id="{D0F1848E-4198-4AEF-9029-7CD7515B7C22}"/>
                </a:ext>
              </a:extLst>
            </p:cNvPr>
            <p:cNvSpPr>
              <a:spLocks/>
            </p:cNvSpPr>
            <p:nvPr/>
          </p:nvSpPr>
          <p:spPr bwMode="invGray">
            <a:xfrm>
              <a:off x="1426" y="2040"/>
              <a:ext cx="180" cy="88"/>
            </a:xfrm>
            <a:custGeom>
              <a:avLst/>
              <a:gdLst>
                <a:gd name="T0" fmla="*/ 3 w 240"/>
                <a:gd name="T1" fmla="*/ 1 h 117"/>
                <a:gd name="T2" fmla="*/ 2 w 240"/>
                <a:gd name="T3" fmla="*/ 2 h 117"/>
                <a:gd name="T4" fmla="*/ 2 w 240"/>
                <a:gd name="T5" fmla="*/ 2 h 117"/>
                <a:gd name="T6" fmla="*/ 0 w 240"/>
                <a:gd name="T7" fmla="*/ 2 h 117"/>
                <a:gd name="T8" fmla="*/ 2 w 240"/>
                <a:gd name="T9" fmla="*/ 3 h 117"/>
                <a:gd name="T10" fmla="*/ 2 w 240"/>
                <a:gd name="T11" fmla="*/ 3 h 117"/>
                <a:gd name="T12" fmla="*/ 4 w 240"/>
                <a:gd name="T13" fmla="*/ 2 h 117"/>
                <a:gd name="T14" fmla="*/ 4 w 240"/>
                <a:gd name="T15" fmla="*/ 2 h 117"/>
                <a:gd name="T16" fmla="*/ 4 w 240"/>
                <a:gd name="T17" fmla="*/ 3 h 117"/>
                <a:gd name="T18" fmla="*/ 3 w 240"/>
                <a:gd name="T19" fmla="*/ 3 h 117"/>
                <a:gd name="T20" fmla="*/ 4 w 240"/>
                <a:gd name="T21" fmla="*/ 4 h 117"/>
                <a:gd name="T22" fmla="*/ 2 w 240"/>
                <a:gd name="T23" fmla="*/ 4 h 117"/>
                <a:gd name="T24" fmla="*/ 4 w 240"/>
                <a:gd name="T25" fmla="*/ 5 h 117"/>
                <a:gd name="T26" fmla="*/ 4 w 240"/>
                <a:gd name="T27" fmla="*/ 5 h 117"/>
                <a:gd name="T28" fmla="*/ 6 w 240"/>
                <a:gd name="T29" fmla="*/ 5 h 117"/>
                <a:gd name="T30" fmla="*/ 6 w 240"/>
                <a:gd name="T31" fmla="*/ 5 h 117"/>
                <a:gd name="T32" fmla="*/ 8 w 240"/>
                <a:gd name="T33" fmla="*/ 6 h 117"/>
                <a:gd name="T34" fmla="*/ 9 w 240"/>
                <a:gd name="T35" fmla="*/ 5 h 117"/>
                <a:gd name="T36" fmla="*/ 10 w 240"/>
                <a:gd name="T37" fmla="*/ 5 h 117"/>
                <a:gd name="T38" fmla="*/ 10 w 240"/>
                <a:gd name="T39" fmla="*/ 4 h 117"/>
                <a:gd name="T40" fmla="*/ 11 w 240"/>
                <a:gd name="T41" fmla="*/ 4 h 117"/>
                <a:gd name="T42" fmla="*/ 11 w 240"/>
                <a:gd name="T43" fmla="*/ 2 h 117"/>
                <a:gd name="T44" fmla="*/ 10 w 240"/>
                <a:gd name="T45" fmla="*/ 3 h 117"/>
                <a:gd name="T46" fmla="*/ 8 w 240"/>
                <a:gd name="T47" fmla="*/ 2 h 117"/>
                <a:gd name="T48" fmla="*/ 8 w 240"/>
                <a:gd name="T49" fmla="*/ 2 h 117"/>
                <a:gd name="T50" fmla="*/ 6 w 240"/>
                <a:gd name="T51" fmla="*/ 2 h 117"/>
                <a:gd name="T52" fmla="*/ 5 w 240"/>
                <a:gd name="T53" fmla="*/ 2 h 117"/>
                <a:gd name="T54" fmla="*/ 4 w 240"/>
                <a:gd name="T55" fmla="*/ 1 h 117"/>
                <a:gd name="T56" fmla="*/ 3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5" name="Freeform 25">
              <a:extLst>
                <a:ext uri="{FF2B5EF4-FFF2-40B4-BE49-F238E27FC236}">
                  <a16:creationId xmlns:a16="http://schemas.microsoft.com/office/drawing/2014/main" id="{0FBCF51F-78A4-46BE-8B9F-3F7C93F01CFB}"/>
                </a:ext>
              </a:extLst>
            </p:cNvPr>
            <p:cNvSpPr>
              <a:spLocks/>
            </p:cNvSpPr>
            <p:nvPr/>
          </p:nvSpPr>
          <p:spPr bwMode="invGray">
            <a:xfrm>
              <a:off x="1506" y="1999"/>
              <a:ext cx="146" cy="60"/>
            </a:xfrm>
            <a:custGeom>
              <a:avLst/>
              <a:gdLst>
                <a:gd name="T0" fmla="*/ 5 w 194"/>
                <a:gd name="T1" fmla="*/ 2 h 80"/>
                <a:gd name="T2" fmla="*/ 2 w 194"/>
                <a:gd name="T3" fmla="*/ 2 h 80"/>
                <a:gd name="T4" fmla="*/ 2 w 194"/>
                <a:gd name="T5" fmla="*/ 2 h 80"/>
                <a:gd name="T6" fmla="*/ 3 w 194"/>
                <a:gd name="T7" fmla="*/ 3 h 80"/>
                <a:gd name="T8" fmla="*/ 6 w 194"/>
                <a:gd name="T9" fmla="*/ 4 h 80"/>
                <a:gd name="T10" fmla="*/ 8 w 194"/>
                <a:gd name="T11" fmla="*/ 4 h 80"/>
                <a:gd name="T12" fmla="*/ 8 w 194"/>
                <a:gd name="T13" fmla="*/ 3 h 80"/>
                <a:gd name="T14" fmla="*/ 8 w 194"/>
                <a:gd name="T15" fmla="*/ 2 h 80"/>
                <a:gd name="T16" fmla="*/ 8 w 194"/>
                <a:gd name="T17" fmla="*/ 2 h 80"/>
                <a:gd name="T18" fmla="*/ 6 w 194"/>
                <a:gd name="T19" fmla="*/ 2 h 80"/>
                <a:gd name="T20" fmla="*/ 5 w 194"/>
                <a:gd name="T21" fmla="*/ 2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6" name="Freeform 26">
              <a:extLst>
                <a:ext uri="{FF2B5EF4-FFF2-40B4-BE49-F238E27FC236}">
                  <a16:creationId xmlns:a16="http://schemas.microsoft.com/office/drawing/2014/main" id="{C6CAFD4C-ACAB-482C-B3EB-DB10F2937DEF}"/>
                </a:ext>
              </a:extLst>
            </p:cNvPr>
            <p:cNvSpPr>
              <a:spLocks/>
            </p:cNvSpPr>
            <p:nvPr/>
          </p:nvSpPr>
          <p:spPr bwMode="invGray">
            <a:xfrm>
              <a:off x="1711" y="2069"/>
              <a:ext cx="233" cy="190"/>
            </a:xfrm>
            <a:custGeom>
              <a:avLst/>
              <a:gdLst>
                <a:gd name="T0" fmla="*/ 4 w 310"/>
                <a:gd name="T1" fmla="*/ 1 h 254"/>
                <a:gd name="T2" fmla="*/ 3 w 310"/>
                <a:gd name="T3" fmla="*/ 1 h 254"/>
                <a:gd name="T4" fmla="*/ 2 w 310"/>
                <a:gd name="T5" fmla="*/ 1 h 254"/>
                <a:gd name="T6" fmla="*/ 3 w 310"/>
                <a:gd name="T7" fmla="*/ 3 h 254"/>
                <a:gd name="T8" fmla="*/ 4 w 310"/>
                <a:gd name="T9" fmla="*/ 3 h 254"/>
                <a:gd name="T10" fmla="*/ 5 w 310"/>
                <a:gd name="T11" fmla="*/ 4 h 254"/>
                <a:gd name="T12" fmla="*/ 6 w 310"/>
                <a:gd name="T13" fmla="*/ 3 h 254"/>
                <a:gd name="T14" fmla="*/ 6 w 310"/>
                <a:gd name="T15" fmla="*/ 4 h 254"/>
                <a:gd name="T16" fmla="*/ 6 w 310"/>
                <a:gd name="T17" fmla="*/ 5 h 254"/>
                <a:gd name="T18" fmla="*/ 5 w 310"/>
                <a:gd name="T19" fmla="*/ 6 h 254"/>
                <a:gd name="T20" fmla="*/ 5 w 310"/>
                <a:gd name="T21" fmla="*/ 7 h 254"/>
                <a:gd name="T22" fmla="*/ 4 w 310"/>
                <a:gd name="T23" fmla="*/ 7 h 254"/>
                <a:gd name="T24" fmla="*/ 3 w 310"/>
                <a:gd name="T25" fmla="*/ 7 h 254"/>
                <a:gd name="T26" fmla="*/ 2 w 310"/>
                <a:gd name="T27" fmla="*/ 7 h 254"/>
                <a:gd name="T28" fmla="*/ 2 w 310"/>
                <a:gd name="T29" fmla="*/ 7 h 254"/>
                <a:gd name="T30" fmla="*/ 4 w 310"/>
                <a:gd name="T31" fmla="*/ 8 h 254"/>
                <a:gd name="T32" fmla="*/ 5 w 310"/>
                <a:gd name="T33" fmla="*/ 8 h 254"/>
                <a:gd name="T34" fmla="*/ 5 w 310"/>
                <a:gd name="T35" fmla="*/ 9 h 254"/>
                <a:gd name="T36" fmla="*/ 6 w 310"/>
                <a:gd name="T37" fmla="*/ 10 h 254"/>
                <a:gd name="T38" fmla="*/ 6 w 310"/>
                <a:gd name="T39" fmla="*/ 10 h 254"/>
                <a:gd name="T40" fmla="*/ 8 w 310"/>
                <a:gd name="T41" fmla="*/ 10 h 254"/>
                <a:gd name="T42" fmla="*/ 8 w 310"/>
                <a:gd name="T43" fmla="*/ 10 h 254"/>
                <a:gd name="T44" fmla="*/ 9 w 310"/>
                <a:gd name="T45" fmla="*/ 10 h 254"/>
                <a:gd name="T46" fmla="*/ 10 w 310"/>
                <a:gd name="T47" fmla="*/ 9 h 254"/>
                <a:gd name="T48" fmla="*/ 10 w 310"/>
                <a:gd name="T49" fmla="*/ 7 h 254"/>
                <a:gd name="T50" fmla="*/ 10 w 310"/>
                <a:gd name="T51" fmla="*/ 7 h 254"/>
                <a:gd name="T52" fmla="*/ 11 w 310"/>
                <a:gd name="T53" fmla="*/ 7 h 254"/>
                <a:gd name="T54" fmla="*/ 11 w 310"/>
                <a:gd name="T55" fmla="*/ 7 h 254"/>
                <a:gd name="T56" fmla="*/ 11 w 310"/>
                <a:gd name="T57" fmla="*/ 7 h 254"/>
                <a:gd name="T58" fmla="*/ 11 w 310"/>
                <a:gd name="T59" fmla="*/ 7 h 254"/>
                <a:gd name="T60" fmla="*/ 13 w 310"/>
                <a:gd name="T61" fmla="*/ 7 h 254"/>
                <a:gd name="T62" fmla="*/ 13 w 310"/>
                <a:gd name="T63" fmla="*/ 5 h 254"/>
                <a:gd name="T64" fmla="*/ 11 w 310"/>
                <a:gd name="T65" fmla="*/ 5 h 254"/>
                <a:gd name="T66" fmla="*/ 11 w 310"/>
                <a:gd name="T67" fmla="*/ 4 h 254"/>
                <a:gd name="T68" fmla="*/ 13 w 310"/>
                <a:gd name="T69" fmla="*/ 4 h 254"/>
                <a:gd name="T70" fmla="*/ 11 w 310"/>
                <a:gd name="T71" fmla="*/ 2 h 254"/>
                <a:gd name="T72" fmla="*/ 11 w 310"/>
                <a:gd name="T73" fmla="*/ 2 h 254"/>
                <a:gd name="T74" fmla="*/ 10 w 310"/>
                <a:gd name="T75" fmla="*/ 2 h 254"/>
                <a:gd name="T76" fmla="*/ 8 w 310"/>
                <a:gd name="T77" fmla="*/ 1 h 254"/>
                <a:gd name="T78" fmla="*/ 8 w 310"/>
                <a:gd name="T79" fmla="*/ 1 h 254"/>
                <a:gd name="T80" fmla="*/ 8 w 310"/>
                <a:gd name="T81" fmla="*/ 1 h 254"/>
                <a:gd name="T82" fmla="*/ 6 w 310"/>
                <a:gd name="T83" fmla="*/ 1 h 254"/>
                <a:gd name="T84" fmla="*/ 6 w 310"/>
                <a:gd name="T85" fmla="*/ 1 h 254"/>
                <a:gd name="T86" fmla="*/ 4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7" name="Freeform 27">
              <a:extLst>
                <a:ext uri="{FF2B5EF4-FFF2-40B4-BE49-F238E27FC236}">
                  <a16:creationId xmlns:a16="http://schemas.microsoft.com/office/drawing/2014/main" id="{99FD0EB1-5F59-4CD0-944F-35F54C415017}"/>
                </a:ext>
              </a:extLst>
            </p:cNvPr>
            <p:cNvSpPr>
              <a:spLocks/>
            </p:cNvSpPr>
            <p:nvPr/>
          </p:nvSpPr>
          <p:spPr bwMode="invGray">
            <a:xfrm>
              <a:off x="1709" y="1987"/>
              <a:ext cx="44" cy="37"/>
            </a:xfrm>
            <a:custGeom>
              <a:avLst/>
              <a:gdLst>
                <a:gd name="T0" fmla="*/ 1 w 59"/>
                <a:gd name="T1" fmla="*/ 0 h 50"/>
                <a:gd name="T2" fmla="*/ 0 w 59"/>
                <a:gd name="T3" fmla="*/ 1 h 50"/>
                <a:gd name="T4" fmla="*/ 1 w 59"/>
                <a:gd name="T5" fmla="*/ 1 h 50"/>
                <a:gd name="T6" fmla="*/ 1 w 59"/>
                <a:gd name="T7" fmla="*/ 1 h 50"/>
                <a:gd name="T8" fmla="*/ 2 w 59"/>
                <a:gd name="T9" fmla="*/ 1 h 50"/>
                <a:gd name="T10" fmla="*/ 1 w 59"/>
                <a:gd name="T11" fmla="*/ 1 h 50"/>
                <a:gd name="T12" fmla="*/ 1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8" name="Freeform 28">
              <a:extLst>
                <a:ext uri="{FF2B5EF4-FFF2-40B4-BE49-F238E27FC236}">
                  <a16:creationId xmlns:a16="http://schemas.microsoft.com/office/drawing/2014/main" id="{5173300F-8396-4E53-96D5-B15B0F9315A7}"/>
                </a:ext>
              </a:extLst>
            </p:cNvPr>
            <p:cNvSpPr>
              <a:spLocks/>
            </p:cNvSpPr>
            <p:nvPr/>
          </p:nvSpPr>
          <p:spPr bwMode="invGray">
            <a:xfrm>
              <a:off x="1625" y="2057"/>
              <a:ext cx="65" cy="42"/>
            </a:xfrm>
            <a:custGeom>
              <a:avLst/>
              <a:gdLst>
                <a:gd name="T0" fmla="*/ 2 w 86"/>
                <a:gd name="T1" fmla="*/ 1 h 57"/>
                <a:gd name="T2" fmla="*/ 2 w 86"/>
                <a:gd name="T3" fmla="*/ 1 h 57"/>
                <a:gd name="T4" fmla="*/ 2 w 86"/>
                <a:gd name="T5" fmla="*/ 1 h 57"/>
                <a:gd name="T6" fmla="*/ 2 w 86"/>
                <a:gd name="T7" fmla="*/ 2 h 57"/>
                <a:gd name="T8" fmla="*/ 4 w 86"/>
                <a:gd name="T9" fmla="*/ 1 h 57"/>
                <a:gd name="T10" fmla="*/ 4 w 86"/>
                <a:gd name="T11" fmla="*/ 1 h 57"/>
                <a:gd name="T12" fmla="*/ 3 w 86"/>
                <a:gd name="T13" fmla="*/ 1 h 57"/>
                <a:gd name="T14" fmla="*/ 2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9" name="Freeform 29">
              <a:extLst>
                <a:ext uri="{FF2B5EF4-FFF2-40B4-BE49-F238E27FC236}">
                  <a16:creationId xmlns:a16="http://schemas.microsoft.com/office/drawing/2014/main" id="{6A682FDB-7CB2-4050-AB0B-E2E746EC2880}"/>
                </a:ext>
              </a:extLst>
            </p:cNvPr>
            <p:cNvSpPr>
              <a:spLocks/>
            </p:cNvSpPr>
            <p:nvPr/>
          </p:nvSpPr>
          <p:spPr bwMode="invGray">
            <a:xfrm>
              <a:off x="1693" y="2065"/>
              <a:ext cx="54" cy="25"/>
            </a:xfrm>
            <a:custGeom>
              <a:avLst/>
              <a:gdLst>
                <a:gd name="T0" fmla="*/ 1 w 73"/>
                <a:gd name="T1" fmla="*/ 0 h 34"/>
                <a:gd name="T2" fmla="*/ 1 w 73"/>
                <a:gd name="T3" fmla="*/ 1 h 34"/>
                <a:gd name="T4" fmla="*/ 1 w 73"/>
                <a:gd name="T5" fmla="*/ 1 h 34"/>
                <a:gd name="T6" fmla="*/ 2 w 73"/>
                <a:gd name="T7" fmla="*/ 1 h 34"/>
                <a:gd name="T8" fmla="*/ 2 w 73"/>
                <a:gd name="T9" fmla="*/ 1 h 34"/>
                <a:gd name="T10" fmla="*/ 1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0" name="Freeform 30">
              <a:extLst>
                <a:ext uri="{FF2B5EF4-FFF2-40B4-BE49-F238E27FC236}">
                  <a16:creationId xmlns:a16="http://schemas.microsoft.com/office/drawing/2014/main" id="{B7FEF06D-7CC2-4C1C-B24E-D1E47266B9C4}"/>
                </a:ext>
              </a:extLst>
            </p:cNvPr>
            <p:cNvSpPr>
              <a:spLocks/>
            </p:cNvSpPr>
            <p:nvPr/>
          </p:nvSpPr>
          <p:spPr bwMode="invGray">
            <a:xfrm>
              <a:off x="1664" y="2029"/>
              <a:ext cx="64" cy="34"/>
            </a:xfrm>
            <a:custGeom>
              <a:avLst/>
              <a:gdLst>
                <a:gd name="T0" fmla="*/ 3 w 85"/>
                <a:gd name="T1" fmla="*/ 2 h 45"/>
                <a:gd name="T2" fmla="*/ 2 w 85"/>
                <a:gd name="T3" fmla="*/ 2 h 45"/>
                <a:gd name="T4" fmla="*/ 0 w 85"/>
                <a:gd name="T5" fmla="*/ 2 h 45"/>
                <a:gd name="T6" fmla="*/ 2 w 85"/>
                <a:gd name="T7" fmla="*/ 2 h 45"/>
                <a:gd name="T8" fmla="*/ 3 w 85"/>
                <a:gd name="T9" fmla="*/ 2 h 45"/>
                <a:gd name="T10" fmla="*/ 4 w 85"/>
                <a:gd name="T11" fmla="*/ 2 h 45"/>
                <a:gd name="T12" fmla="*/ 4 w 85"/>
                <a:gd name="T13" fmla="*/ 2 h 45"/>
                <a:gd name="T14" fmla="*/ 3 w 85"/>
                <a:gd name="T15" fmla="*/ 0 h 45"/>
                <a:gd name="T16" fmla="*/ 3 w 85"/>
                <a:gd name="T17" fmla="*/ 2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1" name="Freeform 31">
              <a:extLst>
                <a:ext uri="{FF2B5EF4-FFF2-40B4-BE49-F238E27FC236}">
                  <a16:creationId xmlns:a16="http://schemas.microsoft.com/office/drawing/2014/main" id="{95009A5A-52E7-476A-83A6-5B122A1581E5}"/>
                </a:ext>
              </a:extLst>
            </p:cNvPr>
            <p:cNvSpPr>
              <a:spLocks/>
            </p:cNvSpPr>
            <p:nvPr/>
          </p:nvSpPr>
          <p:spPr bwMode="invGray">
            <a:xfrm>
              <a:off x="1637" y="1997"/>
              <a:ext cx="44" cy="24"/>
            </a:xfrm>
            <a:custGeom>
              <a:avLst/>
              <a:gdLst>
                <a:gd name="T0" fmla="*/ 2 w 58"/>
                <a:gd name="T1" fmla="*/ 2 h 31"/>
                <a:gd name="T2" fmla="*/ 0 w 58"/>
                <a:gd name="T3" fmla="*/ 2 h 31"/>
                <a:gd name="T4" fmla="*/ 2 w 58"/>
                <a:gd name="T5" fmla="*/ 2 h 31"/>
                <a:gd name="T6" fmla="*/ 2 w 58"/>
                <a:gd name="T7" fmla="*/ 2 h 31"/>
                <a:gd name="T8" fmla="*/ 3 w 58"/>
                <a:gd name="T9" fmla="*/ 2 h 31"/>
                <a:gd name="T10" fmla="*/ 2 w 58"/>
                <a:gd name="T11" fmla="*/ 0 h 31"/>
                <a:gd name="T12" fmla="*/ 2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2" name="Freeform 32">
              <a:extLst>
                <a:ext uri="{FF2B5EF4-FFF2-40B4-BE49-F238E27FC236}">
                  <a16:creationId xmlns:a16="http://schemas.microsoft.com/office/drawing/2014/main" id="{9B2C95EE-8E57-4537-BBDF-9C6B72534AA0}"/>
                </a:ext>
              </a:extLst>
            </p:cNvPr>
            <p:cNvSpPr>
              <a:spLocks/>
            </p:cNvSpPr>
            <p:nvPr/>
          </p:nvSpPr>
          <p:spPr bwMode="invGray">
            <a:xfrm>
              <a:off x="1751" y="2000"/>
              <a:ext cx="114" cy="77"/>
            </a:xfrm>
            <a:custGeom>
              <a:avLst/>
              <a:gdLst>
                <a:gd name="T0" fmla="*/ 2 w 152"/>
                <a:gd name="T1" fmla="*/ 0 h 102"/>
                <a:gd name="T2" fmla="*/ 2 w 152"/>
                <a:gd name="T3" fmla="*/ 2 h 102"/>
                <a:gd name="T4" fmla="*/ 2 w 152"/>
                <a:gd name="T5" fmla="*/ 2 h 102"/>
                <a:gd name="T6" fmla="*/ 2 w 152"/>
                <a:gd name="T7" fmla="*/ 3 h 102"/>
                <a:gd name="T8" fmla="*/ 0 w 152"/>
                <a:gd name="T9" fmla="*/ 4 h 102"/>
                <a:gd name="T10" fmla="*/ 3 w 152"/>
                <a:gd name="T11" fmla="*/ 4 h 102"/>
                <a:gd name="T12" fmla="*/ 4 w 152"/>
                <a:gd name="T13" fmla="*/ 5 h 102"/>
                <a:gd name="T14" fmla="*/ 7 w 152"/>
                <a:gd name="T15" fmla="*/ 4 h 102"/>
                <a:gd name="T16" fmla="*/ 4 w 152"/>
                <a:gd name="T17" fmla="*/ 4 h 102"/>
                <a:gd name="T18" fmla="*/ 3 w 152"/>
                <a:gd name="T19" fmla="*/ 3 h 102"/>
                <a:gd name="T20" fmla="*/ 2 w 152"/>
                <a:gd name="T21" fmla="*/ 3 h 102"/>
                <a:gd name="T22" fmla="*/ 3 w 152"/>
                <a:gd name="T23" fmla="*/ 2 h 102"/>
                <a:gd name="T24" fmla="*/ 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3" name="Freeform 33">
              <a:extLst>
                <a:ext uri="{FF2B5EF4-FFF2-40B4-BE49-F238E27FC236}">
                  <a16:creationId xmlns:a16="http://schemas.microsoft.com/office/drawing/2014/main" id="{0E5EF913-847E-42C6-9F34-428EC021B6C3}"/>
                </a:ext>
              </a:extLst>
            </p:cNvPr>
            <p:cNvSpPr>
              <a:spLocks/>
            </p:cNvSpPr>
            <p:nvPr/>
          </p:nvSpPr>
          <p:spPr bwMode="invGray">
            <a:xfrm>
              <a:off x="664" y="2245"/>
              <a:ext cx="25" cy="15"/>
            </a:xfrm>
            <a:custGeom>
              <a:avLst/>
              <a:gdLst>
                <a:gd name="T0" fmla="*/ 1 w 34"/>
                <a:gd name="T1" fmla="*/ 0 h 20"/>
                <a:gd name="T2" fmla="*/ 1 w 34"/>
                <a:gd name="T3" fmla="*/ 2 h 20"/>
                <a:gd name="T4" fmla="*/ 1 w 34"/>
                <a:gd name="T5" fmla="*/ 2 h 20"/>
                <a:gd name="T6" fmla="*/ 1 w 34"/>
                <a:gd name="T7" fmla="*/ 2 h 20"/>
                <a:gd name="T8" fmla="*/ 1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4" name="Freeform 34">
              <a:extLst>
                <a:ext uri="{FF2B5EF4-FFF2-40B4-BE49-F238E27FC236}">
                  <a16:creationId xmlns:a16="http://schemas.microsoft.com/office/drawing/2014/main" id="{BF0B42B0-BF19-4031-ABFC-55CEF0E0A925}"/>
                </a:ext>
              </a:extLst>
            </p:cNvPr>
            <p:cNvSpPr>
              <a:spLocks/>
            </p:cNvSpPr>
            <p:nvPr/>
          </p:nvSpPr>
          <p:spPr bwMode="invGray">
            <a:xfrm>
              <a:off x="1421" y="2756"/>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5" name="Freeform 35">
              <a:extLst>
                <a:ext uri="{FF2B5EF4-FFF2-40B4-BE49-F238E27FC236}">
                  <a16:creationId xmlns:a16="http://schemas.microsoft.com/office/drawing/2014/main" id="{8F665AF2-CD2C-4E1E-AF1A-11B0258F3A84}"/>
                </a:ext>
              </a:extLst>
            </p:cNvPr>
            <p:cNvSpPr>
              <a:spLocks/>
            </p:cNvSpPr>
            <p:nvPr/>
          </p:nvSpPr>
          <p:spPr bwMode="invGray">
            <a:xfrm>
              <a:off x="1424" y="2781"/>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6" name="Freeform 36">
              <a:extLst>
                <a:ext uri="{FF2B5EF4-FFF2-40B4-BE49-F238E27FC236}">
                  <a16:creationId xmlns:a16="http://schemas.microsoft.com/office/drawing/2014/main" id="{715384BC-C64F-453A-BE93-EBB155AECB46}"/>
                </a:ext>
              </a:extLst>
            </p:cNvPr>
            <p:cNvSpPr>
              <a:spLocks/>
            </p:cNvSpPr>
            <p:nvPr/>
          </p:nvSpPr>
          <p:spPr bwMode="invGray">
            <a:xfrm>
              <a:off x="1628" y="2913"/>
              <a:ext cx="15" cy="12"/>
            </a:xfrm>
            <a:custGeom>
              <a:avLst/>
              <a:gdLst>
                <a:gd name="T0" fmla="*/ 1 w 21"/>
                <a:gd name="T1" fmla="*/ 0 h 16"/>
                <a:gd name="T2" fmla="*/ 1 w 21"/>
                <a:gd name="T3" fmla="*/ 2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7" name="Freeform 37">
              <a:extLst>
                <a:ext uri="{FF2B5EF4-FFF2-40B4-BE49-F238E27FC236}">
                  <a16:creationId xmlns:a16="http://schemas.microsoft.com/office/drawing/2014/main" id="{3624AAD9-DA15-45B8-B4C3-AA28E51DA8A1}"/>
                </a:ext>
              </a:extLst>
            </p:cNvPr>
            <p:cNvSpPr>
              <a:spLocks/>
            </p:cNvSpPr>
            <p:nvPr/>
          </p:nvSpPr>
          <p:spPr bwMode="invGray">
            <a:xfrm>
              <a:off x="1752" y="2429"/>
              <a:ext cx="38"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8" name="Freeform 38">
              <a:extLst>
                <a:ext uri="{FF2B5EF4-FFF2-40B4-BE49-F238E27FC236}">
                  <a16:creationId xmlns:a16="http://schemas.microsoft.com/office/drawing/2014/main" id="{0D6F9C6A-CC87-49A0-B293-19786DDC7AFF}"/>
                </a:ext>
              </a:extLst>
            </p:cNvPr>
            <p:cNvSpPr>
              <a:spLocks/>
            </p:cNvSpPr>
            <p:nvPr/>
          </p:nvSpPr>
          <p:spPr bwMode="invGray">
            <a:xfrm>
              <a:off x="1652" y="2224"/>
              <a:ext cx="38"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29" name="Freeform 39">
              <a:extLst>
                <a:ext uri="{FF2B5EF4-FFF2-40B4-BE49-F238E27FC236}">
                  <a16:creationId xmlns:a16="http://schemas.microsoft.com/office/drawing/2014/main" id="{52C2562D-41A6-464C-AFA6-BA880E0CA65B}"/>
                </a:ext>
              </a:extLst>
            </p:cNvPr>
            <p:cNvSpPr>
              <a:spLocks/>
            </p:cNvSpPr>
            <p:nvPr/>
          </p:nvSpPr>
          <p:spPr bwMode="invGray">
            <a:xfrm>
              <a:off x="1717" y="2045"/>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0" name="Freeform 40">
              <a:extLst>
                <a:ext uri="{FF2B5EF4-FFF2-40B4-BE49-F238E27FC236}">
                  <a16:creationId xmlns:a16="http://schemas.microsoft.com/office/drawing/2014/main" id="{823830C1-1149-468D-B570-263CD250B5C4}"/>
                </a:ext>
              </a:extLst>
            </p:cNvPr>
            <p:cNvSpPr>
              <a:spLocks/>
            </p:cNvSpPr>
            <p:nvPr/>
          </p:nvSpPr>
          <p:spPr bwMode="invGray">
            <a:xfrm>
              <a:off x="1780" y="2153"/>
              <a:ext cx="38"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1" name="Freeform 41">
              <a:extLst>
                <a:ext uri="{FF2B5EF4-FFF2-40B4-BE49-F238E27FC236}">
                  <a16:creationId xmlns:a16="http://schemas.microsoft.com/office/drawing/2014/main" id="{18CD4D1F-5B58-4CFC-8701-5D6779680D37}"/>
                </a:ext>
              </a:extLst>
            </p:cNvPr>
            <p:cNvSpPr>
              <a:spLocks/>
            </p:cNvSpPr>
            <p:nvPr/>
          </p:nvSpPr>
          <p:spPr bwMode="invGray">
            <a:xfrm>
              <a:off x="1796" y="1951"/>
              <a:ext cx="696" cy="346"/>
            </a:xfrm>
            <a:custGeom>
              <a:avLst/>
              <a:gdLst>
                <a:gd name="T0" fmla="*/ 1 w 929"/>
                <a:gd name="T1" fmla="*/ 2 h 462"/>
                <a:gd name="T2" fmla="*/ 1 w 929"/>
                <a:gd name="T3" fmla="*/ 4 h 462"/>
                <a:gd name="T4" fmla="*/ 1 w 929"/>
                <a:gd name="T5" fmla="*/ 4 h 462"/>
                <a:gd name="T6" fmla="*/ 1 w 929"/>
                <a:gd name="T7" fmla="*/ 5 h 462"/>
                <a:gd name="T8" fmla="*/ 4 w 929"/>
                <a:gd name="T9" fmla="*/ 5 h 462"/>
                <a:gd name="T10" fmla="*/ 5 w 929"/>
                <a:gd name="T11" fmla="*/ 5 h 462"/>
                <a:gd name="T12" fmla="*/ 10 w 929"/>
                <a:gd name="T13" fmla="*/ 3 h 462"/>
                <a:gd name="T14" fmla="*/ 12 w 929"/>
                <a:gd name="T15" fmla="*/ 3 h 462"/>
                <a:gd name="T16" fmla="*/ 13 w 929"/>
                <a:gd name="T17" fmla="*/ 3 h 462"/>
                <a:gd name="T18" fmla="*/ 11 w 929"/>
                <a:gd name="T19" fmla="*/ 4 h 462"/>
                <a:gd name="T20" fmla="*/ 10 w 929"/>
                <a:gd name="T21" fmla="*/ 4 h 462"/>
                <a:gd name="T22" fmla="*/ 10 w 929"/>
                <a:gd name="T23" fmla="*/ 5 h 462"/>
                <a:gd name="T24" fmla="*/ 10 w 929"/>
                <a:gd name="T25" fmla="*/ 7 h 462"/>
                <a:gd name="T26" fmla="*/ 14 w 929"/>
                <a:gd name="T27" fmla="*/ 7 h 462"/>
                <a:gd name="T28" fmla="*/ 14 w 929"/>
                <a:gd name="T29" fmla="*/ 9 h 462"/>
                <a:gd name="T30" fmla="*/ 16 w 929"/>
                <a:gd name="T31" fmla="*/ 10 h 462"/>
                <a:gd name="T32" fmla="*/ 14 w 929"/>
                <a:gd name="T33" fmla="*/ 10 h 462"/>
                <a:gd name="T34" fmla="*/ 13 w 929"/>
                <a:gd name="T35" fmla="*/ 12 h 462"/>
                <a:gd name="T36" fmla="*/ 12 w 929"/>
                <a:gd name="T37" fmla="*/ 13 h 462"/>
                <a:gd name="T38" fmla="*/ 12 w 929"/>
                <a:gd name="T39" fmla="*/ 17 h 462"/>
                <a:gd name="T40" fmla="*/ 14 w 929"/>
                <a:gd name="T41" fmla="*/ 19 h 462"/>
                <a:gd name="T42" fmla="*/ 16 w 929"/>
                <a:gd name="T43" fmla="*/ 19 h 462"/>
                <a:gd name="T44" fmla="*/ 17 w 929"/>
                <a:gd name="T45" fmla="*/ 17 h 462"/>
                <a:gd name="T46" fmla="*/ 21 w 929"/>
                <a:gd name="T47" fmla="*/ 14 h 462"/>
                <a:gd name="T48" fmla="*/ 24 w 929"/>
                <a:gd name="T49" fmla="*/ 14 h 462"/>
                <a:gd name="T50" fmla="*/ 27 w 929"/>
                <a:gd name="T51" fmla="*/ 13 h 462"/>
                <a:gd name="T52" fmla="*/ 30 w 929"/>
                <a:gd name="T53" fmla="*/ 12 h 462"/>
                <a:gd name="T54" fmla="*/ 32 w 929"/>
                <a:gd name="T55" fmla="*/ 10 h 462"/>
                <a:gd name="T56" fmla="*/ 33 w 929"/>
                <a:gd name="T57" fmla="*/ 7 h 462"/>
                <a:gd name="T58" fmla="*/ 33 w 929"/>
                <a:gd name="T59" fmla="*/ 6 h 462"/>
                <a:gd name="T60" fmla="*/ 33 w 929"/>
                <a:gd name="T61" fmla="*/ 5 h 462"/>
                <a:gd name="T62" fmla="*/ 34 w 929"/>
                <a:gd name="T63" fmla="*/ 4 h 462"/>
                <a:gd name="T64" fmla="*/ 37 w 929"/>
                <a:gd name="T65" fmla="*/ 4 h 462"/>
                <a:gd name="T66" fmla="*/ 38 w 929"/>
                <a:gd name="T67" fmla="*/ 2 h 462"/>
                <a:gd name="T68" fmla="*/ 37 w 929"/>
                <a:gd name="T69" fmla="*/ 2 h 462"/>
                <a:gd name="T70" fmla="*/ 35 w 929"/>
                <a:gd name="T71" fmla="*/ 1 h 462"/>
                <a:gd name="T72" fmla="*/ 33 w 929"/>
                <a:gd name="T73" fmla="*/ 1 h 462"/>
                <a:gd name="T74" fmla="*/ 27 w 929"/>
                <a:gd name="T75" fmla="*/ 1 h 462"/>
                <a:gd name="T76" fmla="*/ 24 w 929"/>
                <a:gd name="T77" fmla="*/ 1 h 462"/>
                <a:gd name="T78" fmla="*/ 23 w 929"/>
                <a:gd name="T79" fmla="*/ 1 h 462"/>
                <a:gd name="T80" fmla="*/ 21 w 929"/>
                <a:gd name="T81" fmla="*/ 2 h 462"/>
                <a:gd name="T82" fmla="*/ 20 w 929"/>
                <a:gd name="T83" fmla="*/ 1 h 462"/>
                <a:gd name="T84" fmla="*/ 18 w 929"/>
                <a:gd name="T85" fmla="*/ 1 h 462"/>
                <a:gd name="T86" fmla="*/ 15 w 929"/>
                <a:gd name="T87" fmla="*/ 2 h 462"/>
                <a:gd name="T88" fmla="*/ 17 w 929"/>
                <a:gd name="T89" fmla="*/ 1 h 462"/>
                <a:gd name="T90" fmla="*/ 14 w 929"/>
                <a:gd name="T91" fmla="*/ 1 h 462"/>
                <a:gd name="T92" fmla="*/ 14 w 929"/>
                <a:gd name="T93" fmla="*/ 1 h 462"/>
                <a:gd name="T94" fmla="*/ 13 w 929"/>
                <a:gd name="T95" fmla="*/ 1 h 462"/>
                <a:gd name="T96" fmla="*/ 10 w 929"/>
                <a:gd name="T97" fmla="*/ 1 h 462"/>
                <a:gd name="T98" fmla="*/ 7 w 929"/>
                <a:gd name="T99" fmla="*/ 1 h 462"/>
                <a:gd name="T100" fmla="*/ 4 w 929"/>
                <a:gd name="T101" fmla="*/ 1 h 462"/>
                <a:gd name="T102" fmla="*/ 4 w 929"/>
                <a:gd name="T103" fmla="*/ 3 h 462"/>
                <a:gd name="T104" fmla="*/ 4 w 929"/>
                <a:gd name="T105" fmla="*/ 2 h 462"/>
                <a:gd name="T106" fmla="*/ 2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2" name="Freeform 42">
              <a:extLst>
                <a:ext uri="{FF2B5EF4-FFF2-40B4-BE49-F238E27FC236}">
                  <a16:creationId xmlns:a16="http://schemas.microsoft.com/office/drawing/2014/main" id="{A4C0ECD5-7F8C-4856-8D28-33C30CC166A3}"/>
                </a:ext>
              </a:extLst>
            </p:cNvPr>
            <p:cNvSpPr>
              <a:spLocks/>
            </p:cNvSpPr>
            <p:nvPr/>
          </p:nvSpPr>
          <p:spPr bwMode="invGray">
            <a:xfrm>
              <a:off x="2009" y="2135"/>
              <a:ext cx="39" cy="24"/>
            </a:xfrm>
            <a:custGeom>
              <a:avLst/>
              <a:gdLst>
                <a:gd name="T0" fmla="*/ 2 w 52"/>
                <a:gd name="T1" fmla="*/ 0 h 32"/>
                <a:gd name="T2" fmla="*/ 2 w 52"/>
                <a:gd name="T3" fmla="*/ 2 h 32"/>
                <a:gd name="T4" fmla="*/ 2 w 52"/>
                <a:gd name="T5" fmla="*/ 2 h 32"/>
                <a:gd name="T6" fmla="*/ 2 w 52"/>
                <a:gd name="T7" fmla="*/ 2 h 32"/>
                <a:gd name="T8" fmla="*/ 2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3" name="Freeform 43">
              <a:extLst>
                <a:ext uri="{FF2B5EF4-FFF2-40B4-BE49-F238E27FC236}">
                  <a16:creationId xmlns:a16="http://schemas.microsoft.com/office/drawing/2014/main" id="{C1B3A64A-7CAC-4900-B36E-D88FEB72989D}"/>
                </a:ext>
              </a:extLst>
            </p:cNvPr>
            <p:cNvSpPr>
              <a:spLocks/>
            </p:cNvSpPr>
            <p:nvPr/>
          </p:nvSpPr>
          <p:spPr bwMode="invGray">
            <a:xfrm>
              <a:off x="2292" y="2201"/>
              <a:ext cx="128" cy="54"/>
            </a:xfrm>
            <a:custGeom>
              <a:avLst/>
              <a:gdLst>
                <a:gd name="T0" fmla="*/ 4 w 172"/>
                <a:gd name="T1" fmla="*/ 2 h 72"/>
                <a:gd name="T2" fmla="*/ 2 w 172"/>
                <a:gd name="T3" fmla="*/ 2 h 72"/>
                <a:gd name="T4" fmla="*/ 2 w 172"/>
                <a:gd name="T5" fmla="*/ 0 h 72"/>
                <a:gd name="T6" fmla="*/ 0 w 172"/>
                <a:gd name="T7" fmla="*/ 2 h 72"/>
                <a:gd name="T8" fmla="*/ 1 w 172"/>
                <a:gd name="T9" fmla="*/ 2 h 72"/>
                <a:gd name="T10" fmla="*/ 1 w 172"/>
                <a:gd name="T11" fmla="*/ 3 h 72"/>
                <a:gd name="T12" fmla="*/ 2 w 172"/>
                <a:gd name="T13" fmla="*/ 4 h 72"/>
                <a:gd name="T14" fmla="*/ 3 w 172"/>
                <a:gd name="T15" fmla="*/ 4 h 72"/>
                <a:gd name="T16" fmla="*/ 5 w 172"/>
                <a:gd name="T17" fmla="*/ 3 h 72"/>
                <a:gd name="T18" fmla="*/ 7 w 172"/>
                <a:gd name="T19" fmla="*/ 2 h 72"/>
                <a:gd name="T20" fmla="*/ 5 w 172"/>
                <a:gd name="T21" fmla="*/ 2 h 72"/>
                <a:gd name="T22" fmla="*/ 5 w 172"/>
                <a:gd name="T23" fmla="*/ 2 h 72"/>
                <a:gd name="T24" fmla="*/ 4 w 172"/>
                <a:gd name="T25" fmla="*/ 2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4" name="Freeform 44">
              <a:extLst>
                <a:ext uri="{FF2B5EF4-FFF2-40B4-BE49-F238E27FC236}">
                  <a16:creationId xmlns:a16="http://schemas.microsoft.com/office/drawing/2014/main" id="{BB2FEDB1-AB4D-4D81-A897-415AAD82B903}"/>
                </a:ext>
              </a:extLst>
            </p:cNvPr>
            <p:cNvSpPr>
              <a:spLocks/>
            </p:cNvSpPr>
            <p:nvPr/>
          </p:nvSpPr>
          <p:spPr bwMode="invGray">
            <a:xfrm>
              <a:off x="2393" y="2038"/>
              <a:ext cx="39" cy="24"/>
            </a:xfrm>
            <a:custGeom>
              <a:avLst/>
              <a:gdLst>
                <a:gd name="T0" fmla="*/ 2 w 52"/>
                <a:gd name="T1" fmla="*/ 0 h 32"/>
                <a:gd name="T2" fmla="*/ 2 w 52"/>
                <a:gd name="T3" fmla="*/ 2 h 32"/>
                <a:gd name="T4" fmla="*/ 2 w 52"/>
                <a:gd name="T5" fmla="*/ 2 h 32"/>
                <a:gd name="T6" fmla="*/ 2 w 52"/>
                <a:gd name="T7" fmla="*/ 2 h 32"/>
                <a:gd name="T8" fmla="*/ 2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5" name="Freeform 45">
              <a:extLst>
                <a:ext uri="{FF2B5EF4-FFF2-40B4-BE49-F238E27FC236}">
                  <a16:creationId xmlns:a16="http://schemas.microsoft.com/office/drawing/2014/main" id="{2D1CA44C-7793-462D-B85C-1B2CE0409ECE}"/>
                </a:ext>
              </a:extLst>
            </p:cNvPr>
            <p:cNvSpPr>
              <a:spLocks/>
            </p:cNvSpPr>
            <p:nvPr/>
          </p:nvSpPr>
          <p:spPr bwMode="invGray">
            <a:xfrm>
              <a:off x="2662" y="2006"/>
              <a:ext cx="155" cy="63"/>
            </a:xfrm>
            <a:custGeom>
              <a:avLst/>
              <a:gdLst>
                <a:gd name="T0" fmla="*/ 8 w 206"/>
                <a:gd name="T1" fmla="*/ 1 h 85"/>
                <a:gd name="T2" fmla="*/ 5 w 206"/>
                <a:gd name="T3" fmla="*/ 1 h 85"/>
                <a:gd name="T4" fmla="*/ 5 w 206"/>
                <a:gd name="T5" fmla="*/ 1 h 85"/>
                <a:gd name="T6" fmla="*/ 5 w 206"/>
                <a:gd name="T7" fmla="*/ 1 h 85"/>
                <a:gd name="T8" fmla="*/ 5 w 206"/>
                <a:gd name="T9" fmla="*/ 1 h 85"/>
                <a:gd name="T10" fmla="*/ 4 w 206"/>
                <a:gd name="T11" fmla="*/ 1 h 85"/>
                <a:gd name="T12" fmla="*/ 2 w 206"/>
                <a:gd name="T13" fmla="*/ 1 h 85"/>
                <a:gd name="T14" fmla="*/ 2 w 206"/>
                <a:gd name="T15" fmla="*/ 1 h 85"/>
                <a:gd name="T16" fmla="*/ 3 w 206"/>
                <a:gd name="T17" fmla="*/ 2 h 85"/>
                <a:gd name="T18" fmla="*/ 4 w 206"/>
                <a:gd name="T19" fmla="*/ 3 h 85"/>
                <a:gd name="T20" fmla="*/ 5 w 206"/>
                <a:gd name="T21" fmla="*/ 3 h 85"/>
                <a:gd name="T22" fmla="*/ 5 w 206"/>
                <a:gd name="T23" fmla="*/ 2 h 85"/>
                <a:gd name="T24" fmla="*/ 6 w 206"/>
                <a:gd name="T25" fmla="*/ 2 h 85"/>
                <a:gd name="T26" fmla="*/ 6 w 206"/>
                <a:gd name="T27" fmla="*/ 1 h 85"/>
                <a:gd name="T28" fmla="*/ 8 w 206"/>
                <a:gd name="T29" fmla="*/ 1 h 85"/>
                <a:gd name="T30" fmla="*/ 8 w 206"/>
                <a:gd name="T31" fmla="*/ 1 h 85"/>
                <a:gd name="T32" fmla="*/ 8 w 206"/>
                <a:gd name="T33" fmla="*/ 1 h 85"/>
                <a:gd name="T34" fmla="*/ 8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6" name="Freeform 46">
              <a:extLst>
                <a:ext uri="{FF2B5EF4-FFF2-40B4-BE49-F238E27FC236}">
                  <a16:creationId xmlns:a16="http://schemas.microsoft.com/office/drawing/2014/main" id="{20C96943-4B70-4914-8E54-DE2C52817082}"/>
                </a:ext>
              </a:extLst>
            </p:cNvPr>
            <p:cNvSpPr>
              <a:spLocks/>
            </p:cNvSpPr>
            <p:nvPr/>
          </p:nvSpPr>
          <p:spPr bwMode="invGray">
            <a:xfrm>
              <a:off x="2759" y="2039"/>
              <a:ext cx="48" cy="21"/>
            </a:xfrm>
            <a:custGeom>
              <a:avLst/>
              <a:gdLst>
                <a:gd name="T0" fmla="*/ 2 w 64"/>
                <a:gd name="T1" fmla="*/ 2 h 28"/>
                <a:gd name="T2" fmla="*/ 2 w 64"/>
                <a:gd name="T3" fmla="*/ 2 h 28"/>
                <a:gd name="T4" fmla="*/ 2 w 64"/>
                <a:gd name="T5" fmla="*/ 2 h 28"/>
                <a:gd name="T6" fmla="*/ 3 w 64"/>
                <a:gd name="T7" fmla="*/ 2 h 28"/>
                <a:gd name="T8" fmla="*/ 2 w 64"/>
                <a:gd name="T9" fmla="*/ 2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7" name="Freeform 47">
              <a:extLst>
                <a:ext uri="{FF2B5EF4-FFF2-40B4-BE49-F238E27FC236}">
                  <a16:creationId xmlns:a16="http://schemas.microsoft.com/office/drawing/2014/main" id="{545451B4-1BA8-41B3-A533-7935481D2644}"/>
                </a:ext>
              </a:extLst>
            </p:cNvPr>
            <p:cNvSpPr>
              <a:spLocks/>
            </p:cNvSpPr>
            <p:nvPr/>
          </p:nvSpPr>
          <p:spPr bwMode="invGray">
            <a:xfrm>
              <a:off x="2467" y="2311"/>
              <a:ext cx="109" cy="132"/>
            </a:xfrm>
            <a:custGeom>
              <a:avLst/>
              <a:gdLst>
                <a:gd name="T0" fmla="*/ 1 w 146"/>
                <a:gd name="T1" fmla="*/ 2 h 176"/>
                <a:gd name="T2" fmla="*/ 0 w 146"/>
                <a:gd name="T3" fmla="*/ 2 h 176"/>
                <a:gd name="T4" fmla="*/ 1 w 146"/>
                <a:gd name="T5" fmla="*/ 2 h 176"/>
                <a:gd name="T6" fmla="*/ 1 w 146"/>
                <a:gd name="T7" fmla="*/ 4 h 176"/>
                <a:gd name="T8" fmla="*/ 2 w 146"/>
                <a:gd name="T9" fmla="*/ 5 h 176"/>
                <a:gd name="T10" fmla="*/ 2 w 146"/>
                <a:gd name="T11" fmla="*/ 5 h 176"/>
                <a:gd name="T12" fmla="*/ 1 w 146"/>
                <a:gd name="T13" fmla="*/ 5 h 176"/>
                <a:gd name="T14" fmla="*/ 1 w 146"/>
                <a:gd name="T15" fmla="*/ 6 h 176"/>
                <a:gd name="T16" fmla="*/ 1 w 146"/>
                <a:gd name="T17" fmla="*/ 6 h 176"/>
                <a:gd name="T18" fmla="*/ 1 w 146"/>
                <a:gd name="T19" fmla="*/ 6 h 176"/>
                <a:gd name="T20" fmla="*/ 1 w 146"/>
                <a:gd name="T21" fmla="*/ 8 h 176"/>
                <a:gd name="T22" fmla="*/ 1 w 146"/>
                <a:gd name="T23" fmla="*/ 8 h 176"/>
                <a:gd name="T24" fmla="*/ 1 w 146"/>
                <a:gd name="T25" fmla="*/ 8 h 176"/>
                <a:gd name="T26" fmla="*/ 2 w 146"/>
                <a:gd name="T27" fmla="*/ 8 h 176"/>
                <a:gd name="T28" fmla="*/ 4 w 146"/>
                <a:gd name="T29" fmla="*/ 8 h 176"/>
                <a:gd name="T30" fmla="*/ 4 w 146"/>
                <a:gd name="T31" fmla="*/ 8 h 176"/>
                <a:gd name="T32" fmla="*/ 5 w 146"/>
                <a:gd name="T33" fmla="*/ 8 h 176"/>
                <a:gd name="T34" fmla="*/ 5 w 146"/>
                <a:gd name="T35" fmla="*/ 6 h 176"/>
                <a:gd name="T36" fmla="*/ 5 w 146"/>
                <a:gd name="T37" fmla="*/ 6 h 176"/>
                <a:gd name="T38" fmla="*/ 4 w 146"/>
                <a:gd name="T39" fmla="*/ 5 h 176"/>
                <a:gd name="T40" fmla="*/ 4 w 146"/>
                <a:gd name="T41" fmla="*/ 4 h 176"/>
                <a:gd name="T42" fmla="*/ 3 w 146"/>
                <a:gd name="T43" fmla="*/ 4 h 176"/>
                <a:gd name="T44" fmla="*/ 2 w 146"/>
                <a:gd name="T45" fmla="*/ 3 h 176"/>
                <a:gd name="T46" fmla="*/ 3 w 146"/>
                <a:gd name="T47" fmla="*/ 2 h 176"/>
                <a:gd name="T48" fmla="*/ 2 w 146"/>
                <a:gd name="T49" fmla="*/ 2 h 176"/>
                <a:gd name="T50" fmla="*/ 3 w 146"/>
                <a:gd name="T51" fmla="*/ 2 h 176"/>
                <a:gd name="T52" fmla="*/ 1 w 146"/>
                <a:gd name="T53" fmla="*/ 1 h 176"/>
                <a:gd name="T54" fmla="*/ 1 w 146"/>
                <a:gd name="T55" fmla="*/ 2 h 176"/>
                <a:gd name="T56" fmla="*/ 1 w 146"/>
                <a:gd name="T57" fmla="*/ 2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8" name="Freeform 48">
              <a:extLst>
                <a:ext uri="{FF2B5EF4-FFF2-40B4-BE49-F238E27FC236}">
                  <a16:creationId xmlns:a16="http://schemas.microsoft.com/office/drawing/2014/main" id="{3FC62F73-708C-4008-9E09-F2A9D508E97C}"/>
                </a:ext>
              </a:extLst>
            </p:cNvPr>
            <p:cNvSpPr>
              <a:spLocks/>
            </p:cNvSpPr>
            <p:nvPr/>
          </p:nvSpPr>
          <p:spPr bwMode="invGray">
            <a:xfrm>
              <a:off x="2413" y="2359"/>
              <a:ext cx="69" cy="68"/>
            </a:xfrm>
            <a:custGeom>
              <a:avLst/>
              <a:gdLst>
                <a:gd name="T0" fmla="*/ 3 w 92"/>
                <a:gd name="T1" fmla="*/ 1 h 92"/>
                <a:gd name="T2" fmla="*/ 4 w 92"/>
                <a:gd name="T3" fmla="*/ 1 h 92"/>
                <a:gd name="T4" fmla="*/ 5 w 92"/>
                <a:gd name="T5" fmla="*/ 1 h 92"/>
                <a:gd name="T6" fmla="*/ 4 w 92"/>
                <a:gd name="T7" fmla="*/ 1 h 92"/>
                <a:gd name="T8" fmla="*/ 2 w 92"/>
                <a:gd name="T9" fmla="*/ 3 h 92"/>
                <a:gd name="T10" fmla="*/ 2 w 92"/>
                <a:gd name="T11" fmla="*/ 3 h 92"/>
                <a:gd name="T12" fmla="*/ 2 w 92"/>
                <a:gd name="T13" fmla="*/ 3 h 92"/>
                <a:gd name="T14" fmla="*/ 2 w 92"/>
                <a:gd name="T15" fmla="*/ 2 h 92"/>
                <a:gd name="T16" fmla="*/ 2 w 92"/>
                <a:gd name="T17" fmla="*/ 1 h 92"/>
                <a:gd name="T18" fmla="*/ 2 w 92"/>
                <a:gd name="T19" fmla="*/ 1 h 92"/>
                <a:gd name="T20" fmla="*/ 3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39" name="Freeform 49">
              <a:extLst>
                <a:ext uri="{FF2B5EF4-FFF2-40B4-BE49-F238E27FC236}">
                  <a16:creationId xmlns:a16="http://schemas.microsoft.com/office/drawing/2014/main" id="{A2C8717A-17E6-4E68-8FB4-5C7EFCB5B1AE}"/>
                </a:ext>
              </a:extLst>
            </p:cNvPr>
            <p:cNvSpPr>
              <a:spLocks/>
            </p:cNvSpPr>
            <p:nvPr/>
          </p:nvSpPr>
          <p:spPr bwMode="invGray">
            <a:xfrm>
              <a:off x="4099" y="3502"/>
              <a:ext cx="474" cy="495"/>
            </a:xfrm>
            <a:custGeom>
              <a:avLst/>
              <a:gdLst>
                <a:gd name="T0" fmla="*/ 9 w 633"/>
                <a:gd name="T1" fmla="*/ 2 h 660"/>
                <a:gd name="T2" fmla="*/ 7 w 633"/>
                <a:gd name="T3" fmla="*/ 2 h 660"/>
                <a:gd name="T4" fmla="*/ 5 w 633"/>
                <a:gd name="T5" fmla="*/ 3 h 660"/>
                <a:gd name="T6" fmla="*/ 4 w 633"/>
                <a:gd name="T7" fmla="*/ 3 h 660"/>
                <a:gd name="T8" fmla="*/ 3 w 633"/>
                <a:gd name="T9" fmla="*/ 4 h 660"/>
                <a:gd name="T10" fmla="*/ 3 w 633"/>
                <a:gd name="T11" fmla="*/ 5 h 660"/>
                <a:gd name="T12" fmla="*/ 1 w 633"/>
                <a:gd name="T13" fmla="*/ 8 h 660"/>
                <a:gd name="T14" fmla="*/ 0 w 633"/>
                <a:gd name="T15" fmla="*/ 8 h 660"/>
                <a:gd name="T16" fmla="*/ 3 w 633"/>
                <a:gd name="T17" fmla="*/ 14 h 660"/>
                <a:gd name="T18" fmla="*/ 5 w 633"/>
                <a:gd name="T19" fmla="*/ 18 h 660"/>
                <a:gd name="T20" fmla="*/ 5 w 633"/>
                <a:gd name="T21" fmla="*/ 19 h 660"/>
                <a:gd name="T22" fmla="*/ 7 w 633"/>
                <a:gd name="T23" fmla="*/ 20 h 660"/>
                <a:gd name="T24" fmla="*/ 9 w 633"/>
                <a:gd name="T25" fmla="*/ 19 h 660"/>
                <a:gd name="T26" fmla="*/ 10 w 633"/>
                <a:gd name="T27" fmla="*/ 18 h 660"/>
                <a:gd name="T28" fmla="*/ 12 w 633"/>
                <a:gd name="T29" fmla="*/ 20 h 660"/>
                <a:gd name="T30" fmla="*/ 13 w 633"/>
                <a:gd name="T31" fmla="*/ 23 h 660"/>
                <a:gd name="T32" fmla="*/ 14 w 633"/>
                <a:gd name="T33" fmla="*/ 23 h 660"/>
                <a:gd name="T34" fmla="*/ 14 w 633"/>
                <a:gd name="T35" fmla="*/ 22 h 660"/>
                <a:gd name="T36" fmla="*/ 16 w 633"/>
                <a:gd name="T37" fmla="*/ 24 h 660"/>
                <a:gd name="T38" fmla="*/ 16 w 633"/>
                <a:gd name="T39" fmla="*/ 25 h 660"/>
                <a:gd name="T40" fmla="*/ 18 w 633"/>
                <a:gd name="T41" fmla="*/ 26 h 660"/>
                <a:gd name="T42" fmla="*/ 18 w 633"/>
                <a:gd name="T43" fmla="*/ 26 h 660"/>
                <a:gd name="T44" fmla="*/ 19 w 633"/>
                <a:gd name="T45" fmla="*/ 26 h 660"/>
                <a:gd name="T46" fmla="*/ 20 w 633"/>
                <a:gd name="T47" fmla="*/ 28 h 660"/>
                <a:gd name="T48" fmla="*/ 21 w 633"/>
                <a:gd name="T49" fmla="*/ 27 h 660"/>
                <a:gd name="T50" fmla="*/ 22 w 633"/>
                <a:gd name="T51" fmla="*/ 29 h 660"/>
                <a:gd name="T52" fmla="*/ 24 w 633"/>
                <a:gd name="T53" fmla="*/ 28 h 660"/>
                <a:gd name="T54" fmla="*/ 25 w 633"/>
                <a:gd name="T55" fmla="*/ 23 h 660"/>
                <a:gd name="T56" fmla="*/ 25 w 633"/>
                <a:gd name="T57" fmla="*/ 20 h 660"/>
                <a:gd name="T58" fmla="*/ 25 w 633"/>
                <a:gd name="T59" fmla="*/ 16 h 660"/>
                <a:gd name="T60" fmla="*/ 22 w 633"/>
                <a:gd name="T61" fmla="*/ 12 h 660"/>
                <a:gd name="T62" fmla="*/ 22 w 633"/>
                <a:gd name="T63" fmla="*/ 11 h 660"/>
                <a:gd name="T64" fmla="*/ 19 w 633"/>
                <a:gd name="T65" fmla="*/ 8 h 660"/>
                <a:gd name="T66" fmla="*/ 19 w 633"/>
                <a:gd name="T67" fmla="*/ 7 h 660"/>
                <a:gd name="T68" fmla="*/ 19 w 633"/>
                <a:gd name="T69" fmla="*/ 6 h 660"/>
                <a:gd name="T70" fmla="*/ 17 w 633"/>
                <a:gd name="T71" fmla="*/ 4 h 660"/>
                <a:gd name="T72" fmla="*/ 16 w 633"/>
                <a:gd name="T73" fmla="*/ 2 h 660"/>
                <a:gd name="T74" fmla="*/ 16 w 633"/>
                <a:gd name="T75" fmla="*/ 2 h 660"/>
                <a:gd name="T76" fmla="*/ 15 w 633"/>
                <a:gd name="T77" fmla="*/ 6 h 660"/>
                <a:gd name="T78" fmla="*/ 13 w 633"/>
                <a:gd name="T79" fmla="*/ 5 h 660"/>
                <a:gd name="T80" fmla="*/ 12 w 633"/>
                <a:gd name="T81" fmla="*/ 5 h 660"/>
                <a:gd name="T82" fmla="*/ 11 w 633"/>
                <a:gd name="T83" fmla="*/ 4 h 660"/>
                <a:gd name="T84" fmla="*/ 10 w 633"/>
                <a:gd name="T85" fmla="*/ 3 h 660"/>
                <a:gd name="T86" fmla="*/ 12 w 633"/>
                <a:gd name="T87" fmla="*/ 3 h 660"/>
                <a:gd name="T88" fmla="*/ 10 w 633"/>
                <a:gd name="T89" fmla="*/ 2 h 660"/>
                <a:gd name="T90" fmla="*/ 9 w 633"/>
                <a:gd name="T91" fmla="*/ 2 h 660"/>
                <a:gd name="T92" fmla="*/ 8 w 633"/>
                <a:gd name="T93" fmla="*/ 2 h 660"/>
                <a:gd name="T94" fmla="*/ 9 w 633"/>
                <a:gd name="T95" fmla="*/ 2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0" name="Freeform 50">
              <a:extLst>
                <a:ext uri="{FF2B5EF4-FFF2-40B4-BE49-F238E27FC236}">
                  <a16:creationId xmlns:a16="http://schemas.microsoft.com/office/drawing/2014/main" id="{3BF561CB-3767-4249-9A76-1886ADCA68CE}"/>
                </a:ext>
              </a:extLst>
            </p:cNvPr>
            <p:cNvSpPr>
              <a:spLocks/>
            </p:cNvSpPr>
            <p:nvPr/>
          </p:nvSpPr>
          <p:spPr bwMode="invGray">
            <a:xfrm>
              <a:off x="4246" y="3241"/>
              <a:ext cx="319" cy="210"/>
            </a:xfrm>
            <a:custGeom>
              <a:avLst/>
              <a:gdLst>
                <a:gd name="T0" fmla="*/ 3 w 426"/>
                <a:gd name="T1" fmla="*/ 3 h 280"/>
                <a:gd name="T2" fmla="*/ 3 w 426"/>
                <a:gd name="T3" fmla="*/ 2 h 280"/>
                <a:gd name="T4" fmla="*/ 2 w 426"/>
                <a:gd name="T5" fmla="*/ 2 h 280"/>
                <a:gd name="T6" fmla="*/ 2 w 426"/>
                <a:gd name="T7" fmla="*/ 2 h 280"/>
                <a:gd name="T8" fmla="*/ 1 w 426"/>
                <a:gd name="T9" fmla="*/ 2 h 280"/>
                <a:gd name="T10" fmla="*/ 1 w 426"/>
                <a:gd name="T11" fmla="*/ 2 h 280"/>
                <a:gd name="T12" fmla="*/ 1 w 426"/>
                <a:gd name="T13" fmla="*/ 3 h 280"/>
                <a:gd name="T14" fmla="*/ 1 w 426"/>
                <a:gd name="T15" fmla="*/ 4 h 280"/>
                <a:gd name="T16" fmla="*/ 4 w 426"/>
                <a:gd name="T17" fmla="*/ 5 h 280"/>
                <a:gd name="T18" fmla="*/ 5 w 426"/>
                <a:gd name="T19" fmla="*/ 5 h 280"/>
                <a:gd name="T20" fmla="*/ 5 w 426"/>
                <a:gd name="T21" fmla="*/ 6 h 280"/>
                <a:gd name="T22" fmla="*/ 5 w 426"/>
                <a:gd name="T23" fmla="*/ 6 h 280"/>
                <a:gd name="T24" fmla="*/ 5 w 426"/>
                <a:gd name="T25" fmla="*/ 8 h 280"/>
                <a:gd name="T26" fmla="*/ 5 w 426"/>
                <a:gd name="T27" fmla="*/ 8 h 280"/>
                <a:gd name="T28" fmla="*/ 7 w 426"/>
                <a:gd name="T29" fmla="*/ 8 h 280"/>
                <a:gd name="T30" fmla="*/ 7 w 426"/>
                <a:gd name="T31" fmla="*/ 10 h 280"/>
                <a:gd name="T32" fmla="*/ 9 w 426"/>
                <a:gd name="T33" fmla="*/ 10 h 280"/>
                <a:gd name="T34" fmla="*/ 9 w 426"/>
                <a:gd name="T35" fmla="*/ 10 h 280"/>
                <a:gd name="T36" fmla="*/ 10 w 426"/>
                <a:gd name="T37" fmla="*/ 10 h 280"/>
                <a:gd name="T38" fmla="*/ 12 w 426"/>
                <a:gd name="T39" fmla="*/ 8 h 280"/>
                <a:gd name="T40" fmla="*/ 14 w 426"/>
                <a:gd name="T41" fmla="*/ 11 h 280"/>
                <a:gd name="T42" fmla="*/ 15 w 426"/>
                <a:gd name="T43" fmla="*/ 13 h 280"/>
                <a:gd name="T44" fmla="*/ 15 w 426"/>
                <a:gd name="T45" fmla="*/ 10 h 280"/>
                <a:gd name="T46" fmla="*/ 14 w 426"/>
                <a:gd name="T47" fmla="*/ 8 h 280"/>
                <a:gd name="T48" fmla="*/ 16 w 426"/>
                <a:gd name="T49" fmla="*/ 8 h 280"/>
                <a:gd name="T50" fmla="*/ 16 w 426"/>
                <a:gd name="T51" fmla="*/ 8 h 280"/>
                <a:gd name="T52" fmla="*/ 17 w 426"/>
                <a:gd name="T53" fmla="*/ 7 h 280"/>
                <a:gd name="T54" fmla="*/ 17 w 426"/>
                <a:gd name="T55" fmla="*/ 6 h 280"/>
                <a:gd name="T56" fmla="*/ 14 w 426"/>
                <a:gd name="T57" fmla="*/ 6 h 280"/>
                <a:gd name="T58" fmla="*/ 12 w 426"/>
                <a:gd name="T59" fmla="*/ 6 h 280"/>
                <a:gd name="T60" fmla="*/ 12 w 426"/>
                <a:gd name="T61" fmla="*/ 6 h 280"/>
                <a:gd name="T62" fmla="*/ 12 w 426"/>
                <a:gd name="T63" fmla="*/ 5 h 280"/>
                <a:gd name="T64" fmla="*/ 9 w 426"/>
                <a:gd name="T65" fmla="*/ 4 h 280"/>
                <a:gd name="T66" fmla="*/ 7 w 426"/>
                <a:gd name="T67" fmla="*/ 3 h 280"/>
                <a:gd name="T68" fmla="*/ 5 w 426"/>
                <a:gd name="T69" fmla="*/ 3 h 280"/>
                <a:gd name="T70" fmla="*/ 3 w 426"/>
                <a:gd name="T71" fmla="*/ 3 h 280"/>
                <a:gd name="T72" fmla="*/ 3 w 426"/>
                <a:gd name="T73" fmla="*/ 2 h 280"/>
                <a:gd name="T74" fmla="*/ 3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1" name="Freeform 51">
              <a:extLst>
                <a:ext uri="{FF2B5EF4-FFF2-40B4-BE49-F238E27FC236}">
                  <a16:creationId xmlns:a16="http://schemas.microsoft.com/office/drawing/2014/main" id="{0A2ABE84-A40B-4525-A84A-BE545197972F}"/>
                </a:ext>
              </a:extLst>
            </p:cNvPr>
            <p:cNvSpPr>
              <a:spLocks/>
            </p:cNvSpPr>
            <p:nvPr/>
          </p:nvSpPr>
          <p:spPr bwMode="invGray">
            <a:xfrm>
              <a:off x="4255" y="3243"/>
              <a:ext cx="311" cy="211"/>
            </a:xfrm>
            <a:custGeom>
              <a:avLst/>
              <a:gdLst>
                <a:gd name="T0" fmla="*/ 0 w 416"/>
                <a:gd name="T1" fmla="*/ 1 h 282"/>
                <a:gd name="T2" fmla="*/ 1 w 416"/>
                <a:gd name="T3" fmla="*/ 1 h 282"/>
                <a:gd name="T4" fmla="*/ 1 w 416"/>
                <a:gd name="T5" fmla="*/ 2 h 282"/>
                <a:gd name="T6" fmla="*/ 3 w 416"/>
                <a:gd name="T7" fmla="*/ 4 h 282"/>
                <a:gd name="T8" fmla="*/ 5 w 416"/>
                <a:gd name="T9" fmla="*/ 4 h 282"/>
                <a:gd name="T10" fmla="*/ 5 w 416"/>
                <a:gd name="T11" fmla="*/ 5 h 282"/>
                <a:gd name="T12" fmla="*/ 5 w 416"/>
                <a:gd name="T13" fmla="*/ 7 h 282"/>
                <a:gd name="T14" fmla="*/ 5 w 416"/>
                <a:gd name="T15" fmla="*/ 7 h 282"/>
                <a:gd name="T16" fmla="*/ 5 w 416"/>
                <a:gd name="T17" fmla="*/ 7 h 282"/>
                <a:gd name="T18" fmla="*/ 5 w 416"/>
                <a:gd name="T19" fmla="*/ 7 h 282"/>
                <a:gd name="T20" fmla="*/ 7 w 416"/>
                <a:gd name="T21" fmla="*/ 7 h 282"/>
                <a:gd name="T22" fmla="*/ 7 w 416"/>
                <a:gd name="T23" fmla="*/ 9 h 282"/>
                <a:gd name="T24" fmla="*/ 9 w 416"/>
                <a:gd name="T25" fmla="*/ 10 h 282"/>
                <a:gd name="T26" fmla="*/ 10 w 416"/>
                <a:gd name="T27" fmla="*/ 9 h 282"/>
                <a:gd name="T28" fmla="*/ 10 w 416"/>
                <a:gd name="T29" fmla="*/ 7 h 282"/>
                <a:gd name="T30" fmla="*/ 10 w 416"/>
                <a:gd name="T31" fmla="*/ 7 h 282"/>
                <a:gd name="T32" fmla="*/ 12 w 416"/>
                <a:gd name="T33" fmla="*/ 9 h 282"/>
                <a:gd name="T34" fmla="*/ 14 w 416"/>
                <a:gd name="T35" fmla="*/ 12 h 282"/>
                <a:gd name="T36" fmla="*/ 14 w 416"/>
                <a:gd name="T37" fmla="*/ 12 h 282"/>
                <a:gd name="T38" fmla="*/ 14 w 416"/>
                <a:gd name="T39" fmla="*/ 10 h 282"/>
                <a:gd name="T40" fmla="*/ 13 w 416"/>
                <a:gd name="T41" fmla="*/ 7 h 282"/>
                <a:gd name="T42" fmla="*/ 14 w 416"/>
                <a:gd name="T43" fmla="*/ 7 h 282"/>
                <a:gd name="T44" fmla="*/ 16 w 416"/>
                <a:gd name="T45" fmla="*/ 5 h 282"/>
                <a:gd name="T46" fmla="*/ 16 w 416"/>
                <a:gd name="T47" fmla="*/ 5 h 282"/>
                <a:gd name="T48" fmla="*/ 15 w 416"/>
                <a:gd name="T49" fmla="*/ 5 h 282"/>
                <a:gd name="T50" fmla="*/ 12 w 416"/>
                <a:gd name="T51" fmla="*/ 5 h 282"/>
                <a:gd name="T52" fmla="*/ 10 w 416"/>
                <a:gd name="T53" fmla="*/ 4 h 282"/>
                <a:gd name="T54" fmla="*/ 7 w 416"/>
                <a:gd name="T55" fmla="*/ 2 h 282"/>
                <a:gd name="T56" fmla="*/ 5 w 416"/>
                <a:gd name="T57" fmla="*/ 1 h 282"/>
                <a:gd name="T58" fmla="*/ 4 w 416"/>
                <a:gd name="T59" fmla="*/ 1 h 282"/>
                <a:gd name="T60" fmla="*/ 3 w 416"/>
                <a:gd name="T61" fmla="*/ 2 h 282"/>
                <a:gd name="T62" fmla="*/ 2 w 416"/>
                <a:gd name="T63" fmla="*/ 1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2" name="Freeform 52">
              <a:extLst>
                <a:ext uri="{FF2B5EF4-FFF2-40B4-BE49-F238E27FC236}">
                  <a16:creationId xmlns:a16="http://schemas.microsoft.com/office/drawing/2014/main" id="{4A997777-629A-4F72-BA06-7E6EF2E8753E}"/>
                </a:ext>
              </a:extLst>
            </p:cNvPr>
            <p:cNvSpPr>
              <a:spLocks/>
            </p:cNvSpPr>
            <p:nvPr/>
          </p:nvSpPr>
          <p:spPr bwMode="invGray">
            <a:xfrm>
              <a:off x="4485" y="4013"/>
              <a:ext cx="45" cy="58"/>
            </a:xfrm>
            <a:custGeom>
              <a:avLst/>
              <a:gdLst>
                <a:gd name="T0" fmla="*/ 2 w 60"/>
                <a:gd name="T1" fmla="*/ 1 h 78"/>
                <a:gd name="T2" fmla="*/ 0 w 60"/>
                <a:gd name="T3" fmla="*/ 1 h 78"/>
                <a:gd name="T4" fmla="*/ 2 w 60"/>
                <a:gd name="T5" fmla="*/ 1 h 78"/>
                <a:gd name="T6" fmla="*/ 2 w 60"/>
                <a:gd name="T7" fmla="*/ 2 h 78"/>
                <a:gd name="T8" fmla="*/ 2 w 60"/>
                <a:gd name="T9" fmla="*/ 3 h 78"/>
                <a:gd name="T10" fmla="*/ 3 w 60"/>
                <a:gd name="T11" fmla="*/ 2 h 78"/>
                <a:gd name="T12" fmla="*/ 2 w 60"/>
                <a:gd name="T13" fmla="*/ 1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3" name="Freeform 53">
              <a:extLst>
                <a:ext uri="{FF2B5EF4-FFF2-40B4-BE49-F238E27FC236}">
                  <a16:creationId xmlns:a16="http://schemas.microsoft.com/office/drawing/2014/main" id="{F19FA6FE-608C-4834-9B32-1E01D1CA9103}"/>
                </a:ext>
              </a:extLst>
            </p:cNvPr>
            <p:cNvSpPr>
              <a:spLocks/>
            </p:cNvSpPr>
            <p:nvPr/>
          </p:nvSpPr>
          <p:spPr bwMode="invGray">
            <a:xfrm>
              <a:off x="4621" y="3923"/>
              <a:ext cx="164" cy="85"/>
            </a:xfrm>
            <a:custGeom>
              <a:avLst/>
              <a:gdLst>
                <a:gd name="T0" fmla="*/ 1 w 219"/>
                <a:gd name="T1" fmla="*/ 4 h 113"/>
                <a:gd name="T2" fmla="*/ 1 w 219"/>
                <a:gd name="T3" fmla="*/ 3 h 113"/>
                <a:gd name="T4" fmla="*/ 1 w 219"/>
                <a:gd name="T5" fmla="*/ 4 h 113"/>
                <a:gd name="T6" fmla="*/ 1 w 219"/>
                <a:gd name="T7" fmla="*/ 5 h 113"/>
                <a:gd name="T8" fmla="*/ 5 w 219"/>
                <a:gd name="T9" fmla="*/ 5 h 113"/>
                <a:gd name="T10" fmla="*/ 5 w 219"/>
                <a:gd name="T11" fmla="*/ 4 h 113"/>
                <a:gd name="T12" fmla="*/ 7 w 219"/>
                <a:gd name="T13" fmla="*/ 3 h 113"/>
                <a:gd name="T14" fmla="*/ 9 w 219"/>
                <a:gd name="T15" fmla="*/ 2 h 113"/>
                <a:gd name="T16" fmla="*/ 9 w 219"/>
                <a:gd name="T17" fmla="*/ 0 h 113"/>
                <a:gd name="T18" fmla="*/ 7 w 219"/>
                <a:gd name="T19" fmla="*/ 2 h 113"/>
                <a:gd name="T20" fmla="*/ 4 w 219"/>
                <a:gd name="T21" fmla="*/ 2 h 113"/>
                <a:gd name="T22" fmla="*/ 3 w 219"/>
                <a:gd name="T23" fmla="*/ 2 h 113"/>
                <a:gd name="T24" fmla="*/ 2 w 219"/>
                <a:gd name="T25" fmla="*/ 3 h 113"/>
                <a:gd name="T26" fmla="*/ 1 w 219"/>
                <a:gd name="T27" fmla="*/ 4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4" name="Freeform 54">
              <a:extLst>
                <a:ext uri="{FF2B5EF4-FFF2-40B4-BE49-F238E27FC236}">
                  <a16:creationId xmlns:a16="http://schemas.microsoft.com/office/drawing/2014/main" id="{4A52101F-2A22-4A83-8A92-126604CFC992}"/>
                </a:ext>
              </a:extLst>
            </p:cNvPr>
            <p:cNvSpPr>
              <a:spLocks/>
            </p:cNvSpPr>
            <p:nvPr/>
          </p:nvSpPr>
          <p:spPr bwMode="invGray">
            <a:xfrm>
              <a:off x="4791" y="3873"/>
              <a:ext cx="104" cy="92"/>
            </a:xfrm>
            <a:custGeom>
              <a:avLst/>
              <a:gdLst>
                <a:gd name="T0" fmla="*/ 1 w 139"/>
                <a:gd name="T1" fmla="*/ 3 h 122"/>
                <a:gd name="T2" fmla="*/ 1 w 139"/>
                <a:gd name="T3" fmla="*/ 4 h 122"/>
                <a:gd name="T4" fmla="*/ 0 w 139"/>
                <a:gd name="T5" fmla="*/ 5 h 122"/>
                <a:gd name="T6" fmla="*/ 1 w 139"/>
                <a:gd name="T7" fmla="*/ 6 h 122"/>
                <a:gd name="T8" fmla="*/ 2 w 139"/>
                <a:gd name="T9" fmla="*/ 5 h 122"/>
                <a:gd name="T10" fmla="*/ 5 w 139"/>
                <a:gd name="T11" fmla="*/ 4 h 122"/>
                <a:gd name="T12" fmla="*/ 5 w 139"/>
                <a:gd name="T13" fmla="*/ 2 h 122"/>
                <a:gd name="T14" fmla="*/ 4 w 139"/>
                <a:gd name="T15" fmla="*/ 2 h 122"/>
                <a:gd name="T16" fmla="*/ 4 w 139"/>
                <a:gd name="T17" fmla="*/ 2 h 122"/>
                <a:gd name="T18" fmla="*/ 2 w 139"/>
                <a:gd name="T19" fmla="*/ 2 h 122"/>
                <a:gd name="T20" fmla="*/ 2 w 139"/>
                <a:gd name="T21" fmla="*/ 2 h 122"/>
                <a:gd name="T22" fmla="*/ 1 w 139"/>
                <a:gd name="T23" fmla="*/ 3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5" name="Freeform 55">
              <a:extLst>
                <a:ext uri="{FF2B5EF4-FFF2-40B4-BE49-F238E27FC236}">
                  <a16:creationId xmlns:a16="http://schemas.microsoft.com/office/drawing/2014/main" id="{3E638772-C215-4F41-B455-24B949D54372}"/>
                </a:ext>
              </a:extLst>
            </p:cNvPr>
            <p:cNvSpPr>
              <a:spLocks/>
            </p:cNvSpPr>
            <p:nvPr/>
          </p:nvSpPr>
          <p:spPr bwMode="invGray">
            <a:xfrm>
              <a:off x="4846" y="3832"/>
              <a:ext cx="37" cy="26"/>
            </a:xfrm>
            <a:custGeom>
              <a:avLst/>
              <a:gdLst>
                <a:gd name="T0" fmla="*/ 2 w 49"/>
                <a:gd name="T1" fmla="*/ 0 h 35"/>
                <a:gd name="T2" fmla="*/ 2 w 49"/>
                <a:gd name="T3" fmla="*/ 1 h 35"/>
                <a:gd name="T4" fmla="*/ 2 w 49"/>
                <a:gd name="T5" fmla="*/ 1 h 35"/>
                <a:gd name="T6" fmla="*/ 2 w 49"/>
                <a:gd name="T7" fmla="*/ 1 h 35"/>
                <a:gd name="T8" fmla="*/ 2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6" name="Freeform 56">
              <a:extLst>
                <a:ext uri="{FF2B5EF4-FFF2-40B4-BE49-F238E27FC236}">
                  <a16:creationId xmlns:a16="http://schemas.microsoft.com/office/drawing/2014/main" id="{BCBAF1DD-90CE-465C-9113-52FA792028B7}"/>
                </a:ext>
              </a:extLst>
            </p:cNvPr>
            <p:cNvSpPr>
              <a:spLocks/>
            </p:cNvSpPr>
            <p:nvPr/>
          </p:nvSpPr>
          <p:spPr bwMode="invGray">
            <a:xfrm>
              <a:off x="3123" y="3346"/>
              <a:ext cx="123" cy="201"/>
            </a:xfrm>
            <a:custGeom>
              <a:avLst/>
              <a:gdLst>
                <a:gd name="T0" fmla="*/ 6 w 164"/>
                <a:gd name="T1" fmla="*/ 0 h 268"/>
                <a:gd name="T2" fmla="*/ 5 w 164"/>
                <a:gd name="T3" fmla="*/ 2 h 268"/>
                <a:gd name="T4" fmla="*/ 5 w 164"/>
                <a:gd name="T5" fmla="*/ 3 h 268"/>
                <a:gd name="T6" fmla="*/ 2 w 164"/>
                <a:gd name="T7" fmla="*/ 4 h 268"/>
                <a:gd name="T8" fmla="*/ 2 w 164"/>
                <a:gd name="T9" fmla="*/ 5 h 268"/>
                <a:gd name="T10" fmla="*/ 2 w 164"/>
                <a:gd name="T11" fmla="*/ 5 h 268"/>
                <a:gd name="T12" fmla="*/ 2 w 164"/>
                <a:gd name="T13" fmla="*/ 6 h 268"/>
                <a:gd name="T14" fmla="*/ 2 w 164"/>
                <a:gd name="T15" fmla="*/ 8 h 268"/>
                <a:gd name="T16" fmla="*/ 0 w 164"/>
                <a:gd name="T17" fmla="*/ 8 h 268"/>
                <a:gd name="T18" fmla="*/ 2 w 164"/>
                <a:gd name="T19" fmla="*/ 11 h 268"/>
                <a:gd name="T20" fmla="*/ 3 w 164"/>
                <a:gd name="T21" fmla="*/ 11 h 268"/>
                <a:gd name="T22" fmla="*/ 5 w 164"/>
                <a:gd name="T23" fmla="*/ 10 h 268"/>
                <a:gd name="T24" fmla="*/ 5 w 164"/>
                <a:gd name="T25" fmla="*/ 8 h 268"/>
                <a:gd name="T26" fmla="*/ 6 w 164"/>
                <a:gd name="T27" fmla="*/ 5 h 268"/>
                <a:gd name="T28" fmla="*/ 6 w 164"/>
                <a:gd name="T29" fmla="*/ 4 h 268"/>
                <a:gd name="T30" fmla="*/ 8 w 164"/>
                <a:gd name="T31" fmla="*/ 4 h 268"/>
                <a:gd name="T32" fmla="*/ 6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7" name="Freeform 57">
              <a:extLst>
                <a:ext uri="{FF2B5EF4-FFF2-40B4-BE49-F238E27FC236}">
                  <a16:creationId xmlns:a16="http://schemas.microsoft.com/office/drawing/2014/main" id="{E72B2FBD-6740-4A10-ACD7-5CB17DC9E298}"/>
                </a:ext>
              </a:extLst>
            </p:cNvPr>
            <p:cNvSpPr>
              <a:spLocks/>
            </p:cNvSpPr>
            <p:nvPr/>
          </p:nvSpPr>
          <p:spPr bwMode="invGray">
            <a:xfrm>
              <a:off x="3655" y="3034"/>
              <a:ext cx="49" cy="61"/>
            </a:xfrm>
            <a:custGeom>
              <a:avLst/>
              <a:gdLst>
                <a:gd name="T0" fmla="*/ 1 w 66"/>
                <a:gd name="T1" fmla="*/ 0 h 81"/>
                <a:gd name="T2" fmla="*/ 1 w 66"/>
                <a:gd name="T3" fmla="*/ 3 h 81"/>
                <a:gd name="T4" fmla="*/ 1 w 66"/>
                <a:gd name="T5" fmla="*/ 4 h 81"/>
                <a:gd name="T6" fmla="*/ 1 w 66"/>
                <a:gd name="T7" fmla="*/ 4 h 81"/>
                <a:gd name="T8" fmla="*/ 2 w 66"/>
                <a:gd name="T9" fmla="*/ 4 h 81"/>
                <a:gd name="T10" fmla="*/ 1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8" name="Freeform 58">
              <a:extLst>
                <a:ext uri="{FF2B5EF4-FFF2-40B4-BE49-F238E27FC236}">
                  <a16:creationId xmlns:a16="http://schemas.microsoft.com/office/drawing/2014/main" id="{59048B88-2D91-4663-8D1E-4BCE082D7093}"/>
                </a:ext>
              </a:extLst>
            </p:cNvPr>
            <p:cNvSpPr>
              <a:spLocks/>
            </p:cNvSpPr>
            <p:nvPr/>
          </p:nvSpPr>
          <p:spPr bwMode="invGray">
            <a:xfrm>
              <a:off x="3988" y="3100"/>
              <a:ext cx="111" cy="183"/>
            </a:xfrm>
            <a:custGeom>
              <a:avLst/>
              <a:gdLst>
                <a:gd name="T0" fmla="*/ 5 w 148"/>
                <a:gd name="T1" fmla="*/ 0 h 244"/>
                <a:gd name="T2" fmla="*/ 3 w 148"/>
                <a:gd name="T3" fmla="*/ 4 h 244"/>
                <a:gd name="T4" fmla="*/ 2 w 148"/>
                <a:gd name="T5" fmla="*/ 5 h 244"/>
                <a:gd name="T6" fmla="*/ 2 w 148"/>
                <a:gd name="T7" fmla="*/ 5 h 244"/>
                <a:gd name="T8" fmla="*/ 2 w 148"/>
                <a:gd name="T9" fmla="*/ 8 h 244"/>
                <a:gd name="T10" fmla="*/ 3 w 148"/>
                <a:gd name="T11" fmla="*/ 10 h 244"/>
                <a:gd name="T12" fmla="*/ 3 w 148"/>
                <a:gd name="T13" fmla="*/ 11 h 244"/>
                <a:gd name="T14" fmla="*/ 4 w 148"/>
                <a:gd name="T15" fmla="*/ 11 h 244"/>
                <a:gd name="T16" fmla="*/ 5 w 148"/>
                <a:gd name="T17" fmla="*/ 8 h 244"/>
                <a:gd name="T18" fmla="*/ 6 w 148"/>
                <a:gd name="T19" fmla="*/ 8 h 244"/>
                <a:gd name="T20" fmla="*/ 5 w 148"/>
                <a:gd name="T21" fmla="*/ 4 h 244"/>
                <a:gd name="T22" fmla="*/ 6 w 148"/>
                <a:gd name="T23" fmla="*/ 2 h 244"/>
                <a:gd name="T24" fmla="*/ 5 w 148"/>
                <a:gd name="T25" fmla="*/ 2 h 244"/>
                <a:gd name="T26" fmla="*/ 5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49" name="Freeform 59">
              <a:extLst>
                <a:ext uri="{FF2B5EF4-FFF2-40B4-BE49-F238E27FC236}">
                  <a16:creationId xmlns:a16="http://schemas.microsoft.com/office/drawing/2014/main" id="{7094881A-F863-4C90-997B-3EFFCD357477}"/>
                </a:ext>
              </a:extLst>
            </p:cNvPr>
            <p:cNvSpPr>
              <a:spLocks/>
            </p:cNvSpPr>
            <p:nvPr/>
          </p:nvSpPr>
          <p:spPr bwMode="invGray">
            <a:xfrm>
              <a:off x="3894" y="3043"/>
              <a:ext cx="72" cy="137"/>
            </a:xfrm>
            <a:custGeom>
              <a:avLst/>
              <a:gdLst>
                <a:gd name="T0" fmla="*/ 2 w 96"/>
                <a:gd name="T1" fmla="*/ 1 h 183"/>
                <a:gd name="T2" fmla="*/ 3 w 96"/>
                <a:gd name="T3" fmla="*/ 1 h 183"/>
                <a:gd name="T4" fmla="*/ 3 w 96"/>
                <a:gd name="T5" fmla="*/ 2 h 183"/>
                <a:gd name="T6" fmla="*/ 3 w 96"/>
                <a:gd name="T7" fmla="*/ 4 h 183"/>
                <a:gd name="T8" fmla="*/ 4 w 96"/>
                <a:gd name="T9" fmla="*/ 4 h 183"/>
                <a:gd name="T10" fmla="*/ 4 w 96"/>
                <a:gd name="T11" fmla="*/ 5 h 183"/>
                <a:gd name="T12" fmla="*/ 3 w 96"/>
                <a:gd name="T13" fmla="*/ 4 h 183"/>
                <a:gd name="T14" fmla="*/ 2 w 96"/>
                <a:gd name="T15" fmla="*/ 3 h 183"/>
                <a:gd name="T16" fmla="*/ 2 w 96"/>
                <a:gd name="T17" fmla="*/ 3 h 183"/>
                <a:gd name="T18" fmla="*/ 2 w 96"/>
                <a:gd name="T19" fmla="*/ 4 h 183"/>
                <a:gd name="T20" fmla="*/ 2 w 96"/>
                <a:gd name="T21" fmla="*/ 4 h 183"/>
                <a:gd name="T22" fmla="*/ 3 w 96"/>
                <a:gd name="T23" fmla="*/ 5 h 183"/>
                <a:gd name="T24" fmla="*/ 4 w 96"/>
                <a:gd name="T25" fmla="*/ 5 h 183"/>
                <a:gd name="T26" fmla="*/ 4 w 96"/>
                <a:gd name="T27" fmla="*/ 5 h 183"/>
                <a:gd name="T28" fmla="*/ 5 w 96"/>
                <a:gd name="T29" fmla="*/ 7 h 183"/>
                <a:gd name="T30" fmla="*/ 4 w 96"/>
                <a:gd name="T31" fmla="*/ 5 h 183"/>
                <a:gd name="T32" fmla="*/ 4 w 96"/>
                <a:gd name="T33" fmla="*/ 4 h 183"/>
                <a:gd name="T34" fmla="*/ 4 w 96"/>
                <a:gd name="T35" fmla="*/ 2 h 183"/>
                <a:gd name="T36" fmla="*/ 3 w 96"/>
                <a:gd name="T37" fmla="*/ 1 h 183"/>
                <a:gd name="T38" fmla="*/ 3 w 96"/>
                <a:gd name="T39" fmla="*/ 1 h 183"/>
                <a:gd name="T40" fmla="*/ 2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0" name="Freeform 60">
              <a:extLst>
                <a:ext uri="{FF2B5EF4-FFF2-40B4-BE49-F238E27FC236}">
                  <a16:creationId xmlns:a16="http://schemas.microsoft.com/office/drawing/2014/main" id="{CC5C9EC7-9D8A-4B84-B523-63A522B1017E}"/>
                </a:ext>
              </a:extLst>
            </p:cNvPr>
            <p:cNvSpPr>
              <a:spLocks/>
            </p:cNvSpPr>
            <p:nvPr/>
          </p:nvSpPr>
          <p:spPr bwMode="invGray">
            <a:xfrm>
              <a:off x="3943" y="3153"/>
              <a:ext cx="40" cy="131"/>
            </a:xfrm>
            <a:custGeom>
              <a:avLst/>
              <a:gdLst>
                <a:gd name="T0" fmla="*/ 1 w 54"/>
                <a:gd name="T1" fmla="*/ 0 h 175"/>
                <a:gd name="T2" fmla="*/ 0 w 54"/>
                <a:gd name="T3" fmla="*/ 1 h 175"/>
                <a:gd name="T4" fmla="*/ 1 w 54"/>
                <a:gd name="T5" fmla="*/ 2 h 175"/>
                <a:gd name="T6" fmla="*/ 1 w 54"/>
                <a:gd name="T7" fmla="*/ 4 h 175"/>
                <a:gd name="T8" fmla="*/ 1 w 54"/>
                <a:gd name="T9" fmla="*/ 5 h 175"/>
                <a:gd name="T10" fmla="*/ 2 w 54"/>
                <a:gd name="T11" fmla="*/ 7 h 175"/>
                <a:gd name="T12" fmla="*/ 1 w 54"/>
                <a:gd name="T13" fmla="*/ 4 h 175"/>
                <a:gd name="T14" fmla="*/ 1 w 54"/>
                <a:gd name="T15" fmla="*/ 4 h 175"/>
                <a:gd name="T16" fmla="*/ 1 w 54"/>
                <a:gd name="T17" fmla="*/ 2 h 175"/>
                <a:gd name="T18" fmla="*/ 1 w 54"/>
                <a:gd name="T19" fmla="*/ 1 h 175"/>
                <a:gd name="T20" fmla="*/ 1 w 54"/>
                <a:gd name="T21" fmla="*/ 1 h 175"/>
                <a:gd name="T22" fmla="*/ 1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1" name="Freeform 61">
              <a:extLst>
                <a:ext uri="{FF2B5EF4-FFF2-40B4-BE49-F238E27FC236}">
                  <a16:creationId xmlns:a16="http://schemas.microsoft.com/office/drawing/2014/main" id="{E55FD254-F5C6-4110-8494-6ECD87B064CA}"/>
                </a:ext>
              </a:extLst>
            </p:cNvPr>
            <p:cNvSpPr>
              <a:spLocks/>
            </p:cNvSpPr>
            <p:nvPr/>
          </p:nvSpPr>
          <p:spPr bwMode="invGray">
            <a:xfrm>
              <a:off x="3988" y="3290"/>
              <a:ext cx="65" cy="54"/>
            </a:xfrm>
            <a:custGeom>
              <a:avLst/>
              <a:gdLst>
                <a:gd name="T0" fmla="*/ 2 w 86"/>
                <a:gd name="T1" fmla="*/ 0 h 73"/>
                <a:gd name="T2" fmla="*/ 2 w 86"/>
                <a:gd name="T3" fmla="*/ 1 h 73"/>
                <a:gd name="T4" fmla="*/ 2 w 86"/>
                <a:gd name="T5" fmla="*/ 1 h 73"/>
                <a:gd name="T6" fmla="*/ 2 w 86"/>
                <a:gd name="T7" fmla="*/ 1 h 73"/>
                <a:gd name="T8" fmla="*/ 3 w 86"/>
                <a:gd name="T9" fmla="*/ 2 h 73"/>
                <a:gd name="T10" fmla="*/ 4 w 86"/>
                <a:gd name="T11" fmla="*/ 2 h 73"/>
                <a:gd name="T12" fmla="*/ 4 w 86"/>
                <a:gd name="T13" fmla="*/ 3 h 73"/>
                <a:gd name="T14" fmla="*/ 4 w 86"/>
                <a:gd name="T15" fmla="*/ 1 h 73"/>
                <a:gd name="T16" fmla="*/ 3 w 86"/>
                <a:gd name="T17" fmla="*/ 1 h 73"/>
                <a:gd name="T18" fmla="*/ 2 w 86"/>
                <a:gd name="T19" fmla="*/ 1 h 73"/>
                <a:gd name="T20" fmla="*/ 2 w 86"/>
                <a:gd name="T21" fmla="*/ 1 h 73"/>
                <a:gd name="T22" fmla="*/ 2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2" name="Freeform 62">
              <a:extLst>
                <a:ext uri="{FF2B5EF4-FFF2-40B4-BE49-F238E27FC236}">
                  <a16:creationId xmlns:a16="http://schemas.microsoft.com/office/drawing/2014/main" id="{6C24E2D1-5AAC-42D3-8E61-BCD5B8098FE2}"/>
                </a:ext>
              </a:extLst>
            </p:cNvPr>
            <p:cNvSpPr>
              <a:spLocks/>
            </p:cNvSpPr>
            <p:nvPr/>
          </p:nvSpPr>
          <p:spPr bwMode="invGray">
            <a:xfrm>
              <a:off x="4092" y="3195"/>
              <a:ext cx="83" cy="117"/>
            </a:xfrm>
            <a:custGeom>
              <a:avLst/>
              <a:gdLst>
                <a:gd name="T0" fmla="*/ 4 w 111"/>
                <a:gd name="T1" fmla="*/ 0 h 156"/>
                <a:gd name="T2" fmla="*/ 3 w 111"/>
                <a:gd name="T3" fmla="*/ 2 h 156"/>
                <a:gd name="T4" fmla="*/ 1 w 111"/>
                <a:gd name="T5" fmla="*/ 2 h 156"/>
                <a:gd name="T6" fmla="*/ 1 w 111"/>
                <a:gd name="T7" fmla="*/ 2 h 156"/>
                <a:gd name="T8" fmla="*/ 1 w 111"/>
                <a:gd name="T9" fmla="*/ 3 h 156"/>
                <a:gd name="T10" fmla="*/ 1 w 111"/>
                <a:gd name="T11" fmla="*/ 4 h 156"/>
                <a:gd name="T12" fmla="*/ 1 w 111"/>
                <a:gd name="T13" fmla="*/ 5 h 156"/>
                <a:gd name="T14" fmla="*/ 1 w 111"/>
                <a:gd name="T15" fmla="*/ 5 h 156"/>
                <a:gd name="T16" fmla="*/ 1 w 111"/>
                <a:gd name="T17" fmla="*/ 6 h 156"/>
                <a:gd name="T18" fmla="*/ 1 w 111"/>
                <a:gd name="T19" fmla="*/ 6 h 156"/>
                <a:gd name="T20" fmla="*/ 1 w 111"/>
                <a:gd name="T21" fmla="*/ 8 h 156"/>
                <a:gd name="T22" fmla="*/ 1 w 111"/>
                <a:gd name="T23" fmla="*/ 6 h 156"/>
                <a:gd name="T24" fmla="*/ 2 w 111"/>
                <a:gd name="T25" fmla="*/ 5 h 156"/>
                <a:gd name="T26" fmla="*/ 2 w 111"/>
                <a:gd name="T27" fmla="*/ 6 h 156"/>
                <a:gd name="T28" fmla="*/ 3 w 111"/>
                <a:gd name="T29" fmla="*/ 6 h 156"/>
                <a:gd name="T30" fmla="*/ 2 w 111"/>
                <a:gd name="T31" fmla="*/ 5 h 156"/>
                <a:gd name="T32" fmla="*/ 3 w 111"/>
                <a:gd name="T33" fmla="*/ 4 h 156"/>
                <a:gd name="T34" fmla="*/ 3 w 111"/>
                <a:gd name="T35" fmla="*/ 3 h 156"/>
                <a:gd name="T36" fmla="*/ 2 w 111"/>
                <a:gd name="T37" fmla="*/ 3 h 156"/>
                <a:gd name="T38" fmla="*/ 1 w 111"/>
                <a:gd name="T39" fmla="*/ 3 h 156"/>
                <a:gd name="T40" fmla="*/ 1 w 111"/>
                <a:gd name="T41" fmla="*/ 2 h 156"/>
                <a:gd name="T42" fmla="*/ 2 w 111"/>
                <a:gd name="T43" fmla="*/ 2 h 156"/>
                <a:gd name="T44" fmla="*/ 3 w 111"/>
                <a:gd name="T45" fmla="*/ 2 h 156"/>
                <a:gd name="T46" fmla="*/ 4 w 111"/>
                <a:gd name="T47" fmla="*/ 2 h 156"/>
                <a:gd name="T48" fmla="*/ 4 w 111"/>
                <a:gd name="T49" fmla="*/ 2 h 156"/>
                <a:gd name="T50" fmla="*/ 4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3" name="Freeform 63">
              <a:extLst>
                <a:ext uri="{FF2B5EF4-FFF2-40B4-BE49-F238E27FC236}">
                  <a16:creationId xmlns:a16="http://schemas.microsoft.com/office/drawing/2014/main" id="{EE5EA7EC-7354-4A72-8097-D7274CD497EB}"/>
                </a:ext>
              </a:extLst>
            </p:cNvPr>
            <p:cNvSpPr>
              <a:spLocks/>
            </p:cNvSpPr>
            <p:nvPr/>
          </p:nvSpPr>
          <p:spPr bwMode="invGray">
            <a:xfrm>
              <a:off x="4064" y="2777"/>
              <a:ext cx="22" cy="71"/>
            </a:xfrm>
            <a:custGeom>
              <a:avLst/>
              <a:gdLst>
                <a:gd name="T0" fmla="*/ 1 w 30"/>
                <a:gd name="T1" fmla="*/ 0 h 94"/>
                <a:gd name="T2" fmla="*/ 0 w 30"/>
                <a:gd name="T3" fmla="*/ 2 h 94"/>
                <a:gd name="T4" fmla="*/ 1 w 30"/>
                <a:gd name="T5" fmla="*/ 2 h 94"/>
                <a:gd name="T6" fmla="*/ 1 w 30"/>
                <a:gd name="T7" fmla="*/ 3 h 94"/>
                <a:gd name="T8" fmla="*/ 1 w 30"/>
                <a:gd name="T9" fmla="*/ 5 h 94"/>
                <a:gd name="T10" fmla="*/ 1 w 30"/>
                <a:gd name="T11" fmla="*/ 4 h 94"/>
                <a:gd name="T12" fmla="*/ 1 w 30"/>
                <a:gd name="T13" fmla="*/ 3 h 94"/>
                <a:gd name="T14" fmla="*/ 1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4" name="Freeform 64">
              <a:extLst>
                <a:ext uri="{FF2B5EF4-FFF2-40B4-BE49-F238E27FC236}">
                  <a16:creationId xmlns:a16="http://schemas.microsoft.com/office/drawing/2014/main" id="{0C03FEE9-ABA6-422D-876D-99C717D34796}"/>
                </a:ext>
              </a:extLst>
            </p:cNvPr>
            <p:cNvSpPr>
              <a:spLocks/>
            </p:cNvSpPr>
            <p:nvPr/>
          </p:nvSpPr>
          <p:spPr bwMode="invGray">
            <a:xfrm>
              <a:off x="4078" y="2896"/>
              <a:ext cx="61" cy="118"/>
            </a:xfrm>
            <a:custGeom>
              <a:avLst/>
              <a:gdLst>
                <a:gd name="T0" fmla="*/ 2 w 81"/>
                <a:gd name="T1" fmla="*/ 1 h 158"/>
                <a:gd name="T2" fmla="*/ 0 w 81"/>
                <a:gd name="T3" fmla="*/ 1 h 158"/>
                <a:gd name="T4" fmla="*/ 2 w 81"/>
                <a:gd name="T5" fmla="*/ 2 h 158"/>
                <a:gd name="T6" fmla="*/ 2 w 81"/>
                <a:gd name="T7" fmla="*/ 4 h 158"/>
                <a:gd name="T8" fmla="*/ 2 w 81"/>
                <a:gd name="T9" fmla="*/ 4 h 158"/>
                <a:gd name="T10" fmla="*/ 2 w 81"/>
                <a:gd name="T11" fmla="*/ 4 h 158"/>
                <a:gd name="T12" fmla="*/ 2 w 81"/>
                <a:gd name="T13" fmla="*/ 5 h 158"/>
                <a:gd name="T14" fmla="*/ 2 w 81"/>
                <a:gd name="T15" fmla="*/ 5 h 158"/>
                <a:gd name="T16" fmla="*/ 2 w 81"/>
                <a:gd name="T17" fmla="*/ 5 h 158"/>
                <a:gd name="T18" fmla="*/ 3 w 81"/>
                <a:gd name="T19" fmla="*/ 5 h 158"/>
                <a:gd name="T20" fmla="*/ 3 w 81"/>
                <a:gd name="T21" fmla="*/ 4 h 158"/>
                <a:gd name="T22" fmla="*/ 2 w 81"/>
                <a:gd name="T23" fmla="*/ 4 h 158"/>
                <a:gd name="T24" fmla="*/ 2 w 81"/>
                <a:gd name="T25" fmla="*/ 4 h 158"/>
                <a:gd name="T26" fmla="*/ 2 w 81"/>
                <a:gd name="T27" fmla="*/ 3 h 158"/>
                <a:gd name="T28" fmla="*/ 2 w 81"/>
                <a:gd name="T29" fmla="*/ 2 h 158"/>
                <a:gd name="T30" fmla="*/ 2 w 81"/>
                <a:gd name="T31" fmla="*/ 1 h 158"/>
                <a:gd name="T32" fmla="*/ 2 w 81"/>
                <a:gd name="T33" fmla="*/ 1 h 158"/>
                <a:gd name="T34" fmla="*/ 2 w 81"/>
                <a:gd name="T35" fmla="*/ 1 h 158"/>
                <a:gd name="T36" fmla="*/ 2 w 81"/>
                <a:gd name="T37" fmla="*/ 1 h 158"/>
                <a:gd name="T38" fmla="*/ 2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5" name="Freeform 65">
              <a:extLst>
                <a:ext uri="{FF2B5EF4-FFF2-40B4-BE49-F238E27FC236}">
                  <a16:creationId xmlns:a16="http://schemas.microsoft.com/office/drawing/2014/main" id="{8EC7D730-F34D-4CE4-98FD-E888C56AA644}"/>
                </a:ext>
              </a:extLst>
            </p:cNvPr>
            <p:cNvSpPr>
              <a:spLocks/>
            </p:cNvSpPr>
            <p:nvPr/>
          </p:nvSpPr>
          <p:spPr bwMode="invGray">
            <a:xfrm>
              <a:off x="4121" y="3052"/>
              <a:ext cx="64" cy="79"/>
            </a:xfrm>
            <a:custGeom>
              <a:avLst/>
              <a:gdLst>
                <a:gd name="T0" fmla="*/ 3 w 85"/>
                <a:gd name="T1" fmla="*/ 0 h 105"/>
                <a:gd name="T2" fmla="*/ 2 w 85"/>
                <a:gd name="T3" fmla="*/ 2 h 105"/>
                <a:gd name="T4" fmla="*/ 2 w 85"/>
                <a:gd name="T5" fmla="*/ 2 h 105"/>
                <a:gd name="T6" fmla="*/ 2 w 85"/>
                <a:gd name="T7" fmla="*/ 2 h 105"/>
                <a:gd name="T8" fmla="*/ 2 w 85"/>
                <a:gd name="T9" fmla="*/ 2 h 105"/>
                <a:gd name="T10" fmla="*/ 2 w 85"/>
                <a:gd name="T11" fmla="*/ 4 h 105"/>
                <a:gd name="T12" fmla="*/ 2 w 85"/>
                <a:gd name="T13" fmla="*/ 4 h 105"/>
                <a:gd name="T14" fmla="*/ 2 w 85"/>
                <a:gd name="T15" fmla="*/ 3 h 105"/>
                <a:gd name="T16" fmla="*/ 2 w 85"/>
                <a:gd name="T17" fmla="*/ 4 h 105"/>
                <a:gd name="T18" fmla="*/ 3 w 85"/>
                <a:gd name="T19" fmla="*/ 5 h 105"/>
                <a:gd name="T20" fmla="*/ 4 w 85"/>
                <a:gd name="T21" fmla="*/ 4 h 105"/>
                <a:gd name="T22" fmla="*/ 4 w 85"/>
                <a:gd name="T23" fmla="*/ 4 h 105"/>
                <a:gd name="T24" fmla="*/ 4 w 85"/>
                <a:gd name="T25" fmla="*/ 2 h 105"/>
                <a:gd name="T26" fmla="*/ 3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6" name="Freeform 66">
              <a:extLst>
                <a:ext uri="{FF2B5EF4-FFF2-40B4-BE49-F238E27FC236}">
                  <a16:creationId xmlns:a16="http://schemas.microsoft.com/office/drawing/2014/main" id="{F95B3E96-C156-46E2-8FD1-39B1AFA49F40}"/>
                </a:ext>
              </a:extLst>
            </p:cNvPr>
            <p:cNvSpPr>
              <a:spLocks/>
            </p:cNvSpPr>
            <p:nvPr/>
          </p:nvSpPr>
          <p:spPr bwMode="invGray">
            <a:xfrm>
              <a:off x="4197" y="3193"/>
              <a:ext cx="29" cy="49"/>
            </a:xfrm>
            <a:custGeom>
              <a:avLst/>
              <a:gdLst>
                <a:gd name="T0" fmla="*/ 2 w 38"/>
                <a:gd name="T1" fmla="*/ 1 h 66"/>
                <a:gd name="T2" fmla="*/ 2 w 38"/>
                <a:gd name="T3" fmla="*/ 2 h 66"/>
                <a:gd name="T4" fmla="*/ 2 w 38"/>
                <a:gd name="T5" fmla="*/ 2 h 66"/>
                <a:gd name="T6" fmla="*/ 2 w 38"/>
                <a:gd name="T7" fmla="*/ 1 h 66"/>
                <a:gd name="T8" fmla="*/ 2 w 38"/>
                <a:gd name="T9" fmla="*/ 1 h 66"/>
                <a:gd name="T10" fmla="*/ 2 w 38"/>
                <a:gd name="T11" fmla="*/ 1 h 66"/>
                <a:gd name="T12" fmla="*/ 2 w 38"/>
                <a:gd name="T13" fmla="*/ 1 h 66"/>
                <a:gd name="T14" fmla="*/ 2 w 38"/>
                <a:gd name="T15" fmla="*/ 1 h 66"/>
                <a:gd name="T16" fmla="*/ 2 w 38"/>
                <a:gd name="T17" fmla="*/ 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7" name="Freeform 67">
              <a:extLst>
                <a:ext uri="{FF2B5EF4-FFF2-40B4-BE49-F238E27FC236}">
                  <a16:creationId xmlns:a16="http://schemas.microsoft.com/office/drawing/2014/main" id="{B97F1D40-B34B-4C9E-955F-FA9805E259EF}"/>
                </a:ext>
              </a:extLst>
            </p:cNvPr>
            <p:cNvSpPr>
              <a:spLocks/>
            </p:cNvSpPr>
            <p:nvPr/>
          </p:nvSpPr>
          <p:spPr bwMode="invGray">
            <a:xfrm>
              <a:off x="4181" y="3275"/>
              <a:ext cx="18" cy="17"/>
            </a:xfrm>
            <a:custGeom>
              <a:avLst/>
              <a:gdLst>
                <a:gd name="T0" fmla="*/ 0 w 24"/>
                <a:gd name="T1" fmla="*/ 0 h 23"/>
                <a:gd name="T2" fmla="*/ 2 w 24"/>
                <a:gd name="T3" fmla="*/ 1 h 23"/>
                <a:gd name="T4" fmla="*/ 2 w 24"/>
                <a:gd name="T5" fmla="*/ 1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8" name="Freeform 68">
              <a:extLst>
                <a:ext uri="{FF2B5EF4-FFF2-40B4-BE49-F238E27FC236}">
                  <a16:creationId xmlns:a16="http://schemas.microsoft.com/office/drawing/2014/main" id="{54028BCA-E606-4054-8732-0A6A4A2906D0}"/>
                </a:ext>
              </a:extLst>
            </p:cNvPr>
            <p:cNvSpPr>
              <a:spLocks/>
            </p:cNvSpPr>
            <p:nvPr/>
          </p:nvSpPr>
          <p:spPr bwMode="invGray">
            <a:xfrm>
              <a:off x="4208" y="3265"/>
              <a:ext cx="45" cy="37"/>
            </a:xfrm>
            <a:custGeom>
              <a:avLst/>
              <a:gdLst>
                <a:gd name="T0" fmla="*/ 2 w 60"/>
                <a:gd name="T1" fmla="*/ 0 h 49"/>
                <a:gd name="T2" fmla="*/ 0 w 60"/>
                <a:gd name="T3" fmla="*/ 2 h 49"/>
                <a:gd name="T4" fmla="*/ 2 w 60"/>
                <a:gd name="T5" fmla="*/ 2 h 49"/>
                <a:gd name="T6" fmla="*/ 2 w 60"/>
                <a:gd name="T7" fmla="*/ 2 h 49"/>
                <a:gd name="T8" fmla="*/ 3 w 60"/>
                <a:gd name="T9" fmla="*/ 2 h 49"/>
                <a:gd name="T10" fmla="*/ 2 w 60"/>
                <a:gd name="T11" fmla="*/ 2 h 49"/>
                <a:gd name="T12" fmla="*/ 2 w 60"/>
                <a:gd name="T13" fmla="*/ 2 h 49"/>
                <a:gd name="T14" fmla="*/ 2 w 60"/>
                <a:gd name="T15" fmla="*/ 2 h 49"/>
                <a:gd name="T16" fmla="*/ 2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59" name="Freeform 69">
              <a:extLst>
                <a:ext uri="{FF2B5EF4-FFF2-40B4-BE49-F238E27FC236}">
                  <a16:creationId xmlns:a16="http://schemas.microsoft.com/office/drawing/2014/main" id="{CA5FA829-304A-4A5A-AC29-734FB0651892}"/>
                </a:ext>
              </a:extLst>
            </p:cNvPr>
            <p:cNvSpPr>
              <a:spLocks/>
            </p:cNvSpPr>
            <p:nvPr/>
          </p:nvSpPr>
          <p:spPr bwMode="invGray">
            <a:xfrm>
              <a:off x="4277" y="3335"/>
              <a:ext cx="24" cy="33"/>
            </a:xfrm>
            <a:custGeom>
              <a:avLst/>
              <a:gdLst>
                <a:gd name="T0" fmla="*/ 2 w 32"/>
                <a:gd name="T1" fmla="*/ 0 h 44"/>
                <a:gd name="T2" fmla="*/ 2 w 32"/>
                <a:gd name="T3" fmla="*/ 2 h 44"/>
                <a:gd name="T4" fmla="*/ 2 w 32"/>
                <a:gd name="T5" fmla="*/ 2 h 44"/>
                <a:gd name="T6" fmla="*/ 2 w 32"/>
                <a:gd name="T7" fmla="*/ 2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0" name="Freeform 70">
              <a:extLst>
                <a:ext uri="{FF2B5EF4-FFF2-40B4-BE49-F238E27FC236}">
                  <a16:creationId xmlns:a16="http://schemas.microsoft.com/office/drawing/2014/main" id="{FEC8844D-ABA8-43FC-8CBC-549D06F4459F}"/>
                </a:ext>
              </a:extLst>
            </p:cNvPr>
            <p:cNvSpPr>
              <a:spLocks/>
            </p:cNvSpPr>
            <p:nvPr/>
          </p:nvSpPr>
          <p:spPr bwMode="invGray">
            <a:xfrm>
              <a:off x="4544" y="3293"/>
              <a:ext cx="46" cy="47"/>
            </a:xfrm>
            <a:custGeom>
              <a:avLst/>
              <a:gdLst>
                <a:gd name="T0" fmla="*/ 2 w 61"/>
                <a:gd name="T1" fmla="*/ 0 h 63"/>
                <a:gd name="T2" fmla="*/ 0 w 61"/>
                <a:gd name="T3" fmla="*/ 1 h 63"/>
                <a:gd name="T4" fmla="*/ 2 w 61"/>
                <a:gd name="T5" fmla="*/ 1 h 63"/>
                <a:gd name="T6" fmla="*/ 2 w 61"/>
                <a:gd name="T7" fmla="*/ 2 h 63"/>
                <a:gd name="T8" fmla="*/ 2 w 61"/>
                <a:gd name="T9" fmla="*/ 2 h 63"/>
                <a:gd name="T10" fmla="*/ 3 w 61"/>
                <a:gd name="T11" fmla="*/ 2 h 63"/>
                <a:gd name="T12" fmla="*/ 2 w 61"/>
                <a:gd name="T13" fmla="*/ 1 h 63"/>
                <a:gd name="T14" fmla="*/ 2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1" name="Freeform 71">
              <a:extLst>
                <a:ext uri="{FF2B5EF4-FFF2-40B4-BE49-F238E27FC236}">
                  <a16:creationId xmlns:a16="http://schemas.microsoft.com/office/drawing/2014/main" id="{D2CC499B-8600-4DD4-9CD0-2115C5C41EEA}"/>
                </a:ext>
              </a:extLst>
            </p:cNvPr>
            <p:cNvSpPr>
              <a:spLocks/>
            </p:cNvSpPr>
            <p:nvPr/>
          </p:nvSpPr>
          <p:spPr bwMode="invGray">
            <a:xfrm>
              <a:off x="4147" y="3352"/>
              <a:ext cx="46" cy="50"/>
            </a:xfrm>
            <a:custGeom>
              <a:avLst/>
              <a:gdLst>
                <a:gd name="T0" fmla="*/ 2 w 61"/>
                <a:gd name="T1" fmla="*/ 1 h 67"/>
                <a:gd name="T2" fmla="*/ 2 w 61"/>
                <a:gd name="T3" fmla="*/ 1 h 67"/>
                <a:gd name="T4" fmla="*/ 2 w 61"/>
                <a:gd name="T5" fmla="*/ 1 h 67"/>
                <a:gd name="T6" fmla="*/ 2 w 61"/>
                <a:gd name="T7" fmla="*/ 3 h 67"/>
                <a:gd name="T8" fmla="*/ 2 w 61"/>
                <a:gd name="T9" fmla="*/ 2 h 67"/>
                <a:gd name="T10" fmla="*/ 3 w 61"/>
                <a:gd name="T11" fmla="*/ 1 h 67"/>
                <a:gd name="T12" fmla="*/ 3 w 61"/>
                <a:gd name="T13" fmla="*/ 1 h 67"/>
                <a:gd name="T14" fmla="*/ 3 w 61"/>
                <a:gd name="T15" fmla="*/ 1 h 67"/>
                <a:gd name="T16" fmla="*/ 3 w 61"/>
                <a:gd name="T17" fmla="*/ 1 h 67"/>
                <a:gd name="T18" fmla="*/ 2 w 61"/>
                <a:gd name="T19" fmla="*/ 1 h 67"/>
                <a:gd name="T20" fmla="*/ 3 w 61"/>
                <a:gd name="T21" fmla="*/ 1 h 67"/>
                <a:gd name="T22" fmla="*/ 2 w 61"/>
                <a:gd name="T23" fmla="*/ 1 h 67"/>
                <a:gd name="T24" fmla="*/ 2 w 61"/>
                <a:gd name="T25" fmla="*/ 1 h 67"/>
                <a:gd name="T26" fmla="*/ 2 w 61"/>
                <a:gd name="T27" fmla="*/ 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2" name="Freeform 72">
              <a:extLst>
                <a:ext uri="{FF2B5EF4-FFF2-40B4-BE49-F238E27FC236}">
                  <a16:creationId xmlns:a16="http://schemas.microsoft.com/office/drawing/2014/main" id="{7435A8B9-5550-494B-B39B-10B1BCE5F274}"/>
                </a:ext>
              </a:extLst>
            </p:cNvPr>
            <p:cNvSpPr>
              <a:spLocks/>
            </p:cNvSpPr>
            <p:nvPr/>
          </p:nvSpPr>
          <p:spPr bwMode="invGray">
            <a:xfrm>
              <a:off x="4098" y="3371"/>
              <a:ext cx="32" cy="27"/>
            </a:xfrm>
            <a:custGeom>
              <a:avLst/>
              <a:gdLst>
                <a:gd name="T0" fmla="*/ 1 w 43"/>
                <a:gd name="T1" fmla="*/ 2 h 36"/>
                <a:gd name="T2" fmla="*/ 1 w 43"/>
                <a:gd name="T3" fmla="*/ 2 h 36"/>
                <a:gd name="T4" fmla="*/ 1 w 43"/>
                <a:gd name="T5" fmla="*/ 2 h 36"/>
                <a:gd name="T6" fmla="*/ 1 w 43"/>
                <a:gd name="T7" fmla="*/ 2 h 36"/>
                <a:gd name="T8" fmla="*/ 1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3" name="Freeform 73">
              <a:extLst>
                <a:ext uri="{FF2B5EF4-FFF2-40B4-BE49-F238E27FC236}">
                  <a16:creationId xmlns:a16="http://schemas.microsoft.com/office/drawing/2014/main" id="{82B7D73D-0942-42E1-BE91-F790FA05C079}"/>
                </a:ext>
              </a:extLst>
            </p:cNvPr>
            <p:cNvSpPr>
              <a:spLocks/>
            </p:cNvSpPr>
            <p:nvPr/>
          </p:nvSpPr>
          <p:spPr bwMode="invGray">
            <a:xfrm>
              <a:off x="4077" y="3342"/>
              <a:ext cx="24" cy="31"/>
            </a:xfrm>
            <a:custGeom>
              <a:avLst/>
              <a:gdLst>
                <a:gd name="T0" fmla="*/ 2 w 32"/>
                <a:gd name="T1" fmla="*/ 0 h 41"/>
                <a:gd name="T2" fmla="*/ 0 w 32"/>
                <a:gd name="T3" fmla="*/ 2 h 41"/>
                <a:gd name="T4" fmla="*/ 2 w 32"/>
                <a:gd name="T5" fmla="*/ 2 h 41"/>
                <a:gd name="T6" fmla="*/ 2 w 32"/>
                <a:gd name="T7" fmla="*/ 2 h 41"/>
                <a:gd name="T8" fmla="*/ 2 w 32"/>
                <a:gd name="T9" fmla="*/ 2 h 41"/>
                <a:gd name="T10" fmla="*/ 2 w 32"/>
                <a:gd name="T11" fmla="*/ 2 h 41"/>
                <a:gd name="T12" fmla="*/ 2 w 32"/>
                <a:gd name="T13" fmla="*/ 2 h 41"/>
                <a:gd name="T14" fmla="*/ 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4" name="Freeform 74">
              <a:extLst>
                <a:ext uri="{FF2B5EF4-FFF2-40B4-BE49-F238E27FC236}">
                  <a16:creationId xmlns:a16="http://schemas.microsoft.com/office/drawing/2014/main" id="{FF2A75C9-ECBE-4EE5-B1C5-99967AA96C98}"/>
                </a:ext>
              </a:extLst>
            </p:cNvPr>
            <p:cNvSpPr>
              <a:spLocks/>
            </p:cNvSpPr>
            <p:nvPr/>
          </p:nvSpPr>
          <p:spPr bwMode="invGray">
            <a:xfrm>
              <a:off x="4111" y="3353"/>
              <a:ext cx="34" cy="24"/>
            </a:xfrm>
            <a:custGeom>
              <a:avLst/>
              <a:gdLst>
                <a:gd name="T0" fmla="*/ 2 w 45"/>
                <a:gd name="T1" fmla="*/ 0 h 32"/>
                <a:gd name="T2" fmla="*/ 0 w 45"/>
                <a:gd name="T3" fmla="*/ 2 h 32"/>
                <a:gd name="T4" fmla="*/ 2 w 45"/>
                <a:gd name="T5" fmla="*/ 2 h 32"/>
                <a:gd name="T6" fmla="*/ 2 w 45"/>
                <a:gd name="T7" fmla="*/ 2 h 32"/>
                <a:gd name="T8" fmla="*/ 2 w 45"/>
                <a:gd name="T9" fmla="*/ 2 h 32"/>
                <a:gd name="T10" fmla="*/ 2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5" name="Freeform 75">
              <a:extLst>
                <a:ext uri="{FF2B5EF4-FFF2-40B4-BE49-F238E27FC236}">
                  <a16:creationId xmlns:a16="http://schemas.microsoft.com/office/drawing/2014/main" id="{3DF6065B-417C-476B-90C6-6385EE8596F6}"/>
                </a:ext>
              </a:extLst>
            </p:cNvPr>
            <p:cNvSpPr>
              <a:spLocks/>
            </p:cNvSpPr>
            <p:nvPr/>
          </p:nvSpPr>
          <p:spPr bwMode="invGray">
            <a:xfrm>
              <a:off x="4062" y="3021"/>
              <a:ext cx="27" cy="55"/>
            </a:xfrm>
            <a:custGeom>
              <a:avLst/>
              <a:gdLst>
                <a:gd name="T0" fmla="*/ 2 w 35"/>
                <a:gd name="T1" fmla="*/ 0 h 74"/>
                <a:gd name="T2" fmla="*/ 2 w 35"/>
                <a:gd name="T3" fmla="*/ 1 h 74"/>
                <a:gd name="T4" fmla="*/ 2 w 35"/>
                <a:gd name="T5" fmla="*/ 1 h 74"/>
                <a:gd name="T6" fmla="*/ 0 w 35"/>
                <a:gd name="T7" fmla="*/ 2 h 74"/>
                <a:gd name="T8" fmla="*/ 2 w 35"/>
                <a:gd name="T9" fmla="*/ 3 h 74"/>
                <a:gd name="T10" fmla="*/ 2 w 35"/>
                <a:gd name="T11" fmla="*/ 2 h 74"/>
                <a:gd name="T12" fmla="*/ 2 w 35"/>
                <a:gd name="T13" fmla="*/ 1 h 74"/>
                <a:gd name="T14" fmla="*/ 2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6" name="Freeform 76">
              <a:extLst>
                <a:ext uri="{FF2B5EF4-FFF2-40B4-BE49-F238E27FC236}">
                  <a16:creationId xmlns:a16="http://schemas.microsoft.com/office/drawing/2014/main" id="{6C12698A-9CCE-4F29-A37F-DA1DCCDF85BC}"/>
                </a:ext>
              </a:extLst>
            </p:cNvPr>
            <p:cNvSpPr>
              <a:spLocks/>
            </p:cNvSpPr>
            <p:nvPr/>
          </p:nvSpPr>
          <p:spPr bwMode="invGray">
            <a:xfrm>
              <a:off x="4113" y="3012"/>
              <a:ext cx="19" cy="55"/>
            </a:xfrm>
            <a:custGeom>
              <a:avLst/>
              <a:gdLst>
                <a:gd name="T0" fmla="*/ 2 w 25"/>
                <a:gd name="T1" fmla="*/ 2 h 73"/>
                <a:gd name="T2" fmla="*/ 2 w 25"/>
                <a:gd name="T3" fmla="*/ 2 h 73"/>
                <a:gd name="T4" fmla="*/ 0 w 25"/>
                <a:gd name="T5" fmla="*/ 2 h 73"/>
                <a:gd name="T6" fmla="*/ 2 w 25"/>
                <a:gd name="T7" fmla="*/ 2 h 73"/>
                <a:gd name="T8" fmla="*/ 2 w 25"/>
                <a:gd name="T9" fmla="*/ 3 h 73"/>
                <a:gd name="T10" fmla="*/ 2 w 25"/>
                <a:gd name="T11" fmla="*/ 2 h 73"/>
                <a:gd name="T12" fmla="*/ 2 w 25"/>
                <a:gd name="T13" fmla="*/ 2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7" name="Freeform 77">
              <a:extLst>
                <a:ext uri="{FF2B5EF4-FFF2-40B4-BE49-F238E27FC236}">
                  <a16:creationId xmlns:a16="http://schemas.microsoft.com/office/drawing/2014/main" id="{448BDEEC-6617-430B-8BFC-4045D4DB414B}"/>
                </a:ext>
              </a:extLst>
            </p:cNvPr>
            <p:cNvSpPr>
              <a:spLocks/>
            </p:cNvSpPr>
            <p:nvPr/>
          </p:nvSpPr>
          <p:spPr bwMode="invGray">
            <a:xfrm>
              <a:off x="4135" y="2995"/>
              <a:ext cx="10" cy="25"/>
            </a:xfrm>
            <a:custGeom>
              <a:avLst/>
              <a:gdLst>
                <a:gd name="T0" fmla="*/ 1 w 14"/>
                <a:gd name="T1" fmla="*/ 0 h 33"/>
                <a:gd name="T2" fmla="*/ 1 w 14"/>
                <a:gd name="T3" fmla="*/ 2 h 33"/>
                <a:gd name="T4" fmla="*/ 1 w 14"/>
                <a:gd name="T5" fmla="*/ 2 h 33"/>
                <a:gd name="T6" fmla="*/ 1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8" name="Freeform 78">
              <a:extLst>
                <a:ext uri="{FF2B5EF4-FFF2-40B4-BE49-F238E27FC236}">
                  <a16:creationId xmlns:a16="http://schemas.microsoft.com/office/drawing/2014/main" id="{AE600539-4665-4BB7-80EC-E964A2657B3E}"/>
                </a:ext>
              </a:extLst>
            </p:cNvPr>
            <p:cNvSpPr>
              <a:spLocks/>
            </p:cNvSpPr>
            <p:nvPr/>
          </p:nvSpPr>
          <p:spPr bwMode="invGray">
            <a:xfrm>
              <a:off x="4145" y="3007"/>
              <a:ext cx="21" cy="48"/>
            </a:xfrm>
            <a:custGeom>
              <a:avLst/>
              <a:gdLst>
                <a:gd name="T0" fmla="*/ 2 w 28"/>
                <a:gd name="T1" fmla="*/ 0 h 64"/>
                <a:gd name="T2" fmla="*/ 2 w 28"/>
                <a:gd name="T3" fmla="*/ 2 h 64"/>
                <a:gd name="T4" fmla="*/ 2 w 28"/>
                <a:gd name="T5" fmla="*/ 2 h 64"/>
                <a:gd name="T6" fmla="*/ 2 w 28"/>
                <a:gd name="T7" fmla="*/ 2 h 64"/>
                <a:gd name="T8" fmla="*/ 0 w 28"/>
                <a:gd name="T9" fmla="*/ 3 h 64"/>
                <a:gd name="T10" fmla="*/ 2 w 28"/>
                <a:gd name="T11" fmla="*/ 3 h 64"/>
                <a:gd name="T12" fmla="*/ 2 w 28"/>
                <a:gd name="T13" fmla="*/ 2 h 64"/>
                <a:gd name="T14" fmla="*/ 2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69" name="Freeform 79">
              <a:extLst>
                <a:ext uri="{FF2B5EF4-FFF2-40B4-BE49-F238E27FC236}">
                  <a16:creationId xmlns:a16="http://schemas.microsoft.com/office/drawing/2014/main" id="{465D3256-8830-4AE8-8D6C-EF5A4F5347BC}"/>
                </a:ext>
              </a:extLst>
            </p:cNvPr>
            <p:cNvSpPr>
              <a:spLocks/>
            </p:cNvSpPr>
            <p:nvPr/>
          </p:nvSpPr>
          <p:spPr bwMode="invGray">
            <a:xfrm>
              <a:off x="3876" y="3076"/>
              <a:ext cx="12" cy="27"/>
            </a:xfrm>
            <a:custGeom>
              <a:avLst/>
              <a:gdLst>
                <a:gd name="T0" fmla="*/ 2 w 16"/>
                <a:gd name="T1" fmla="*/ 2 h 36"/>
                <a:gd name="T2" fmla="*/ 0 w 16"/>
                <a:gd name="T3" fmla="*/ 2 h 36"/>
                <a:gd name="T4" fmla="*/ 2 w 16"/>
                <a:gd name="T5" fmla="*/ 2 h 36"/>
                <a:gd name="T6" fmla="*/ 2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0" name="Freeform 80">
              <a:extLst>
                <a:ext uri="{FF2B5EF4-FFF2-40B4-BE49-F238E27FC236}">
                  <a16:creationId xmlns:a16="http://schemas.microsoft.com/office/drawing/2014/main" id="{6C620ABA-3010-4209-8DBD-612273820EE0}"/>
                </a:ext>
              </a:extLst>
            </p:cNvPr>
            <p:cNvSpPr>
              <a:spLocks/>
            </p:cNvSpPr>
            <p:nvPr/>
          </p:nvSpPr>
          <p:spPr bwMode="invGray">
            <a:xfrm>
              <a:off x="3866" y="3053"/>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1" name="Freeform 81">
              <a:extLst>
                <a:ext uri="{FF2B5EF4-FFF2-40B4-BE49-F238E27FC236}">
                  <a16:creationId xmlns:a16="http://schemas.microsoft.com/office/drawing/2014/main" id="{4EED4F5E-0D2C-4E85-8084-97718CCB2B41}"/>
                </a:ext>
              </a:extLst>
            </p:cNvPr>
            <p:cNvSpPr>
              <a:spLocks/>
            </p:cNvSpPr>
            <p:nvPr/>
          </p:nvSpPr>
          <p:spPr bwMode="invGray">
            <a:xfrm>
              <a:off x="3862" y="3035"/>
              <a:ext cx="12" cy="14"/>
            </a:xfrm>
            <a:custGeom>
              <a:avLst/>
              <a:gdLst>
                <a:gd name="T0" fmla="*/ 2 w 16"/>
                <a:gd name="T1" fmla="*/ 1 h 19"/>
                <a:gd name="T2" fmla="*/ 0 w 16"/>
                <a:gd name="T3" fmla="*/ 1 h 19"/>
                <a:gd name="T4" fmla="*/ 2 w 16"/>
                <a:gd name="T5" fmla="*/ 1 h 19"/>
                <a:gd name="T6" fmla="*/ 2 w 16"/>
                <a:gd name="T7" fmla="*/ 1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2" name="Freeform 82">
              <a:extLst>
                <a:ext uri="{FF2B5EF4-FFF2-40B4-BE49-F238E27FC236}">
                  <a16:creationId xmlns:a16="http://schemas.microsoft.com/office/drawing/2014/main" id="{C994EC84-9785-4C97-838F-B36FF6E1D62D}"/>
                </a:ext>
              </a:extLst>
            </p:cNvPr>
            <p:cNvSpPr>
              <a:spLocks/>
            </p:cNvSpPr>
            <p:nvPr/>
          </p:nvSpPr>
          <p:spPr bwMode="invGray">
            <a:xfrm>
              <a:off x="3850" y="2995"/>
              <a:ext cx="11" cy="19"/>
            </a:xfrm>
            <a:custGeom>
              <a:avLst/>
              <a:gdLst>
                <a:gd name="T0" fmla="*/ 2 w 14"/>
                <a:gd name="T1" fmla="*/ 0 h 25"/>
                <a:gd name="T2" fmla="*/ 0 w 14"/>
                <a:gd name="T3" fmla="*/ 2 h 25"/>
                <a:gd name="T4" fmla="*/ 2 w 14"/>
                <a:gd name="T5" fmla="*/ 2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3" name="Freeform 83">
              <a:extLst>
                <a:ext uri="{FF2B5EF4-FFF2-40B4-BE49-F238E27FC236}">
                  <a16:creationId xmlns:a16="http://schemas.microsoft.com/office/drawing/2014/main" id="{735CC4B8-E9BB-4C18-8DC6-18D0C61B141C}"/>
                </a:ext>
              </a:extLst>
            </p:cNvPr>
            <p:cNvSpPr>
              <a:spLocks/>
            </p:cNvSpPr>
            <p:nvPr/>
          </p:nvSpPr>
          <p:spPr bwMode="invGray">
            <a:xfrm>
              <a:off x="3852" y="3020"/>
              <a:ext cx="16" cy="13"/>
            </a:xfrm>
            <a:custGeom>
              <a:avLst/>
              <a:gdLst>
                <a:gd name="T0" fmla="*/ 1 w 22"/>
                <a:gd name="T1" fmla="*/ 0 h 18"/>
                <a:gd name="T2" fmla="*/ 1 w 22"/>
                <a:gd name="T3" fmla="*/ 1 h 18"/>
                <a:gd name="T4" fmla="*/ 1 w 22"/>
                <a:gd name="T5" fmla="*/ 1 h 18"/>
                <a:gd name="T6" fmla="*/ 1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4" name="Freeform 84">
              <a:extLst>
                <a:ext uri="{FF2B5EF4-FFF2-40B4-BE49-F238E27FC236}">
                  <a16:creationId xmlns:a16="http://schemas.microsoft.com/office/drawing/2014/main" id="{62E8B997-E66F-47FC-94C2-DC1F9475CA85}"/>
                </a:ext>
              </a:extLst>
            </p:cNvPr>
            <p:cNvSpPr>
              <a:spLocks/>
            </p:cNvSpPr>
            <p:nvPr/>
          </p:nvSpPr>
          <p:spPr bwMode="invGray">
            <a:xfrm>
              <a:off x="4688" y="3643"/>
              <a:ext cx="45" cy="60"/>
            </a:xfrm>
            <a:custGeom>
              <a:avLst/>
              <a:gdLst>
                <a:gd name="T0" fmla="*/ 2 w 60"/>
                <a:gd name="T1" fmla="*/ 1 h 81"/>
                <a:gd name="T2" fmla="*/ 2 w 60"/>
                <a:gd name="T3" fmla="*/ 1 h 81"/>
                <a:gd name="T4" fmla="*/ 2 w 60"/>
                <a:gd name="T5" fmla="*/ 1 h 81"/>
                <a:gd name="T6" fmla="*/ 2 w 60"/>
                <a:gd name="T7" fmla="*/ 2 h 81"/>
                <a:gd name="T8" fmla="*/ 2 w 60"/>
                <a:gd name="T9" fmla="*/ 2 h 81"/>
                <a:gd name="T10" fmla="*/ 3 w 60"/>
                <a:gd name="T11" fmla="*/ 3 h 81"/>
                <a:gd name="T12" fmla="*/ 3 w 60"/>
                <a:gd name="T13" fmla="*/ 2 h 81"/>
                <a:gd name="T14" fmla="*/ 2 w 60"/>
                <a:gd name="T15" fmla="*/ 1 h 81"/>
                <a:gd name="T16" fmla="*/ 2 w 60"/>
                <a:gd name="T17" fmla="*/ 1 h 81"/>
                <a:gd name="T18" fmla="*/ 2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5" name="Freeform 85">
              <a:extLst>
                <a:ext uri="{FF2B5EF4-FFF2-40B4-BE49-F238E27FC236}">
                  <a16:creationId xmlns:a16="http://schemas.microsoft.com/office/drawing/2014/main" id="{9022C6CB-3778-46F0-82E2-FB429B9FF165}"/>
                </a:ext>
              </a:extLst>
            </p:cNvPr>
            <p:cNvSpPr>
              <a:spLocks/>
            </p:cNvSpPr>
            <p:nvPr/>
          </p:nvSpPr>
          <p:spPr bwMode="invGray">
            <a:xfrm>
              <a:off x="4919" y="3594"/>
              <a:ext cx="53" cy="46"/>
            </a:xfrm>
            <a:custGeom>
              <a:avLst/>
              <a:gdLst>
                <a:gd name="T0" fmla="*/ 1 w 71"/>
                <a:gd name="T1" fmla="*/ 2 h 61"/>
                <a:gd name="T2" fmla="*/ 1 w 71"/>
                <a:gd name="T3" fmla="*/ 2 h 61"/>
                <a:gd name="T4" fmla="*/ 1 w 71"/>
                <a:gd name="T5" fmla="*/ 2 h 61"/>
                <a:gd name="T6" fmla="*/ 1 w 71"/>
                <a:gd name="T7" fmla="*/ 3 h 61"/>
                <a:gd name="T8" fmla="*/ 1 w 71"/>
                <a:gd name="T9" fmla="*/ 2 h 61"/>
                <a:gd name="T10" fmla="*/ 1 w 71"/>
                <a:gd name="T11" fmla="*/ 2 h 61"/>
                <a:gd name="T12" fmla="*/ 2 w 71"/>
                <a:gd name="T13" fmla="*/ 0 h 61"/>
                <a:gd name="T14" fmla="*/ 3 w 71"/>
                <a:gd name="T15" fmla="*/ 2 h 61"/>
                <a:gd name="T16" fmla="*/ 1 w 71"/>
                <a:gd name="T17" fmla="*/ 2 h 61"/>
                <a:gd name="T18" fmla="*/ 1 w 71"/>
                <a:gd name="T19" fmla="*/ 2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6" name="Freeform 86">
              <a:extLst>
                <a:ext uri="{FF2B5EF4-FFF2-40B4-BE49-F238E27FC236}">
                  <a16:creationId xmlns:a16="http://schemas.microsoft.com/office/drawing/2014/main" id="{0F0AADFE-5BD0-4930-B8A1-46517EB9F56B}"/>
                </a:ext>
              </a:extLst>
            </p:cNvPr>
            <p:cNvSpPr>
              <a:spLocks/>
            </p:cNvSpPr>
            <p:nvPr/>
          </p:nvSpPr>
          <p:spPr bwMode="invGray">
            <a:xfrm>
              <a:off x="4759" y="3569"/>
              <a:ext cx="17" cy="23"/>
            </a:xfrm>
            <a:custGeom>
              <a:avLst/>
              <a:gdLst>
                <a:gd name="T0" fmla="*/ 1 w 23"/>
                <a:gd name="T1" fmla="*/ 0 h 30"/>
                <a:gd name="T2" fmla="*/ 0 w 23"/>
                <a:gd name="T3" fmla="*/ 2 h 30"/>
                <a:gd name="T4" fmla="*/ 1 w 23"/>
                <a:gd name="T5" fmla="*/ 2 h 30"/>
                <a:gd name="T6" fmla="*/ 1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7" name="Freeform 87">
              <a:extLst>
                <a:ext uri="{FF2B5EF4-FFF2-40B4-BE49-F238E27FC236}">
                  <a16:creationId xmlns:a16="http://schemas.microsoft.com/office/drawing/2014/main" id="{4E860CDE-8079-49E7-A815-1D7707F78A34}"/>
                </a:ext>
              </a:extLst>
            </p:cNvPr>
            <p:cNvSpPr>
              <a:spLocks/>
            </p:cNvSpPr>
            <p:nvPr/>
          </p:nvSpPr>
          <p:spPr bwMode="invGray">
            <a:xfrm>
              <a:off x="4751" y="3547"/>
              <a:ext cx="20" cy="17"/>
            </a:xfrm>
            <a:custGeom>
              <a:avLst/>
              <a:gdLst>
                <a:gd name="T0" fmla="*/ 2 w 26"/>
                <a:gd name="T1" fmla="*/ 0 h 23"/>
                <a:gd name="T2" fmla="*/ 0 w 26"/>
                <a:gd name="T3" fmla="*/ 1 h 23"/>
                <a:gd name="T4" fmla="*/ 2 w 26"/>
                <a:gd name="T5" fmla="*/ 1 h 23"/>
                <a:gd name="T6" fmla="*/ 2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8" name="Freeform 88">
              <a:extLst>
                <a:ext uri="{FF2B5EF4-FFF2-40B4-BE49-F238E27FC236}">
                  <a16:creationId xmlns:a16="http://schemas.microsoft.com/office/drawing/2014/main" id="{36D2A3D8-032B-467D-A379-5747883CD341}"/>
                </a:ext>
              </a:extLst>
            </p:cNvPr>
            <p:cNvSpPr>
              <a:spLocks/>
            </p:cNvSpPr>
            <p:nvPr/>
          </p:nvSpPr>
          <p:spPr bwMode="invGray">
            <a:xfrm>
              <a:off x="4598" y="3353"/>
              <a:ext cx="24" cy="33"/>
            </a:xfrm>
            <a:custGeom>
              <a:avLst/>
              <a:gdLst>
                <a:gd name="T0" fmla="*/ 2 w 32"/>
                <a:gd name="T1" fmla="*/ 0 h 44"/>
                <a:gd name="T2" fmla="*/ 2 w 32"/>
                <a:gd name="T3" fmla="*/ 2 h 44"/>
                <a:gd name="T4" fmla="*/ 2 w 32"/>
                <a:gd name="T5" fmla="*/ 2 h 44"/>
                <a:gd name="T6" fmla="*/ 2 w 32"/>
                <a:gd name="T7" fmla="*/ 2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79" name="Freeform 89">
              <a:extLst>
                <a:ext uri="{FF2B5EF4-FFF2-40B4-BE49-F238E27FC236}">
                  <a16:creationId xmlns:a16="http://schemas.microsoft.com/office/drawing/2014/main" id="{3AAA16D7-25B0-4860-8FB3-FD2D52A05722}"/>
                </a:ext>
              </a:extLst>
            </p:cNvPr>
            <p:cNvSpPr>
              <a:spLocks/>
            </p:cNvSpPr>
            <p:nvPr/>
          </p:nvSpPr>
          <p:spPr bwMode="invGray">
            <a:xfrm>
              <a:off x="4632" y="3396"/>
              <a:ext cx="26" cy="33"/>
            </a:xfrm>
            <a:custGeom>
              <a:avLst/>
              <a:gdLst>
                <a:gd name="T0" fmla="*/ 2 w 34"/>
                <a:gd name="T1" fmla="*/ 0 h 44"/>
                <a:gd name="T2" fmla="*/ 2 w 34"/>
                <a:gd name="T3" fmla="*/ 2 h 44"/>
                <a:gd name="T4" fmla="*/ 2 w 34"/>
                <a:gd name="T5" fmla="*/ 2 h 44"/>
                <a:gd name="T6" fmla="*/ 2 w 34"/>
                <a:gd name="T7" fmla="*/ 2 h 44"/>
                <a:gd name="T8" fmla="*/ 2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0" name="Freeform 90">
              <a:extLst>
                <a:ext uri="{FF2B5EF4-FFF2-40B4-BE49-F238E27FC236}">
                  <a16:creationId xmlns:a16="http://schemas.microsoft.com/office/drawing/2014/main" id="{E185689F-D225-4C69-84B7-B65F26C5324C}"/>
                </a:ext>
              </a:extLst>
            </p:cNvPr>
            <p:cNvSpPr>
              <a:spLocks/>
            </p:cNvSpPr>
            <p:nvPr/>
          </p:nvSpPr>
          <p:spPr bwMode="invGray">
            <a:xfrm>
              <a:off x="4659" y="3459"/>
              <a:ext cx="28" cy="28"/>
            </a:xfrm>
            <a:custGeom>
              <a:avLst/>
              <a:gdLst>
                <a:gd name="T0" fmla="*/ 1 w 38"/>
                <a:gd name="T1" fmla="*/ 2 h 37"/>
                <a:gd name="T2" fmla="*/ 1 w 38"/>
                <a:gd name="T3" fmla="*/ 2 h 37"/>
                <a:gd name="T4" fmla="*/ 1 w 38"/>
                <a:gd name="T5" fmla="*/ 2 h 37"/>
                <a:gd name="T6" fmla="*/ 1 w 38"/>
                <a:gd name="T7" fmla="*/ 2 h 37"/>
                <a:gd name="T8" fmla="*/ 1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1" name="Freeform 91">
              <a:extLst>
                <a:ext uri="{FF2B5EF4-FFF2-40B4-BE49-F238E27FC236}">
                  <a16:creationId xmlns:a16="http://schemas.microsoft.com/office/drawing/2014/main" id="{A5E09DA4-346A-4284-B4C9-A761D6DC556B}"/>
                </a:ext>
              </a:extLst>
            </p:cNvPr>
            <p:cNvSpPr>
              <a:spLocks/>
            </p:cNvSpPr>
            <p:nvPr/>
          </p:nvSpPr>
          <p:spPr bwMode="invGray">
            <a:xfrm>
              <a:off x="4693" y="3449"/>
              <a:ext cx="28" cy="26"/>
            </a:xfrm>
            <a:custGeom>
              <a:avLst/>
              <a:gdLst>
                <a:gd name="T0" fmla="*/ 1 w 38"/>
                <a:gd name="T1" fmla="*/ 2 h 34"/>
                <a:gd name="T2" fmla="*/ 1 w 38"/>
                <a:gd name="T3" fmla="*/ 2 h 34"/>
                <a:gd name="T4" fmla="*/ 1 w 38"/>
                <a:gd name="T5" fmla="*/ 2 h 34"/>
                <a:gd name="T6" fmla="*/ 1 w 38"/>
                <a:gd name="T7" fmla="*/ 2 h 34"/>
                <a:gd name="T8" fmla="*/ 1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2" name="Freeform 92">
              <a:extLst>
                <a:ext uri="{FF2B5EF4-FFF2-40B4-BE49-F238E27FC236}">
                  <a16:creationId xmlns:a16="http://schemas.microsoft.com/office/drawing/2014/main" id="{DA6670C9-1867-4C0E-8E22-1C812DBB254A}"/>
                </a:ext>
              </a:extLst>
            </p:cNvPr>
            <p:cNvSpPr>
              <a:spLocks/>
            </p:cNvSpPr>
            <p:nvPr/>
          </p:nvSpPr>
          <p:spPr bwMode="invGray">
            <a:xfrm>
              <a:off x="4683" y="3413"/>
              <a:ext cx="26" cy="20"/>
            </a:xfrm>
            <a:custGeom>
              <a:avLst/>
              <a:gdLst>
                <a:gd name="T0" fmla="*/ 1 w 35"/>
                <a:gd name="T1" fmla="*/ 1 h 27"/>
                <a:gd name="T2" fmla="*/ 1 w 35"/>
                <a:gd name="T3" fmla="*/ 1 h 27"/>
                <a:gd name="T4" fmla="*/ 1 w 35"/>
                <a:gd name="T5" fmla="*/ 1 h 27"/>
                <a:gd name="T6" fmla="*/ 1 w 35"/>
                <a:gd name="T7" fmla="*/ 1 h 27"/>
                <a:gd name="T8" fmla="*/ 1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3" name="Freeform 93">
              <a:extLst>
                <a:ext uri="{FF2B5EF4-FFF2-40B4-BE49-F238E27FC236}">
                  <a16:creationId xmlns:a16="http://schemas.microsoft.com/office/drawing/2014/main" id="{FEE6FB50-BCD3-4F75-BF93-BE60DB80E34C}"/>
                </a:ext>
              </a:extLst>
            </p:cNvPr>
            <p:cNvSpPr>
              <a:spLocks/>
            </p:cNvSpPr>
            <p:nvPr/>
          </p:nvSpPr>
          <p:spPr bwMode="invGray">
            <a:xfrm>
              <a:off x="4657" y="3388"/>
              <a:ext cx="26" cy="35"/>
            </a:xfrm>
            <a:custGeom>
              <a:avLst/>
              <a:gdLst>
                <a:gd name="T0" fmla="*/ 1 w 35"/>
                <a:gd name="T1" fmla="*/ 1 h 47"/>
                <a:gd name="T2" fmla="*/ 1 w 35"/>
                <a:gd name="T3" fmla="*/ 1 h 47"/>
                <a:gd name="T4" fmla="*/ 1 w 35"/>
                <a:gd name="T5" fmla="*/ 1 h 47"/>
                <a:gd name="T6" fmla="*/ 1 w 35"/>
                <a:gd name="T7" fmla="*/ 1 h 47"/>
                <a:gd name="T8" fmla="*/ 1 w 35"/>
                <a:gd name="T9" fmla="*/ 1 h 47"/>
                <a:gd name="T10" fmla="*/ 1 w 35"/>
                <a:gd name="T11" fmla="*/ 1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4" name="Freeform 94">
              <a:extLst>
                <a:ext uri="{FF2B5EF4-FFF2-40B4-BE49-F238E27FC236}">
                  <a16:creationId xmlns:a16="http://schemas.microsoft.com/office/drawing/2014/main" id="{449CF354-C0A2-4C5E-BFD6-8514D04A8A95}"/>
                </a:ext>
              </a:extLst>
            </p:cNvPr>
            <p:cNvSpPr>
              <a:spLocks/>
            </p:cNvSpPr>
            <p:nvPr/>
          </p:nvSpPr>
          <p:spPr bwMode="invGray">
            <a:xfrm>
              <a:off x="4625" y="3372"/>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5" name="Freeform 95">
              <a:extLst>
                <a:ext uri="{FF2B5EF4-FFF2-40B4-BE49-F238E27FC236}">
                  <a16:creationId xmlns:a16="http://schemas.microsoft.com/office/drawing/2014/main" id="{7FE98FF3-9CF3-4168-81F1-B01F734C495A}"/>
                </a:ext>
              </a:extLst>
            </p:cNvPr>
            <p:cNvSpPr>
              <a:spLocks/>
            </p:cNvSpPr>
            <p:nvPr/>
          </p:nvSpPr>
          <p:spPr bwMode="invGray">
            <a:xfrm>
              <a:off x="4665" y="3425"/>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6" name="Freeform 96">
              <a:extLst>
                <a:ext uri="{FF2B5EF4-FFF2-40B4-BE49-F238E27FC236}">
                  <a16:creationId xmlns:a16="http://schemas.microsoft.com/office/drawing/2014/main" id="{AB89E6A2-4093-4921-9C35-209356C06A6A}"/>
                </a:ext>
              </a:extLst>
            </p:cNvPr>
            <p:cNvSpPr>
              <a:spLocks/>
            </p:cNvSpPr>
            <p:nvPr/>
          </p:nvSpPr>
          <p:spPr bwMode="invGray">
            <a:xfrm>
              <a:off x="3055" y="2051"/>
              <a:ext cx="141" cy="108"/>
            </a:xfrm>
            <a:custGeom>
              <a:avLst/>
              <a:gdLst>
                <a:gd name="T0" fmla="*/ 7 w 189"/>
                <a:gd name="T1" fmla="*/ 2 h 144"/>
                <a:gd name="T2" fmla="*/ 7 w 189"/>
                <a:gd name="T3" fmla="*/ 2 h 144"/>
                <a:gd name="T4" fmla="*/ 7 w 189"/>
                <a:gd name="T5" fmla="*/ 2 h 144"/>
                <a:gd name="T6" fmla="*/ 7 w 189"/>
                <a:gd name="T7" fmla="*/ 2 h 144"/>
                <a:gd name="T8" fmla="*/ 5 w 189"/>
                <a:gd name="T9" fmla="*/ 2 h 144"/>
                <a:gd name="T10" fmla="*/ 4 w 189"/>
                <a:gd name="T11" fmla="*/ 3 h 144"/>
                <a:gd name="T12" fmla="*/ 4 w 189"/>
                <a:gd name="T13" fmla="*/ 3 h 144"/>
                <a:gd name="T14" fmla="*/ 3 w 189"/>
                <a:gd name="T15" fmla="*/ 4 h 144"/>
                <a:gd name="T16" fmla="*/ 3 w 189"/>
                <a:gd name="T17" fmla="*/ 5 h 144"/>
                <a:gd name="T18" fmla="*/ 3 w 189"/>
                <a:gd name="T19" fmla="*/ 5 h 144"/>
                <a:gd name="T20" fmla="*/ 4 w 189"/>
                <a:gd name="T21" fmla="*/ 6 h 144"/>
                <a:gd name="T22" fmla="*/ 4 w 189"/>
                <a:gd name="T23" fmla="*/ 6 h 144"/>
                <a:gd name="T24" fmla="*/ 3 w 189"/>
                <a:gd name="T25" fmla="*/ 6 h 144"/>
                <a:gd name="T26" fmla="*/ 3 w 189"/>
                <a:gd name="T27" fmla="*/ 6 h 144"/>
                <a:gd name="T28" fmla="*/ 1 w 189"/>
                <a:gd name="T29" fmla="*/ 6 h 144"/>
                <a:gd name="T30" fmla="*/ 1 w 189"/>
                <a:gd name="T31" fmla="*/ 5 h 144"/>
                <a:gd name="T32" fmla="*/ 1 w 189"/>
                <a:gd name="T33" fmla="*/ 5 h 144"/>
                <a:gd name="T34" fmla="*/ 2 w 189"/>
                <a:gd name="T35" fmla="*/ 4 h 144"/>
                <a:gd name="T36" fmla="*/ 1 w 189"/>
                <a:gd name="T37" fmla="*/ 3 h 144"/>
                <a:gd name="T38" fmla="*/ 3 w 189"/>
                <a:gd name="T39" fmla="*/ 2 h 144"/>
                <a:gd name="T40" fmla="*/ 4 w 189"/>
                <a:gd name="T41" fmla="*/ 2 h 144"/>
                <a:gd name="T42" fmla="*/ 4 w 189"/>
                <a:gd name="T43" fmla="*/ 2 h 144"/>
                <a:gd name="T44" fmla="*/ 7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7" name="Freeform 97">
              <a:extLst>
                <a:ext uri="{FF2B5EF4-FFF2-40B4-BE49-F238E27FC236}">
                  <a16:creationId xmlns:a16="http://schemas.microsoft.com/office/drawing/2014/main" id="{21ED9C41-B25E-470D-A647-905D9E5B3E45}"/>
                </a:ext>
              </a:extLst>
            </p:cNvPr>
            <p:cNvSpPr>
              <a:spLocks/>
            </p:cNvSpPr>
            <p:nvPr/>
          </p:nvSpPr>
          <p:spPr bwMode="invGray">
            <a:xfrm>
              <a:off x="3139" y="2155"/>
              <a:ext cx="40" cy="12"/>
            </a:xfrm>
            <a:custGeom>
              <a:avLst/>
              <a:gdLst>
                <a:gd name="T0" fmla="*/ 2 w 53"/>
                <a:gd name="T1" fmla="*/ 0 h 17"/>
                <a:gd name="T2" fmla="*/ 2 w 53"/>
                <a:gd name="T3" fmla="*/ 1 h 17"/>
                <a:gd name="T4" fmla="*/ 2 w 53"/>
                <a:gd name="T5" fmla="*/ 1 h 17"/>
                <a:gd name="T6" fmla="*/ 2 w 53"/>
                <a:gd name="T7" fmla="*/ 1 h 17"/>
                <a:gd name="T8" fmla="*/ 2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8" name="Freeform 98">
              <a:extLst>
                <a:ext uri="{FF2B5EF4-FFF2-40B4-BE49-F238E27FC236}">
                  <a16:creationId xmlns:a16="http://schemas.microsoft.com/office/drawing/2014/main" id="{6195D2BB-FAF9-4D82-A3E0-E186E9040512}"/>
                </a:ext>
              </a:extLst>
            </p:cNvPr>
            <p:cNvSpPr>
              <a:spLocks/>
            </p:cNvSpPr>
            <p:nvPr/>
          </p:nvSpPr>
          <p:spPr bwMode="invGray">
            <a:xfrm>
              <a:off x="3344" y="1999"/>
              <a:ext cx="42" cy="28"/>
            </a:xfrm>
            <a:custGeom>
              <a:avLst/>
              <a:gdLst>
                <a:gd name="T0" fmla="*/ 2 w 57"/>
                <a:gd name="T1" fmla="*/ 2 h 37"/>
                <a:gd name="T2" fmla="*/ 1 w 57"/>
                <a:gd name="T3" fmla="*/ 2 h 37"/>
                <a:gd name="T4" fmla="*/ 1 w 57"/>
                <a:gd name="T5" fmla="*/ 2 h 37"/>
                <a:gd name="T6" fmla="*/ 1 w 57"/>
                <a:gd name="T7" fmla="*/ 2 h 37"/>
                <a:gd name="T8" fmla="*/ 1 w 57"/>
                <a:gd name="T9" fmla="*/ 0 h 37"/>
                <a:gd name="T10" fmla="*/ 2 w 57"/>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89" name="Freeform 99">
              <a:extLst>
                <a:ext uri="{FF2B5EF4-FFF2-40B4-BE49-F238E27FC236}">
                  <a16:creationId xmlns:a16="http://schemas.microsoft.com/office/drawing/2014/main" id="{9D2270C3-B69B-4508-8DFD-40D2CAD50330}"/>
                </a:ext>
              </a:extLst>
            </p:cNvPr>
            <p:cNvSpPr>
              <a:spLocks/>
            </p:cNvSpPr>
            <p:nvPr/>
          </p:nvSpPr>
          <p:spPr bwMode="invGray">
            <a:xfrm>
              <a:off x="3374" y="2012"/>
              <a:ext cx="50" cy="20"/>
            </a:xfrm>
            <a:custGeom>
              <a:avLst/>
              <a:gdLst>
                <a:gd name="T0" fmla="*/ 1 w 68"/>
                <a:gd name="T1" fmla="*/ 0 h 26"/>
                <a:gd name="T2" fmla="*/ 1 w 68"/>
                <a:gd name="T3" fmla="*/ 2 h 26"/>
                <a:gd name="T4" fmla="*/ 2 w 68"/>
                <a:gd name="T5" fmla="*/ 2 h 26"/>
                <a:gd name="T6" fmla="*/ 2 w 68"/>
                <a:gd name="T7" fmla="*/ 2 h 26"/>
                <a:gd name="T8" fmla="*/ 1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0" name="Freeform 100">
              <a:extLst>
                <a:ext uri="{FF2B5EF4-FFF2-40B4-BE49-F238E27FC236}">
                  <a16:creationId xmlns:a16="http://schemas.microsoft.com/office/drawing/2014/main" id="{D9EA478F-F164-420D-965F-4C816D64BB20}"/>
                </a:ext>
              </a:extLst>
            </p:cNvPr>
            <p:cNvSpPr>
              <a:spLocks/>
            </p:cNvSpPr>
            <p:nvPr/>
          </p:nvSpPr>
          <p:spPr bwMode="invGray">
            <a:xfrm>
              <a:off x="3428" y="2015"/>
              <a:ext cx="50" cy="32"/>
            </a:xfrm>
            <a:custGeom>
              <a:avLst/>
              <a:gdLst>
                <a:gd name="T0" fmla="*/ 3 w 66"/>
                <a:gd name="T1" fmla="*/ 1 h 43"/>
                <a:gd name="T2" fmla="*/ 2 w 66"/>
                <a:gd name="T3" fmla="*/ 1 h 43"/>
                <a:gd name="T4" fmla="*/ 2 w 66"/>
                <a:gd name="T5" fmla="*/ 1 h 43"/>
                <a:gd name="T6" fmla="*/ 2 w 66"/>
                <a:gd name="T7" fmla="*/ 1 h 43"/>
                <a:gd name="T8" fmla="*/ 2 w 66"/>
                <a:gd name="T9" fmla="*/ 1 h 43"/>
                <a:gd name="T10" fmla="*/ 3 w 66"/>
                <a:gd name="T11" fmla="*/ 1 h 43"/>
                <a:gd name="T12" fmla="*/ 3 w 66"/>
                <a:gd name="T13" fmla="*/ 1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1" name="Freeform 101">
              <a:extLst>
                <a:ext uri="{FF2B5EF4-FFF2-40B4-BE49-F238E27FC236}">
                  <a16:creationId xmlns:a16="http://schemas.microsoft.com/office/drawing/2014/main" id="{662C2849-90CA-4CF9-8FE1-4CAE9B762958}"/>
                </a:ext>
              </a:extLst>
            </p:cNvPr>
            <p:cNvSpPr>
              <a:spLocks/>
            </p:cNvSpPr>
            <p:nvPr/>
          </p:nvSpPr>
          <p:spPr bwMode="invGray">
            <a:xfrm>
              <a:off x="3777" y="2042"/>
              <a:ext cx="88" cy="31"/>
            </a:xfrm>
            <a:custGeom>
              <a:avLst/>
              <a:gdLst>
                <a:gd name="T0" fmla="*/ 2 w 117"/>
                <a:gd name="T1" fmla="*/ 0 h 41"/>
                <a:gd name="T2" fmla="*/ 2 w 117"/>
                <a:gd name="T3" fmla="*/ 2 h 41"/>
                <a:gd name="T4" fmla="*/ 3 w 117"/>
                <a:gd name="T5" fmla="*/ 2 h 41"/>
                <a:gd name="T6" fmla="*/ 4 w 117"/>
                <a:gd name="T7" fmla="*/ 2 h 41"/>
                <a:gd name="T8" fmla="*/ 5 w 117"/>
                <a:gd name="T9" fmla="*/ 2 h 41"/>
                <a:gd name="T10" fmla="*/ 4 w 117"/>
                <a:gd name="T11" fmla="*/ 2 h 41"/>
                <a:gd name="T12" fmla="*/ 2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2" name="Freeform 102">
              <a:extLst>
                <a:ext uri="{FF2B5EF4-FFF2-40B4-BE49-F238E27FC236}">
                  <a16:creationId xmlns:a16="http://schemas.microsoft.com/office/drawing/2014/main" id="{79C0B453-DEF7-427F-A613-72EA72F5A30C}"/>
                </a:ext>
              </a:extLst>
            </p:cNvPr>
            <p:cNvSpPr>
              <a:spLocks/>
            </p:cNvSpPr>
            <p:nvPr/>
          </p:nvSpPr>
          <p:spPr bwMode="invGray">
            <a:xfrm>
              <a:off x="3867" y="2041"/>
              <a:ext cx="46" cy="24"/>
            </a:xfrm>
            <a:custGeom>
              <a:avLst/>
              <a:gdLst>
                <a:gd name="T0" fmla="*/ 1 w 62"/>
                <a:gd name="T1" fmla="*/ 2 h 32"/>
                <a:gd name="T2" fmla="*/ 2 w 62"/>
                <a:gd name="T3" fmla="*/ 2 h 32"/>
                <a:gd name="T4" fmla="*/ 1 w 62"/>
                <a:gd name="T5" fmla="*/ 2 h 32"/>
                <a:gd name="T6" fmla="*/ 1 w 62"/>
                <a:gd name="T7" fmla="*/ 2 h 32"/>
                <a:gd name="T8" fmla="*/ 1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3" name="Freeform 103">
              <a:extLst>
                <a:ext uri="{FF2B5EF4-FFF2-40B4-BE49-F238E27FC236}">
                  <a16:creationId xmlns:a16="http://schemas.microsoft.com/office/drawing/2014/main" id="{3C80E8AC-8ACC-467F-9EAD-23EB86EBABFE}"/>
                </a:ext>
              </a:extLst>
            </p:cNvPr>
            <p:cNvSpPr>
              <a:spLocks/>
            </p:cNvSpPr>
            <p:nvPr/>
          </p:nvSpPr>
          <p:spPr bwMode="invGray">
            <a:xfrm>
              <a:off x="3846" y="2070"/>
              <a:ext cx="37" cy="17"/>
            </a:xfrm>
            <a:custGeom>
              <a:avLst/>
              <a:gdLst>
                <a:gd name="T0" fmla="*/ 2 w 49"/>
                <a:gd name="T1" fmla="*/ 1 h 23"/>
                <a:gd name="T2" fmla="*/ 2 w 49"/>
                <a:gd name="T3" fmla="*/ 1 h 23"/>
                <a:gd name="T4" fmla="*/ 2 w 49"/>
                <a:gd name="T5" fmla="*/ 1 h 23"/>
                <a:gd name="T6" fmla="*/ 2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4" name="Freeform 104">
              <a:extLst>
                <a:ext uri="{FF2B5EF4-FFF2-40B4-BE49-F238E27FC236}">
                  <a16:creationId xmlns:a16="http://schemas.microsoft.com/office/drawing/2014/main" id="{941C03C3-D470-4B62-BF26-2C4DF874342C}"/>
                </a:ext>
              </a:extLst>
            </p:cNvPr>
            <p:cNvSpPr>
              <a:spLocks/>
            </p:cNvSpPr>
            <p:nvPr/>
          </p:nvSpPr>
          <p:spPr bwMode="invGray">
            <a:xfrm>
              <a:off x="4098" y="2294"/>
              <a:ext cx="76" cy="114"/>
            </a:xfrm>
            <a:custGeom>
              <a:avLst/>
              <a:gdLst>
                <a:gd name="T0" fmla="*/ 1 w 102"/>
                <a:gd name="T1" fmla="*/ 0 h 152"/>
                <a:gd name="T2" fmla="*/ 0 w 102"/>
                <a:gd name="T3" fmla="*/ 2 h 152"/>
                <a:gd name="T4" fmla="*/ 1 w 102"/>
                <a:gd name="T5" fmla="*/ 2 h 152"/>
                <a:gd name="T6" fmla="*/ 1 w 102"/>
                <a:gd name="T7" fmla="*/ 4 h 152"/>
                <a:gd name="T8" fmla="*/ 1 w 102"/>
                <a:gd name="T9" fmla="*/ 5 h 152"/>
                <a:gd name="T10" fmla="*/ 3 w 102"/>
                <a:gd name="T11" fmla="*/ 7 h 152"/>
                <a:gd name="T12" fmla="*/ 3 w 102"/>
                <a:gd name="T13" fmla="*/ 6 h 152"/>
                <a:gd name="T14" fmla="*/ 3 w 102"/>
                <a:gd name="T15" fmla="*/ 5 h 152"/>
                <a:gd name="T16" fmla="*/ 2 w 102"/>
                <a:gd name="T17" fmla="*/ 5 h 152"/>
                <a:gd name="T18" fmla="*/ 2 w 102"/>
                <a:gd name="T19" fmla="*/ 4 h 152"/>
                <a:gd name="T20" fmla="*/ 1 w 102"/>
                <a:gd name="T21" fmla="*/ 2 h 152"/>
                <a:gd name="T22" fmla="*/ 1 w 102"/>
                <a:gd name="T23" fmla="*/ 2 h 152"/>
                <a:gd name="T24" fmla="*/ 1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5" name="Freeform 105">
              <a:extLst>
                <a:ext uri="{FF2B5EF4-FFF2-40B4-BE49-F238E27FC236}">
                  <a16:creationId xmlns:a16="http://schemas.microsoft.com/office/drawing/2014/main" id="{24ABC797-F02B-4DE7-9584-D899574C27E1}"/>
                </a:ext>
              </a:extLst>
            </p:cNvPr>
            <p:cNvSpPr>
              <a:spLocks/>
            </p:cNvSpPr>
            <p:nvPr/>
          </p:nvSpPr>
          <p:spPr bwMode="invGray">
            <a:xfrm>
              <a:off x="4159" y="2412"/>
              <a:ext cx="55" cy="78"/>
            </a:xfrm>
            <a:custGeom>
              <a:avLst/>
              <a:gdLst>
                <a:gd name="T0" fmla="*/ 2 w 74"/>
                <a:gd name="T1" fmla="*/ 2 h 103"/>
                <a:gd name="T2" fmla="*/ 3 w 74"/>
                <a:gd name="T3" fmla="*/ 2 h 103"/>
                <a:gd name="T4" fmla="*/ 1 w 74"/>
                <a:gd name="T5" fmla="*/ 4 h 103"/>
                <a:gd name="T6" fmla="*/ 1 w 74"/>
                <a:gd name="T7" fmla="*/ 5 h 103"/>
                <a:gd name="T8" fmla="*/ 1 w 74"/>
                <a:gd name="T9" fmla="*/ 5 h 103"/>
                <a:gd name="T10" fmla="*/ 1 w 74"/>
                <a:gd name="T11" fmla="*/ 4 h 103"/>
                <a:gd name="T12" fmla="*/ 0 w 74"/>
                <a:gd name="T13" fmla="*/ 4 h 103"/>
                <a:gd name="T14" fmla="*/ 1 w 74"/>
                <a:gd name="T15" fmla="*/ 3 h 103"/>
                <a:gd name="T16" fmla="*/ 1 w 74"/>
                <a:gd name="T17" fmla="*/ 3 h 103"/>
                <a:gd name="T18" fmla="*/ 1 w 74"/>
                <a:gd name="T19" fmla="*/ 2 h 103"/>
                <a:gd name="T20" fmla="*/ 1 w 74"/>
                <a:gd name="T21" fmla="*/ 2 h 103"/>
                <a:gd name="T22" fmla="*/ 1 w 74"/>
                <a:gd name="T23" fmla="*/ 2 h 103"/>
                <a:gd name="T24" fmla="*/ 1 w 74"/>
                <a:gd name="T25" fmla="*/ 2 h 103"/>
                <a:gd name="T26" fmla="*/ 2 w 74"/>
                <a:gd name="T27" fmla="*/ 2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6" name="Freeform 106">
              <a:extLst>
                <a:ext uri="{FF2B5EF4-FFF2-40B4-BE49-F238E27FC236}">
                  <a16:creationId xmlns:a16="http://schemas.microsoft.com/office/drawing/2014/main" id="{31184AD8-EA8A-428C-A215-610A564B8905}"/>
                </a:ext>
              </a:extLst>
            </p:cNvPr>
            <p:cNvSpPr>
              <a:spLocks/>
            </p:cNvSpPr>
            <p:nvPr/>
          </p:nvSpPr>
          <p:spPr bwMode="invGray">
            <a:xfrm>
              <a:off x="4123" y="2492"/>
              <a:ext cx="109" cy="189"/>
            </a:xfrm>
            <a:custGeom>
              <a:avLst/>
              <a:gdLst>
                <a:gd name="T0" fmla="*/ 3 w 146"/>
                <a:gd name="T1" fmla="*/ 5 h 252"/>
                <a:gd name="T2" fmla="*/ 3 w 146"/>
                <a:gd name="T3" fmla="*/ 5 h 252"/>
                <a:gd name="T4" fmla="*/ 2 w 146"/>
                <a:gd name="T5" fmla="*/ 6 h 252"/>
                <a:gd name="T6" fmla="*/ 1 w 146"/>
                <a:gd name="T7" fmla="*/ 6 h 252"/>
                <a:gd name="T8" fmla="*/ 1 w 146"/>
                <a:gd name="T9" fmla="*/ 8 h 252"/>
                <a:gd name="T10" fmla="*/ 1 w 146"/>
                <a:gd name="T11" fmla="*/ 8 h 252"/>
                <a:gd name="T12" fmla="*/ 1 w 146"/>
                <a:gd name="T13" fmla="*/ 8 h 252"/>
                <a:gd name="T14" fmla="*/ 1 w 146"/>
                <a:gd name="T15" fmla="*/ 11 h 252"/>
                <a:gd name="T16" fmla="*/ 1 w 146"/>
                <a:gd name="T17" fmla="*/ 10 h 252"/>
                <a:gd name="T18" fmla="*/ 1 w 146"/>
                <a:gd name="T19" fmla="*/ 8 h 252"/>
                <a:gd name="T20" fmla="*/ 1 w 146"/>
                <a:gd name="T21" fmla="*/ 8 h 252"/>
                <a:gd name="T22" fmla="*/ 2 w 146"/>
                <a:gd name="T23" fmla="*/ 8 h 252"/>
                <a:gd name="T24" fmla="*/ 3 w 146"/>
                <a:gd name="T25" fmla="*/ 8 h 252"/>
                <a:gd name="T26" fmla="*/ 1 w 146"/>
                <a:gd name="T27" fmla="*/ 8 h 252"/>
                <a:gd name="T28" fmla="*/ 2 w 146"/>
                <a:gd name="T29" fmla="*/ 8 h 252"/>
                <a:gd name="T30" fmla="*/ 3 w 146"/>
                <a:gd name="T31" fmla="*/ 8 h 252"/>
                <a:gd name="T32" fmla="*/ 3 w 146"/>
                <a:gd name="T33" fmla="*/ 8 h 252"/>
                <a:gd name="T34" fmla="*/ 4 w 146"/>
                <a:gd name="T35" fmla="*/ 6 h 252"/>
                <a:gd name="T36" fmla="*/ 4 w 146"/>
                <a:gd name="T37" fmla="*/ 8 h 252"/>
                <a:gd name="T38" fmla="*/ 5 w 146"/>
                <a:gd name="T39" fmla="*/ 6 h 252"/>
                <a:gd name="T40" fmla="*/ 5 w 146"/>
                <a:gd name="T41" fmla="*/ 6 h 252"/>
                <a:gd name="T42" fmla="*/ 5 w 146"/>
                <a:gd name="T43" fmla="*/ 5 h 252"/>
                <a:gd name="T44" fmla="*/ 5 w 146"/>
                <a:gd name="T45" fmla="*/ 5 h 252"/>
                <a:gd name="T46" fmla="*/ 5 w 146"/>
                <a:gd name="T47" fmla="*/ 2 h 252"/>
                <a:gd name="T48" fmla="*/ 4 w 146"/>
                <a:gd name="T49" fmla="*/ 0 h 252"/>
                <a:gd name="T50" fmla="*/ 3 w 146"/>
                <a:gd name="T51" fmla="*/ 2 h 252"/>
                <a:gd name="T52" fmla="*/ 4 w 146"/>
                <a:gd name="T53" fmla="*/ 2 h 252"/>
                <a:gd name="T54" fmla="*/ 4 w 146"/>
                <a:gd name="T55" fmla="*/ 3 h 252"/>
                <a:gd name="T56" fmla="*/ 3 w 146"/>
                <a:gd name="T57" fmla="*/ 5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7" name="Freeform 107">
              <a:extLst>
                <a:ext uri="{FF2B5EF4-FFF2-40B4-BE49-F238E27FC236}">
                  <a16:creationId xmlns:a16="http://schemas.microsoft.com/office/drawing/2014/main" id="{D8A71F8A-8BF7-449D-BB30-F8B60451E9B5}"/>
                </a:ext>
              </a:extLst>
            </p:cNvPr>
            <p:cNvSpPr>
              <a:spLocks/>
            </p:cNvSpPr>
            <p:nvPr/>
          </p:nvSpPr>
          <p:spPr bwMode="invGray">
            <a:xfrm>
              <a:off x="3062" y="1988"/>
              <a:ext cx="52" cy="30"/>
            </a:xfrm>
            <a:custGeom>
              <a:avLst/>
              <a:gdLst>
                <a:gd name="T0" fmla="*/ 2 w 70"/>
                <a:gd name="T1" fmla="*/ 0 h 40"/>
                <a:gd name="T2" fmla="*/ 2 w 70"/>
                <a:gd name="T3" fmla="*/ 2 h 40"/>
                <a:gd name="T4" fmla="*/ 1 w 70"/>
                <a:gd name="T5" fmla="*/ 2 h 40"/>
                <a:gd name="T6" fmla="*/ 1 w 70"/>
                <a:gd name="T7" fmla="*/ 2 h 40"/>
                <a:gd name="T8" fmla="*/ 1 w 70"/>
                <a:gd name="T9" fmla="*/ 2 h 40"/>
                <a:gd name="T10" fmla="*/ 1 w 70"/>
                <a:gd name="T11" fmla="*/ 2 h 40"/>
                <a:gd name="T12" fmla="*/ 1 w 70"/>
                <a:gd name="T13" fmla="*/ 2 h 40"/>
                <a:gd name="T14" fmla="*/ 2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8" name="Freeform 108">
              <a:extLst>
                <a:ext uri="{FF2B5EF4-FFF2-40B4-BE49-F238E27FC236}">
                  <a16:creationId xmlns:a16="http://schemas.microsoft.com/office/drawing/2014/main" id="{7F4FA839-F58B-4386-AA94-6D4F857D7468}"/>
                </a:ext>
              </a:extLst>
            </p:cNvPr>
            <p:cNvSpPr>
              <a:spLocks/>
            </p:cNvSpPr>
            <p:nvPr/>
          </p:nvSpPr>
          <p:spPr bwMode="invGray">
            <a:xfrm>
              <a:off x="2955" y="1997"/>
              <a:ext cx="19" cy="22"/>
            </a:xfrm>
            <a:custGeom>
              <a:avLst/>
              <a:gdLst>
                <a:gd name="T0" fmla="*/ 1 w 26"/>
                <a:gd name="T1" fmla="*/ 0 h 29"/>
                <a:gd name="T2" fmla="*/ 0 w 26"/>
                <a:gd name="T3" fmla="*/ 2 h 29"/>
                <a:gd name="T4" fmla="*/ 1 w 26"/>
                <a:gd name="T5" fmla="*/ 2 h 29"/>
                <a:gd name="T6" fmla="*/ 1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99" name="Freeform 109">
              <a:extLst>
                <a:ext uri="{FF2B5EF4-FFF2-40B4-BE49-F238E27FC236}">
                  <a16:creationId xmlns:a16="http://schemas.microsoft.com/office/drawing/2014/main" id="{EF5BF0A2-3E2F-4194-9619-33666DB865A8}"/>
                </a:ext>
              </a:extLst>
            </p:cNvPr>
            <p:cNvSpPr>
              <a:spLocks/>
            </p:cNvSpPr>
            <p:nvPr/>
          </p:nvSpPr>
          <p:spPr bwMode="invGray">
            <a:xfrm>
              <a:off x="2979" y="1996"/>
              <a:ext cx="37" cy="27"/>
            </a:xfrm>
            <a:custGeom>
              <a:avLst/>
              <a:gdLst>
                <a:gd name="T0" fmla="*/ 2 w 49"/>
                <a:gd name="T1" fmla="*/ 2 h 36"/>
                <a:gd name="T2" fmla="*/ 0 w 49"/>
                <a:gd name="T3" fmla="*/ 2 h 36"/>
                <a:gd name="T4" fmla="*/ 2 w 49"/>
                <a:gd name="T5" fmla="*/ 2 h 36"/>
                <a:gd name="T6" fmla="*/ 2 w 49"/>
                <a:gd name="T7" fmla="*/ 2 h 36"/>
                <a:gd name="T8" fmla="*/ 2 w 49"/>
                <a:gd name="T9" fmla="*/ 2 h 36"/>
                <a:gd name="T10" fmla="*/ 2 w 49"/>
                <a:gd name="T11" fmla="*/ 2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0" name="Freeform 110">
              <a:extLst>
                <a:ext uri="{FF2B5EF4-FFF2-40B4-BE49-F238E27FC236}">
                  <a16:creationId xmlns:a16="http://schemas.microsoft.com/office/drawing/2014/main" id="{EF056900-97B4-46B5-8403-D48D9B45AD0A}"/>
                </a:ext>
              </a:extLst>
            </p:cNvPr>
            <p:cNvSpPr>
              <a:spLocks/>
            </p:cNvSpPr>
            <p:nvPr/>
          </p:nvSpPr>
          <p:spPr bwMode="invGray">
            <a:xfrm>
              <a:off x="3040" y="1987"/>
              <a:ext cx="20" cy="16"/>
            </a:xfrm>
            <a:custGeom>
              <a:avLst/>
              <a:gdLst>
                <a:gd name="T0" fmla="*/ 1 w 27"/>
                <a:gd name="T1" fmla="*/ 0 h 22"/>
                <a:gd name="T2" fmla="*/ 1 w 27"/>
                <a:gd name="T3" fmla="*/ 1 h 22"/>
                <a:gd name="T4" fmla="*/ 1 w 27"/>
                <a:gd name="T5" fmla="*/ 1 h 22"/>
                <a:gd name="T6" fmla="*/ 1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1" name="Freeform 111">
              <a:extLst>
                <a:ext uri="{FF2B5EF4-FFF2-40B4-BE49-F238E27FC236}">
                  <a16:creationId xmlns:a16="http://schemas.microsoft.com/office/drawing/2014/main" id="{41E54346-D56F-4372-A243-88114887EF55}"/>
                </a:ext>
              </a:extLst>
            </p:cNvPr>
            <p:cNvSpPr>
              <a:spLocks/>
            </p:cNvSpPr>
            <p:nvPr/>
          </p:nvSpPr>
          <p:spPr bwMode="invGray">
            <a:xfrm>
              <a:off x="3022" y="2005"/>
              <a:ext cx="15" cy="13"/>
            </a:xfrm>
            <a:custGeom>
              <a:avLst/>
              <a:gdLst>
                <a:gd name="T0" fmla="*/ 2 w 20"/>
                <a:gd name="T1" fmla="*/ 0 h 18"/>
                <a:gd name="T2" fmla="*/ 2 w 20"/>
                <a:gd name="T3" fmla="*/ 1 h 18"/>
                <a:gd name="T4" fmla="*/ 2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2" name="Freeform 112">
              <a:extLst>
                <a:ext uri="{FF2B5EF4-FFF2-40B4-BE49-F238E27FC236}">
                  <a16:creationId xmlns:a16="http://schemas.microsoft.com/office/drawing/2014/main" id="{1917843B-BEAB-4A3B-8883-A680716F29B9}"/>
                </a:ext>
              </a:extLst>
            </p:cNvPr>
            <p:cNvSpPr>
              <a:spLocks/>
            </p:cNvSpPr>
            <p:nvPr/>
          </p:nvSpPr>
          <p:spPr bwMode="invGray">
            <a:xfrm>
              <a:off x="4162" y="2021"/>
              <a:ext cx="18" cy="33"/>
            </a:xfrm>
            <a:custGeom>
              <a:avLst/>
              <a:gdLst>
                <a:gd name="T0" fmla="*/ 2 w 24"/>
                <a:gd name="T1" fmla="*/ 0 h 44"/>
                <a:gd name="T2" fmla="*/ 2 w 24"/>
                <a:gd name="T3" fmla="*/ 2 h 44"/>
                <a:gd name="T4" fmla="*/ 0 w 24"/>
                <a:gd name="T5" fmla="*/ 2 h 44"/>
                <a:gd name="T6" fmla="*/ 2 w 24"/>
                <a:gd name="T7" fmla="*/ 2 h 44"/>
                <a:gd name="T8" fmla="*/ 2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3" name="Freeform 113">
              <a:extLst>
                <a:ext uri="{FF2B5EF4-FFF2-40B4-BE49-F238E27FC236}">
                  <a16:creationId xmlns:a16="http://schemas.microsoft.com/office/drawing/2014/main" id="{FB9FD0B0-677B-4DEC-8526-01B5294ED20E}"/>
                </a:ext>
              </a:extLst>
            </p:cNvPr>
            <p:cNvSpPr>
              <a:spLocks/>
            </p:cNvSpPr>
            <p:nvPr/>
          </p:nvSpPr>
          <p:spPr bwMode="invGray">
            <a:xfrm>
              <a:off x="3278" y="3473"/>
              <a:ext cx="31" cy="18"/>
            </a:xfrm>
            <a:custGeom>
              <a:avLst/>
              <a:gdLst>
                <a:gd name="T0" fmla="*/ 2 w 41"/>
                <a:gd name="T1" fmla="*/ 0 h 24"/>
                <a:gd name="T2" fmla="*/ 2 w 41"/>
                <a:gd name="T3" fmla="*/ 2 h 24"/>
                <a:gd name="T4" fmla="*/ 2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4" name="Freeform 114">
              <a:extLst>
                <a:ext uri="{FF2B5EF4-FFF2-40B4-BE49-F238E27FC236}">
                  <a16:creationId xmlns:a16="http://schemas.microsoft.com/office/drawing/2014/main" id="{D0F4082A-5CF3-49F0-818F-2386D5E084BA}"/>
                </a:ext>
              </a:extLst>
            </p:cNvPr>
            <p:cNvSpPr>
              <a:spLocks/>
            </p:cNvSpPr>
            <p:nvPr/>
          </p:nvSpPr>
          <p:spPr bwMode="invGray">
            <a:xfrm>
              <a:off x="3318" y="3466"/>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5" name="Freeform 115">
              <a:extLst>
                <a:ext uri="{FF2B5EF4-FFF2-40B4-BE49-F238E27FC236}">
                  <a16:creationId xmlns:a16="http://schemas.microsoft.com/office/drawing/2014/main" id="{E3D0DF64-4A87-4D00-AEEA-29AC46DC33AF}"/>
                </a:ext>
              </a:extLst>
            </p:cNvPr>
            <p:cNvSpPr>
              <a:spLocks/>
            </p:cNvSpPr>
            <p:nvPr/>
          </p:nvSpPr>
          <p:spPr bwMode="invGray">
            <a:xfrm>
              <a:off x="3251" y="3312"/>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6" name="Freeform 116">
              <a:extLst>
                <a:ext uri="{FF2B5EF4-FFF2-40B4-BE49-F238E27FC236}">
                  <a16:creationId xmlns:a16="http://schemas.microsoft.com/office/drawing/2014/main" id="{DB53A43C-B1C9-4290-A8BA-FF1618CD13A5}"/>
                </a:ext>
              </a:extLst>
            </p:cNvPr>
            <p:cNvSpPr>
              <a:spLocks/>
            </p:cNvSpPr>
            <p:nvPr/>
          </p:nvSpPr>
          <p:spPr bwMode="invGray">
            <a:xfrm>
              <a:off x="3311" y="3239"/>
              <a:ext cx="11" cy="19"/>
            </a:xfrm>
            <a:custGeom>
              <a:avLst/>
              <a:gdLst>
                <a:gd name="T0" fmla="*/ 2 w 14"/>
                <a:gd name="T1" fmla="*/ 0 h 25"/>
                <a:gd name="T2" fmla="*/ 0 w 14"/>
                <a:gd name="T3" fmla="*/ 2 h 25"/>
                <a:gd name="T4" fmla="*/ 2 w 14"/>
                <a:gd name="T5" fmla="*/ 2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7" name="Freeform 117">
              <a:extLst>
                <a:ext uri="{FF2B5EF4-FFF2-40B4-BE49-F238E27FC236}">
                  <a16:creationId xmlns:a16="http://schemas.microsoft.com/office/drawing/2014/main" id="{625FC64C-0B47-4683-B78E-4BED801867DA}"/>
                </a:ext>
              </a:extLst>
            </p:cNvPr>
            <p:cNvSpPr>
              <a:spLocks/>
            </p:cNvSpPr>
            <p:nvPr/>
          </p:nvSpPr>
          <p:spPr bwMode="invGray">
            <a:xfrm>
              <a:off x="3287" y="3238"/>
              <a:ext cx="11" cy="19"/>
            </a:xfrm>
            <a:custGeom>
              <a:avLst/>
              <a:gdLst>
                <a:gd name="T0" fmla="*/ 2 w 14"/>
                <a:gd name="T1" fmla="*/ 0 h 25"/>
                <a:gd name="T2" fmla="*/ 0 w 14"/>
                <a:gd name="T3" fmla="*/ 2 h 25"/>
                <a:gd name="T4" fmla="*/ 2 w 14"/>
                <a:gd name="T5" fmla="*/ 2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8" name="Freeform 118">
              <a:extLst>
                <a:ext uri="{FF2B5EF4-FFF2-40B4-BE49-F238E27FC236}">
                  <a16:creationId xmlns:a16="http://schemas.microsoft.com/office/drawing/2014/main" id="{5177DA07-7ADC-45F2-A3E5-B80ACBC3CB5A}"/>
                </a:ext>
              </a:extLst>
            </p:cNvPr>
            <p:cNvSpPr>
              <a:spLocks/>
            </p:cNvSpPr>
            <p:nvPr/>
          </p:nvSpPr>
          <p:spPr bwMode="invGray">
            <a:xfrm>
              <a:off x="3276" y="3260"/>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09" name="Freeform 119">
              <a:extLst>
                <a:ext uri="{FF2B5EF4-FFF2-40B4-BE49-F238E27FC236}">
                  <a16:creationId xmlns:a16="http://schemas.microsoft.com/office/drawing/2014/main" id="{1241CC8B-AC9B-4A14-9DB8-A5492483D0B7}"/>
                </a:ext>
              </a:extLst>
            </p:cNvPr>
            <p:cNvSpPr>
              <a:spLocks/>
            </p:cNvSpPr>
            <p:nvPr/>
          </p:nvSpPr>
          <p:spPr bwMode="invGray">
            <a:xfrm>
              <a:off x="3251" y="3294"/>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0" name="Freeform 120">
              <a:extLst>
                <a:ext uri="{FF2B5EF4-FFF2-40B4-BE49-F238E27FC236}">
                  <a16:creationId xmlns:a16="http://schemas.microsoft.com/office/drawing/2014/main" id="{87F574D9-3B01-4683-B825-2ABF7B71147C}"/>
                </a:ext>
              </a:extLst>
            </p:cNvPr>
            <p:cNvSpPr>
              <a:spLocks/>
            </p:cNvSpPr>
            <p:nvPr/>
          </p:nvSpPr>
          <p:spPr bwMode="invGray">
            <a:xfrm>
              <a:off x="3270" y="3281"/>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1" name="Freeform 121">
              <a:extLst>
                <a:ext uri="{FF2B5EF4-FFF2-40B4-BE49-F238E27FC236}">
                  <a16:creationId xmlns:a16="http://schemas.microsoft.com/office/drawing/2014/main" id="{97ACE171-5843-47C4-BE62-A3324804FC93}"/>
                </a:ext>
              </a:extLst>
            </p:cNvPr>
            <p:cNvSpPr>
              <a:spLocks/>
            </p:cNvSpPr>
            <p:nvPr/>
          </p:nvSpPr>
          <p:spPr bwMode="invGray">
            <a:xfrm>
              <a:off x="2537" y="2293"/>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2" name="Freeform 122">
              <a:extLst>
                <a:ext uri="{FF2B5EF4-FFF2-40B4-BE49-F238E27FC236}">
                  <a16:creationId xmlns:a16="http://schemas.microsoft.com/office/drawing/2014/main" id="{AFDFC6A4-C247-4DE0-8DCA-1E5AB8C508EE}"/>
                </a:ext>
              </a:extLst>
            </p:cNvPr>
            <p:cNvSpPr>
              <a:spLocks/>
            </p:cNvSpPr>
            <p:nvPr/>
          </p:nvSpPr>
          <p:spPr bwMode="invGray">
            <a:xfrm>
              <a:off x="2476" y="2259"/>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sp>
          <p:nvSpPr>
            <p:cNvPr id="113" name="Freeform 123">
              <a:extLst>
                <a:ext uri="{FF2B5EF4-FFF2-40B4-BE49-F238E27FC236}">
                  <a16:creationId xmlns:a16="http://schemas.microsoft.com/office/drawing/2014/main" id="{13DFD170-6077-4682-BECE-21CC61EC6428}"/>
                </a:ext>
              </a:extLst>
            </p:cNvPr>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en-US"/>
            </a:p>
          </p:txBody>
        </p:sp>
      </p:grpSp>
      <p:pic>
        <p:nvPicPr>
          <p:cNvPr id="114" name="Picture 7" descr="artplus_nature_naturalcity42_a">
            <a:extLst>
              <a:ext uri="{FF2B5EF4-FFF2-40B4-BE49-F238E27FC236}">
                <a16:creationId xmlns:a16="http://schemas.microsoft.com/office/drawing/2014/main" id="{D3A44393-782C-4F4F-8902-F315C8512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0450" y="3167063"/>
            <a:ext cx="442595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2" descr="artplus_nature_naturalcity42_i">
            <a:extLst>
              <a:ext uri="{FF2B5EF4-FFF2-40B4-BE49-F238E27FC236}">
                <a16:creationId xmlns:a16="http://schemas.microsoft.com/office/drawing/2014/main" id="{06F54BD2-223C-452E-8246-48E24C90C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425" y="3352800"/>
            <a:ext cx="1654175"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0" descr="artplus_nature_naturalcity42_c">
            <a:extLst>
              <a:ext uri="{FF2B5EF4-FFF2-40B4-BE49-F238E27FC236}">
                <a16:creationId xmlns:a16="http://schemas.microsoft.com/office/drawing/2014/main" id="{675F736E-84CF-42D8-898A-6BCF89D6C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2895600"/>
            <a:ext cx="1112838"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3" descr="artplus_nature_naturalcity42_f">
            <a:extLst>
              <a:ext uri="{FF2B5EF4-FFF2-40B4-BE49-F238E27FC236}">
                <a16:creationId xmlns:a16="http://schemas.microsoft.com/office/drawing/2014/main" id="{48BDDA78-92AD-485D-B0E2-B1ECBDC01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275" y="4594225"/>
            <a:ext cx="49117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Text Box 126">
            <a:extLst>
              <a:ext uri="{FF2B5EF4-FFF2-40B4-BE49-F238E27FC236}">
                <a16:creationId xmlns:a16="http://schemas.microsoft.com/office/drawing/2014/main" id="{AC869CB5-7AF3-422E-A910-0FF7FE825594}"/>
              </a:ext>
            </a:extLst>
          </p:cNvPr>
          <p:cNvSpPr txBox="1">
            <a:spLocks noChangeArrowheads="1"/>
          </p:cNvSpPr>
          <p:nvPr/>
        </p:nvSpPr>
        <p:spPr bwMode="auto">
          <a:xfrm>
            <a:off x="8007350" y="152400"/>
            <a:ext cx="98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en-US" sz="2000" b="1">
                <a:solidFill>
                  <a:srgbClr val="000000"/>
                </a:solidFill>
                <a:latin typeface="Verdana" pitchFamily="34" charset="0"/>
              </a:rPr>
              <a:t>LOGO</a:t>
            </a:r>
          </a:p>
        </p:txBody>
      </p:sp>
      <p:pic>
        <p:nvPicPr>
          <p:cNvPr id="119" name="Picture 9" descr="artplus_nature_naturalcity42_b">
            <a:extLst>
              <a:ext uri="{FF2B5EF4-FFF2-40B4-BE49-F238E27FC236}">
                <a16:creationId xmlns:a16="http://schemas.microsoft.com/office/drawing/2014/main" id="{27894B1F-B1E7-456B-956E-868D411AA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888" y="3097213"/>
            <a:ext cx="297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8" descr="artplus_nature_naturalcity42_e">
            <a:extLst>
              <a:ext uri="{FF2B5EF4-FFF2-40B4-BE49-F238E27FC236}">
                <a16:creationId xmlns:a16="http://schemas.microsoft.com/office/drawing/2014/main" id="{D4DB7D54-D618-4275-B08A-566BB78386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1993900"/>
            <a:ext cx="154622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1" descr="artplus_nature_naturalcity42_d">
            <a:extLst>
              <a:ext uri="{FF2B5EF4-FFF2-40B4-BE49-F238E27FC236}">
                <a16:creationId xmlns:a16="http://schemas.microsoft.com/office/drawing/2014/main" id="{F17B1434-663D-4495-BD67-A555944D86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6100" y="2862263"/>
            <a:ext cx="6238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28" descr="a1">
            <a:extLst>
              <a:ext uri="{FF2B5EF4-FFF2-40B4-BE49-F238E27FC236}">
                <a16:creationId xmlns:a16="http://schemas.microsoft.com/office/drawing/2014/main" id="{E02959A7-EBA1-4B66-B116-2798E690BB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59900" y="95250"/>
            <a:ext cx="18034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29" descr="b_1">
            <a:extLst>
              <a:ext uri="{FF2B5EF4-FFF2-40B4-BE49-F238E27FC236}">
                <a16:creationId xmlns:a16="http://schemas.microsoft.com/office/drawing/2014/main" id="{12E15C04-CCE1-4012-86AF-02B74EC1A0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04450" y="1968500"/>
            <a:ext cx="1079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04800" y="4419600"/>
            <a:ext cx="6400800" cy="1143000"/>
          </a:xfrm>
        </p:spPr>
        <p:txBody>
          <a:bodyPr/>
          <a:lstStyle>
            <a:lvl1pPr algn="l">
              <a:defRPr sz="4300">
                <a:solidFill>
                  <a:schemeClr val="bg1"/>
                </a:solidFill>
              </a:defRPr>
            </a:lvl1pPr>
          </a:lstStyle>
          <a:p>
            <a:pPr lvl="0"/>
            <a:r>
              <a:rPr lang="en-US" noProof="0"/>
              <a:t>Click to edit Master title style</a:t>
            </a:r>
          </a:p>
        </p:txBody>
      </p:sp>
      <p:sp>
        <p:nvSpPr>
          <p:cNvPr id="4099" name="Rectangle 3"/>
          <p:cNvSpPr>
            <a:spLocks noGrp="1" noChangeArrowheads="1"/>
          </p:cNvSpPr>
          <p:nvPr>
            <p:ph type="subTitle" idx="1"/>
          </p:nvPr>
        </p:nvSpPr>
        <p:spPr>
          <a:xfrm>
            <a:off x="304800" y="5715000"/>
            <a:ext cx="6400800" cy="381000"/>
          </a:xfrm>
        </p:spPr>
        <p:txBody>
          <a:bodyPr/>
          <a:lstStyle>
            <a:lvl1pPr marL="0" indent="0">
              <a:buFont typeface="Wingdings" pitchFamily="2" charset="2"/>
              <a:buNone/>
              <a:defRPr sz="1800" b="1" i="1">
                <a:solidFill>
                  <a:schemeClr val="bg1"/>
                </a:solidFill>
              </a:defRPr>
            </a:lvl1pPr>
          </a:lstStyle>
          <a:p>
            <a:pPr lvl="0"/>
            <a:r>
              <a:rPr lang="en-US" noProof="0"/>
              <a:t>Click to edit Master subtitle style</a:t>
            </a:r>
          </a:p>
        </p:txBody>
      </p:sp>
      <p:sp>
        <p:nvSpPr>
          <p:cNvPr id="124" name="Rectangle 4">
            <a:extLst>
              <a:ext uri="{FF2B5EF4-FFF2-40B4-BE49-F238E27FC236}">
                <a16:creationId xmlns:a16="http://schemas.microsoft.com/office/drawing/2014/main" id="{043560C7-1C8E-4142-8127-60ED75A125FB}"/>
              </a:ext>
            </a:extLst>
          </p:cNvPr>
          <p:cNvSpPr>
            <a:spLocks noGrp="1" noChangeArrowheads="1"/>
          </p:cNvSpPr>
          <p:nvPr>
            <p:ph type="dt" sz="half" idx="10"/>
          </p:nvPr>
        </p:nvSpPr>
        <p:spPr>
          <a:xfrm>
            <a:off x="304800" y="6477000"/>
            <a:ext cx="2133600" cy="168275"/>
          </a:xfrm>
        </p:spPr>
        <p:txBody>
          <a:bodyPr/>
          <a:lstStyle>
            <a:lvl1pPr>
              <a:defRPr/>
            </a:lvl1pPr>
          </a:lstStyle>
          <a:p>
            <a:pPr>
              <a:defRPr/>
            </a:pPr>
            <a:endParaRPr lang="en-US"/>
          </a:p>
        </p:txBody>
      </p:sp>
      <p:sp>
        <p:nvSpPr>
          <p:cNvPr id="125" name="Rectangle 5">
            <a:extLst>
              <a:ext uri="{FF2B5EF4-FFF2-40B4-BE49-F238E27FC236}">
                <a16:creationId xmlns:a16="http://schemas.microsoft.com/office/drawing/2014/main" id="{F997B67F-4AC7-4E97-9ED7-D9D0E5F66DCD}"/>
              </a:ext>
            </a:extLst>
          </p:cNvPr>
          <p:cNvSpPr>
            <a:spLocks noGrp="1" noChangeArrowheads="1"/>
          </p:cNvSpPr>
          <p:nvPr>
            <p:ph type="ftr" sz="quarter" idx="11"/>
          </p:nvPr>
        </p:nvSpPr>
        <p:spPr>
          <a:xfrm>
            <a:off x="6705600" y="6477000"/>
            <a:ext cx="2286000" cy="168275"/>
          </a:xfrm>
        </p:spPr>
        <p:txBody>
          <a:bodyPr/>
          <a:lstStyle>
            <a:lvl1pPr algn="r">
              <a:defRPr/>
            </a:lvl1pPr>
          </a:lstStyle>
          <a:p>
            <a:pPr>
              <a:defRPr/>
            </a:pPr>
            <a:r>
              <a:rPr lang="en-US"/>
              <a:t>www.themegallery.com</a:t>
            </a:r>
          </a:p>
        </p:txBody>
      </p:sp>
      <p:sp>
        <p:nvSpPr>
          <p:cNvPr id="126" name="Rectangle 6">
            <a:extLst>
              <a:ext uri="{FF2B5EF4-FFF2-40B4-BE49-F238E27FC236}">
                <a16:creationId xmlns:a16="http://schemas.microsoft.com/office/drawing/2014/main" id="{A52C6517-3629-4A26-A924-B181E81CF0D2}"/>
              </a:ext>
            </a:extLst>
          </p:cNvPr>
          <p:cNvSpPr>
            <a:spLocks noGrp="1" noChangeArrowheads="1"/>
          </p:cNvSpPr>
          <p:nvPr>
            <p:ph type="sldNum" sz="quarter" idx="12"/>
          </p:nvPr>
        </p:nvSpPr>
        <p:spPr>
          <a:xfrm>
            <a:off x="3657600" y="6477000"/>
            <a:ext cx="2133600" cy="168275"/>
          </a:xfrm>
        </p:spPr>
        <p:txBody>
          <a:bodyPr/>
          <a:lstStyle>
            <a:lvl1pPr algn="ctr">
              <a:defRPr/>
            </a:lvl1pPr>
          </a:lstStyle>
          <a:p>
            <a:fld id="{F1EA909D-7075-4C06-9ADD-A6D8E721A190}" type="slidenum">
              <a:rPr lang="en-US" altLang="en-US"/>
              <a:pPr/>
              <a:t>‹#›</a:t>
            </a:fld>
            <a:endParaRPr lang="en-US" altLang="en-US"/>
          </a:p>
        </p:txBody>
      </p:sp>
    </p:spTree>
    <p:extLst>
      <p:ext uri="{BB962C8B-B14F-4D97-AF65-F5344CB8AC3E}">
        <p14:creationId xmlns:p14="http://schemas.microsoft.com/office/powerpoint/2010/main" val="192890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2000"/>
                                        <p:tgtEl>
                                          <p:spTgt spid="11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1000"/>
                                        <p:tgtEl>
                                          <p:spTgt spid="119"/>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121"/>
                                        </p:tgtEl>
                                        <p:attrNameLst>
                                          <p:attrName>style.visibility</p:attrName>
                                        </p:attrNameLst>
                                      </p:cBhvr>
                                      <p:to>
                                        <p:strVal val="visible"/>
                                      </p:to>
                                    </p:set>
                                    <p:animEffect transition="in" filter="wipe(down)">
                                      <p:cBhvr>
                                        <p:cTn id="18" dur="500"/>
                                        <p:tgtEl>
                                          <p:spTgt spid="121"/>
                                        </p:tgtEl>
                                      </p:cBhvr>
                                    </p:animEffect>
                                  </p:childTnLst>
                                </p:cTn>
                              </p:par>
                            </p:childTnLst>
                          </p:cTn>
                        </p:par>
                        <p:par>
                          <p:cTn id="19" fill="hold">
                            <p:stCondLst>
                              <p:cond delay="3500"/>
                            </p:stCondLst>
                            <p:childTnLst>
                              <p:par>
                                <p:cTn id="20" presetID="22" presetClass="entr" presetSubtype="4" fill="hold" nodeType="after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down)">
                                      <p:cBhvr>
                                        <p:cTn id="22" dur="500"/>
                                        <p:tgtEl>
                                          <p:spTgt spid="120"/>
                                        </p:tgtEl>
                                      </p:cBhvr>
                                    </p:animEffect>
                                  </p:childTnLst>
                                </p:cTn>
                              </p:par>
                            </p:childTnLst>
                          </p:cTn>
                        </p:par>
                        <p:par>
                          <p:cTn id="23" fill="hold">
                            <p:stCondLst>
                              <p:cond delay="4000"/>
                            </p:stCondLst>
                            <p:childTnLst>
                              <p:par>
                                <p:cTn id="24" presetID="35" presetClass="path" presetSubtype="0" accel="50000" decel="50000" fill="hold" nodeType="afterEffect">
                                  <p:stCondLst>
                                    <p:cond delay="0"/>
                                  </p:stCondLst>
                                  <p:childTnLst>
                                    <p:animMotion origin="layout" path="M -5.55556E-7 2.37743E-6 L -0.21076 0.04787 " pathEditMode="relative" rAng="0" ptsTypes="AA">
                                      <p:cBhvr>
                                        <p:cTn id="25" dur="2000" fill="hold"/>
                                        <p:tgtEl>
                                          <p:spTgt spid="116"/>
                                        </p:tgtEl>
                                        <p:attrNameLst>
                                          <p:attrName>ppt_x</p:attrName>
                                          <p:attrName>ppt_y</p:attrName>
                                        </p:attrNameLst>
                                      </p:cBhvr>
                                      <p:rCtr x="-1053800" y="238200"/>
                                    </p:animMotion>
                                  </p:childTnLst>
                                </p:cTn>
                              </p:par>
                              <p:par>
                                <p:cTn id="26" presetID="10" presetClass="entr" presetSubtype="0" fill="hold"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1000"/>
                                        <p:tgtEl>
                                          <p:spTgt spid="116"/>
                                        </p:tgtEl>
                                      </p:cBhvr>
                                    </p:animEffect>
                                  </p:childTnLst>
                                </p:cTn>
                              </p:par>
                            </p:childTnLst>
                          </p:cTn>
                        </p:par>
                        <p:par>
                          <p:cTn id="29" fill="hold">
                            <p:stCondLst>
                              <p:cond delay="6000"/>
                            </p:stCondLst>
                            <p:childTnLst>
                              <p:par>
                                <p:cTn id="30" presetID="22" presetClass="entr" presetSubtype="4" fill="hold" nodeType="after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wipe(down)">
                                      <p:cBhvr>
                                        <p:cTn id="32" dur="500"/>
                                        <p:tgtEl>
                                          <p:spTgt spid="115"/>
                                        </p:tgtEl>
                                      </p:cBhvr>
                                    </p:animEffect>
                                  </p:childTnLst>
                                </p:cTn>
                              </p:par>
                            </p:childTnLst>
                          </p:cTn>
                        </p:par>
                        <p:par>
                          <p:cTn id="33" fill="hold">
                            <p:stCondLst>
                              <p:cond delay="6500"/>
                            </p:stCondLst>
                            <p:childTnLst>
                              <p:par>
                                <p:cTn id="34" presetID="22" presetClass="entr" presetSubtype="4" fill="hold" nodeType="after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wipe(down)">
                                      <p:cBhvr>
                                        <p:cTn id="36" dur="1000"/>
                                        <p:tgtEl>
                                          <p:spTgt spid="117"/>
                                        </p:tgtEl>
                                      </p:cBhvr>
                                    </p:animEffect>
                                  </p:childTnLst>
                                </p:cTn>
                              </p:par>
                              <p:par>
                                <p:cTn id="37" presetID="10" presetClass="entr" presetSubtype="0" fill="hold" nodeType="withEffect">
                                  <p:stCondLst>
                                    <p:cond delay="8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000"/>
                                        <p:tgtEl>
                                          <p:spTgt spid="5"/>
                                        </p:tgtEl>
                                      </p:cBhvr>
                                    </p:animEffect>
                                  </p:childTnLst>
                                </p:cTn>
                              </p:par>
                            </p:childTnLst>
                          </p:cTn>
                        </p:par>
                        <p:par>
                          <p:cTn id="40" fill="hold">
                            <p:stCondLst>
                              <p:cond delay="9300"/>
                            </p:stCondLst>
                            <p:childTnLst>
                              <p:par>
                                <p:cTn id="41" presetID="0" presetClass="path" presetSubtype="0" accel="50000" decel="50000" fill="hold" nodeType="afterEffect">
                                  <p:stCondLst>
                                    <p:cond delay="0"/>
                                  </p:stCondLst>
                                  <p:childTnLst>
                                    <p:animMotion origin="layout" path="M -2.22222E-6 -4.81481E-6 C -0.08906 0.01505 -0.38802 0.03033 -0.53472 0.09075 C -0.68142 0.15116 -0.81198 0.322 -0.88055 0.36297 C -0.94913 0.40394 -0.93229 0.34237 -0.94583 0.33704 " pathEditMode="relative" rAng="0" ptsTypes="aaaa">
                                      <p:cBhvr>
                                        <p:cTn id="42" dur="2000" fill="hold"/>
                                        <p:tgtEl>
                                          <p:spTgt spid="122"/>
                                        </p:tgtEl>
                                        <p:attrNameLst>
                                          <p:attrName>ppt_x</p:attrName>
                                          <p:attrName>ppt_y</p:attrName>
                                        </p:attrNameLst>
                                      </p:cBhvr>
                                      <p:rCtr x="-4746500" y="2018500"/>
                                    </p:animMotion>
                                  </p:childTnLst>
                                </p:cTn>
                              </p:par>
                              <p:par>
                                <p:cTn id="43" presetID="0" presetClass="path" presetSubtype="0" accel="50000" decel="50000" fill="hold" nodeType="withEffect">
                                  <p:stCondLst>
                                    <p:cond delay="500"/>
                                  </p:stCondLst>
                                  <p:childTnLst>
                                    <p:animMotion origin="layout" path="M 0 0.04629 C -0.07778 0.05393 -0.34948 0.0956 -0.46667 0.09166 C -0.58385 0.08773 -0.63611 -0.0007 -0.70278 0.02314 C -0.76944 0.04699 -0.83247 0.19027 -0.86667 0.23426 " pathEditMode="relative" rAng="0" ptsTypes="aaaa">
                                      <p:cBhvr>
                                        <p:cTn id="44" dur="2000" fill="hold"/>
                                        <p:tgtEl>
                                          <p:spTgt spid="123"/>
                                        </p:tgtEl>
                                        <p:attrNameLst>
                                          <p:attrName>ppt_x</p:attrName>
                                          <p:attrName>ppt_y</p:attrName>
                                        </p:attrNameLst>
                                      </p:cBhvr>
                                      <p:rCtr x="-4333300" y="703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0611C2E-BC25-4971-9DB4-F7365D3096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C3E1FDC-E07B-438E-96C3-0643A978C37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7BA7E1F-4230-4490-8063-D4F7194747AB}"/>
              </a:ext>
            </a:extLst>
          </p:cNvPr>
          <p:cNvSpPr>
            <a:spLocks noGrp="1" noChangeArrowheads="1"/>
          </p:cNvSpPr>
          <p:nvPr>
            <p:ph type="sldNum" sz="quarter" idx="12"/>
          </p:nvPr>
        </p:nvSpPr>
        <p:spPr>
          <a:ln/>
        </p:spPr>
        <p:txBody>
          <a:bodyPr/>
          <a:lstStyle>
            <a:lvl1pPr>
              <a:defRPr/>
            </a:lvl1pPr>
          </a:lstStyle>
          <a:p>
            <a:fld id="{5B55D019-93B7-4738-8CB5-48C3A3F76BBC}" type="slidenum">
              <a:rPr lang="en-US" altLang="en-US"/>
              <a:pPr/>
              <a:t>‹#›</a:t>
            </a:fld>
            <a:endParaRPr lang="en-US" altLang="en-US"/>
          </a:p>
        </p:txBody>
      </p:sp>
    </p:spTree>
    <p:extLst>
      <p:ext uri="{BB962C8B-B14F-4D97-AF65-F5344CB8AC3E}">
        <p14:creationId xmlns:p14="http://schemas.microsoft.com/office/powerpoint/2010/main" val="494372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28600"/>
            <a:ext cx="60198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381F670-B3F6-4859-A600-948C546828A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89E8AF9-8001-4EB1-85A5-63211197ED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92E2BA7-5915-45F0-86B2-6E3A5114A4A1}"/>
              </a:ext>
            </a:extLst>
          </p:cNvPr>
          <p:cNvSpPr>
            <a:spLocks noGrp="1" noChangeArrowheads="1"/>
          </p:cNvSpPr>
          <p:nvPr>
            <p:ph type="sldNum" sz="quarter" idx="12"/>
          </p:nvPr>
        </p:nvSpPr>
        <p:spPr>
          <a:ln/>
        </p:spPr>
        <p:txBody>
          <a:bodyPr/>
          <a:lstStyle>
            <a:lvl1pPr>
              <a:defRPr/>
            </a:lvl1pPr>
          </a:lstStyle>
          <a:p>
            <a:fld id="{E8F716F1-3AD9-47C6-89F9-D9B0C7DD46A9}" type="slidenum">
              <a:rPr lang="en-US" altLang="en-US"/>
              <a:pPr/>
              <a:t>‹#›</a:t>
            </a:fld>
            <a:endParaRPr lang="en-US" altLang="en-US"/>
          </a:p>
        </p:txBody>
      </p:sp>
    </p:spTree>
    <p:extLst>
      <p:ext uri="{BB962C8B-B14F-4D97-AF65-F5344CB8AC3E}">
        <p14:creationId xmlns:p14="http://schemas.microsoft.com/office/powerpoint/2010/main" val="4002255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189A0D4B-7FF7-4A13-98DC-EC12714F95B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1B82CA3-A3EF-4C5B-8889-6024092FB0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193740A-5568-4451-96CB-F45E3C0E3FB0}"/>
              </a:ext>
            </a:extLst>
          </p:cNvPr>
          <p:cNvSpPr>
            <a:spLocks noGrp="1" noChangeArrowheads="1"/>
          </p:cNvSpPr>
          <p:nvPr>
            <p:ph type="sldNum" sz="quarter" idx="12"/>
          </p:nvPr>
        </p:nvSpPr>
        <p:spPr>
          <a:ln/>
        </p:spPr>
        <p:txBody>
          <a:bodyPr/>
          <a:lstStyle>
            <a:lvl1pPr>
              <a:defRPr/>
            </a:lvl1pPr>
          </a:lstStyle>
          <a:p>
            <a:fld id="{FB38B1A0-51D6-49D4-A70C-40BC4D248F8D}" type="slidenum">
              <a:rPr lang="en-US" altLang="en-US"/>
              <a:pPr/>
              <a:t>‹#›</a:t>
            </a:fld>
            <a:endParaRPr lang="en-US" altLang="en-US"/>
          </a:p>
        </p:txBody>
      </p:sp>
    </p:spTree>
    <p:extLst>
      <p:ext uri="{BB962C8B-B14F-4D97-AF65-F5344CB8AC3E}">
        <p14:creationId xmlns:p14="http://schemas.microsoft.com/office/powerpoint/2010/main" val="459027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EA8F944-9AE3-45EC-B1F6-E6CE560C19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BAFA2DD-2ACB-4E4D-8448-D5EB5DF02C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863D37-8E57-4E5F-AFD7-35425F895EB1}"/>
              </a:ext>
            </a:extLst>
          </p:cNvPr>
          <p:cNvSpPr>
            <a:spLocks noGrp="1" noChangeArrowheads="1"/>
          </p:cNvSpPr>
          <p:nvPr>
            <p:ph type="sldNum" sz="quarter" idx="12"/>
          </p:nvPr>
        </p:nvSpPr>
        <p:spPr>
          <a:ln/>
        </p:spPr>
        <p:txBody>
          <a:bodyPr/>
          <a:lstStyle>
            <a:lvl1pPr>
              <a:defRPr/>
            </a:lvl1pPr>
          </a:lstStyle>
          <a:p>
            <a:fld id="{53FB1CE7-964A-4957-BCE1-F8F5DBC90F37}" type="slidenum">
              <a:rPr lang="en-US" altLang="en-US"/>
              <a:pPr/>
              <a:t>‹#›</a:t>
            </a:fld>
            <a:endParaRPr lang="en-US" altLang="en-US"/>
          </a:p>
        </p:txBody>
      </p:sp>
    </p:spTree>
    <p:extLst>
      <p:ext uri="{BB962C8B-B14F-4D97-AF65-F5344CB8AC3E}">
        <p14:creationId xmlns:p14="http://schemas.microsoft.com/office/powerpoint/2010/main" val="1201303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467C6F5-A440-440E-8090-BA8436DE08A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EA2E565-91D3-431E-BCBC-79863C05F35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E02823-0DD4-47E2-972F-79DC8D2582C0}"/>
              </a:ext>
            </a:extLst>
          </p:cNvPr>
          <p:cNvSpPr>
            <a:spLocks noGrp="1" noChangeArrowheads="1"/>
          </p:cNvSpPr>
          <p:nvPr>
            <p:ph type="sldNum" sz="quarter" idx="12"/>
          </p:nvPr>
        </p:nvSpPr>
        <p:spPr>
          <a:ln/>
        </p:spPr>
        <p:txBody>
          <a:bodyPr/>
          <a:lstStyle>
            <a:lvl1pPr>
              <a:defRPr/>
            </a:lvl1pPr>
          </a:lstStyle>
          <a:p>
            <a:fld id="{6F49D458-E6BD-416E-8331-F78A52B5128F}" type="slidenum">
              <a:rPr lang="en-US" altLang="en-US"/>
              <a:pPr/>
              <a:t>‹#›</a:t>
            </a:fld>
            <a:endParaRPr lang="en-US" altLang="en-US"/>
          </a:p>
        </p:txBody>
      </p:sp>
    </p:spTree>
    <p:extLst>
      <p:ext uri="{BB962C8B-B14F-4D97-AF65-F5344CB8AC3E}">
        <p14:creationId xmlns:p14="http://schemas.microsoft.com/office/powerpoint/2010/main" val="1135009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6CEE7A8-9D90-414E-B6A9-02D6665598F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9A3562D-A023-44B1-991A-F019C3B3FD3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65CEFC-F18A-45E9-921D-76E6D29B72A8}"/>
              </a:ext>
            </a:extLst>
          </p:cNvPr>
          <p:cNvSpPr>
            <a:spLocks noGrp="1" noChangeArrowheads="1"/>
          </p:cNvSpPr>
          <p:nvPr>
            <p:ph type="sldNum" sz="quarter" idx="12"/>
          </p:nvPr>
        </p:nvSpPr>
        <p:spPr>
          <a:ln/>
        </p:spPr>
        <p:txBody>
          <a:bodyPr/>
          <a:lstStyle>
            <a:lvl1pPr>
              <a:defRPr/>
            </a:lvl1pPr>
          </a:lstStyle>
          <a:p>
            <a:fld id="{EE11DAD9-A0A7-4C74-85C9-0F76859FD975}" type="slidenum">
              <a:rPr lang="en-US" altLang="en-US"/>
              <a:pPr/>
              <a:t>‹#›</a:t>
            </a:fld>
            <a:endParaRPr lang="en-US" altLang="en-US"/>
          </a:p>
        </p:txBody>
      </p:sp>
    </p:spTree>
    <p:extLst>
      <p:ext uri="{BB962C8B-B14F-4D97-AF65-F5344CB8AC3E}">
        <p14:creationId xmlns:p14="http://schemas.microsoft.com/office/powerpoint/2010/main" val="27746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D3C0C6F-9D30-4C77-9973-2C92E79051C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087A529-E8CA-44CC-A473-D8FC4B1683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2FD5AC6-F801-4F9E-90C6-BE17D007675F}"/>
              </a:ext>
            </a:extLst>
          </p:cNvPr>
          <p:cNvSpPr>
            <a:spLocks noGrp="1" noChangeArrowheads="1"/>
          </p:cNvSpPr>
          <p:nvPr>
            <p:ph type="sldNum" sz="quarter" idx="12"/>
          </p:nvPr>
        </p:nvSpPr>
        <p:spPr>
          <a:ln/>
        </p:spPr>
        <p:txBody>
          <a:bodyPr/>
          <a:lstStyle>
            <a:lvl1pPr>
              <a:defRPr/>
            </a:lvl1pPr>
          </a:lstStyle>
          <a:p>
            <a:fld id="{4A27F064-19E1-4108-ADCC-BA79009E70DC}" type="slidenum">
              <a:rPr lang="en-US" altLang="en-US"/>
              <a:pPr/>
              <a:t>‹#›</a:t>
            </a:fld>
            <a:endParaRPr lang="en-US" altLang="en-US"/>
          </a:p>
        </p:txBody>
      </p:sp>
    </p:spTree>
    <p:extLst>
      <p:ext uri="{BB962C8B-B14F-4D97-AF65-F5344CB8AC3E}">
        <p14:creationId xmlns:p14="http://schemas.microsoft.com/office/powerpoint/2010/main" val="142452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E5A8CE5-FF9A-41B0-AEFA-8871B4AB6AA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A8DB11F-D4F5-41AC-9BCD-7464030F6E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FE9FB12-5021-4086-9EEF-8E605C875AB1}"/>
              </a:ext>
            </a:extLst>
          </p:cNvPr>
          <p:cNvSpPr>
            <a:spLocks noGrp="1" noChangeArrowheads="1"/>
          </p:cNvSpPr>
          <p:nvPr>
            <p:ph type="sldNum" sz="quarter" idx="12"/>
          </p:nvPr>
        </p:nvSpPr>
        <p:spPr>
          <a:ln/>
        </p:spPr>
        <p:txBody>
          <a:bodyPr/>
          <a:lstStyle>
            <a:lvl1pPr>
              <a:defRPr/>
            </a:lvl1pPr>
          </a:lstStyle>
          <a:p>
            <a:fld id="{F700D22B-C917-4107-A2A7-A6FA1E62FFD2}" type="slidenum">
              <a:rPr lang="en-US" altLang="en-US"/>
              <a:pPr/>
              <a:t>‹#›</a:t>
            </a:fld>
            <a:endParaRPr lang="en-US" altLang="en-US"/>
          </a:p>
        </p:txBody>
      </p:sp>
    </p:spTree>
    <p:extLst>
      <p:ext uri="{BB962C8B-B14F-4D97-AF65-F5344CB8AC3E}">
        <p14:creationId xmlns:p14="http://schemas.microsoft.com/office/powerpoint/2010/main" val="33651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C14ED3D-2938-4CF4-BD9F-C9A63E0FD1D5}"/>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A80514B3-5F22-4882-B75F-3AFE611828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BD1B666-930C-451E-B97A-92603BDCAA5B}"/>
              </a:ext>
            </a:extLst>
          </p:cNvPr>
          <p:cNvSpPr>
            <a:spLocks noGrp="1" noChangeArrowheads="1"/>
          </p:cNvSpPr>
          <p:nvPr>
            <p:ph type="sldNum" sz="quarter" idx="12"/>
          </p:nvPr>
        </p:nvSpPr>
        <p:spPr>
          <a:ln/>
        </p:spPr>
        <p:txBody>
          <a:bodyPr/>
          <a:lstStyle>
            <a:lvl1pPr>
              <a:defRPr/>
            </a:lvl1pPr>
          </a:lstStyle>
          <a:p>
            <a:fld id="{01996115-39F6-453E-8FC8-4B43DBFEB4DB}" type="slidenum">
              <a:rPr lang="en-US" altLang="en-US"/>
              <a:pPr/>
              <a:t>‹#›</a:t>
            </a:fld>
            <a:endParaRPr lang="en-US" altLang="en-US"/>
          </a:p>
        </p:txBody>
      </p:sp>
    </p:spTree>
    <p:extLst>
      <p:ext uri="{BB962C8B-B14F-4D97-AF65-F5344CB8AC3E}">
        <p14:creationId xmlns:p14="http://schemas.microsoft.com/office/powerpoint/2010/main" val="3056411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53C92F-942E-42CF-B997-9B7F4A85934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D0E1ADC-777C-4BB7-A703-E9BC2AB93C3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8D3ECB-2F0E-4C16-8B33-868FD1145F6A}"/>
              </a:ext>
            </a:extLst>
          </p:cNvPr>
          <p:cNvSpPr>
            <a:spLocks noGrp="1" noChangeArrowheads="1"/>
          </p:cNvSpPr>
          <p:nvPr>
            <p:ph type="sldNum" sz="quarter" idx="12"/>
          </p:nvPr>
        </p:nvSpPr>
        <p:spPr>
          <a:ln/>
        </p:spPr>
        <p:txBody>
          <a:bodyPr/>
          <a:lstStyle>
            <a:lvl1pPr>
              <a:defRPr/>
            </a:lvl1pPr>
          </a:lstStyle>
          <a:p>
            <a:fld id="{48461101-1729-48AE-BF65-F806F06CA032}" type="slidenum">
              <a:rPr lang="en-US" altLang="en-US"/>
              <a:pPr/>
              <a:t>‹#›</a:t>
            </a:fld>
            <a:endParaRPr lang="en-US" altLang="en-US"/>
          </a:p>
        </p:txBody>
      </p:sp>
    </p:spTree>
    <p:extLst>
      <p:ext uri="{BB962C8B-B14F-4D97-AF65-F5344CB8AC3E}">
        <p14:creationId xmlns:p14="http://schemas.microsoft.com/office/powerpoint/2010/main" val="960148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5A4CAA5-7F1B-4790-BCF9-FE045EA6AA6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D24A447-C79E-4275-A17D-FDF03DC457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C7C32CB-EC5D-4FCC-90E5-A7249BF65879}"/>
              </a:ext>
            </a:extLst>
          </p:cNvPr>
          <p:cNvSpPr>
            <a:spLocks noGrp="1" noChangeArrowheads="1"/>
          </p:cNvSpPr>
          <p:nvPr>
            <p:ph type="sldNum" sz="quarter" idx="12"/>
          </p:nvPr>
        </p:nvSpPr>
        <p:spPr>
          <a:ln/>
        </p:spPr>
        <p:txBody>
          <a:bodyPr/>
          <a:lstStyle>
            <a:lvl1pPr>
              <a:defRPr/>
            </a:lvl1pPr>
          </a:lstStyle>
          <a:p>
            <a:fld id="{06E88578-C8B4-4D71-8F82-39EE9CEF2212}" type="slidenum">
              <a:rPr lang="en-US" altLang="en-US"/>
              <a:pPr/>
              <a:t>‹#›</a:t>
            </a:fld>
            <a:endParaRPr lang="en-US" altLang="en-US"/>
          </a:p>
        </p:txBody>
      </p:sp>
    </p:spTree>
    <p:extLst>
      <p:ext uri="{BB962C8B-B14F-4D97-AF65-F5344CB8AC3E}">
        <p14:creationId xmlns:p14="http://schemas.microsoft.com/office/powerpoint/2010/main" val="229786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image" Target="../media/image8.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6" name="Picture 19" descr="1">
            <a:extLst>
              <a:ext uri="{FF2B5EF4-FFF2-40B4-BE49-F238E27FC236}">
                <a16:creationId xmlns:a16="http://schemas.microsoft.com/office/drawing/2014/main" id="{5E9920AA-FB09-4DB3-AA62-B23A524148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38461"/>
          <a:stretch>
            <a:fillRect/>
          </a:stretch>
        </p:blipFill>
        <p:spPr bwMode="auto">
          <a:xfrm>
            <a:off x="0" y="6324600"/>
            <a:ext cx="9144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1" name="Rectangle 17">
            <a:extLst>
              <a:ext uri="{FF2B5EF4-FFF2-40B4-BE49-F238E27FC236}">
                <a16:creationId xmlns:a16="http://schemas.microsoft.com/office/drawing/2014/main" id="{9FC131F4-DDA7-4D60-8DD7-6F71ED881A06}"/>
              </a:ext>
            </a:extLst>
          </p:cNvPr>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p:spPr>
        <p:txBody>
          <a:bodyPr wrap="none" anchor="ctr"/>
          <a:lstStyle/>
          <a:p>
            <a:pPr>
              <a:defRPr/>
            </a:pPr>
            <a:endParaRPr lang="en-US">
              <a:latin typeface="Arial" charset="0"/>
            </a:endParaRPr>
          </a:p>
        </p:txBody>
      </p:sp>
      <p:sp>
        <p:nvSpPr>
          <p:cNvPr id="1028" name="Rectangle 3">
            <a:extLst>
              <a:ext uri="{FF2B5EF4-FFF2-40B4-BE49-F238E27FC236}">
                <a16:creationId xmlns:a16="http://schemas.microsoft.com/office/drawing/2014/main" id="{607580E3-8991-4737-BCFB-25A17A0CF7D6}"/>
              </a:ext>
            </a:extLst>
          </p:cNvPr>
          <p:cNvSpPr>
            <a:spLocks noGrp="1" noChangeArrowheads="1"/>
          </p:cNvSpPr>
          <p:nvPr>
            <p:ph type="body" idx="1"/>
          </p:nvPr>
        </p:nvSpPr>
        <p:spPr bwMode="auto">
          <a:xfrm>
            <a:off x="457200" y="12954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49F34C2A-5AA4-4472-A904-3C870C988B77}"/>
              </a:ext>
            </a:extLst>
          </p:cNvPr>
          <p:cNvSpPr>
            <a:spLocks noGrp="1" noChangeArrowheads="1"/>
          </p:cNvSpPr>
          <p:nvPr>
            <p:ph type="dt" sz="half" idx="2"/>
          </p:nvPr>
        </p:nvSpPr>
        <p:spPr bwMode="auto">
          <a:xfrm>
            <a:off x="457200" y="6537325"/>
            <a:ext cx="2133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solidFill>
                  <a:schemeClr val="bg1"/>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D69797E4-F5B3-444A-9078-2C08B2787DF9}"/>
              </a:ext>
            </a:extLst>
          </p:cNvPr>
          <p:cNvSpPr>
            <a:spLocks noGrp="1" noChangeArrowheads="1"/>
          </p:cNvSpPr>
          <p:nvPr>
            <p:ph type="ftr" sz="quarter" idx="3"/>
          </p:nvPr>
        </p:nvSpPr>
        <p:spPr bwMode="auto">
          <a:xfrm>
            <a:off x="3124200" y="6537325"/>
            <a:ext cx="2895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200">
                <a:solidFill>
                  <a:schemeClr val="bg1"/>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DFCBA51F-D083-4C8B-8ED4-2A0B8FD00032}"/>
              </a:ext>
            </a:extLst>
          </p:cNvPr>
          <p:cNvSpPr>
            <a:spLocks noGrp="1" noChangeArrowheads="1"/>
          </p:cNvSpPr>
          <p:nvPr>
            <p:ph type="sldNum" sz="quarter" idx="4"/>
          </p:nvPr>
        </p:nvSpPr>
        <p:spPr bwMode="auto">
          <a:xfrm>
            <a:off x="6553200" y="6537325"/>
            <a:ext cx="2133600" cy="2444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solidFill>
                  <a:schemeClr val="bg1"/>
                </a:solidFill>
              </a:defRPr>
            </a:lvl1pPr>
          </a:lstStyle>
          <a:p>
            <a:fld id="{30596D1B-C56A-4085-B849-29BBA4DF3B93}" type="slidenum">
              <a:rPr lang="en-US" altLang="en-US"/>
              <a:pPr/>
              <a:t>‹#›</a:t>
            </a:fld>
            <a:endParaRPr lang="en-US" altLang="en-US"/>
          </a:p>
        </p:txBody>
      </p:sp>
      <p:pic>
        <p:nvPicPr>
          <p:cNvPr id="1032" name="Picture 9" descr="artplus_nature_naturalcity42_a">
            <a:extLst>
              <a:ext uri="{FF2B5EF4-FFF2-40B4-BE49-F238E27FC236}">
                <a16:creationId xmlns:a16="http://schemas.microsoft.com/office/drawing/2014/main" id="{6199CEEF-79A4-4EDD-B6BC-215C1ED71D3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artplus_nature_naturalcity42_b">
            <a:extLst>
              <a:ext uri="{FF2B5EF4-FFF2-40B4-BE49-F238E27FC236}">
                <a16:creationId xmlns:a16="http://schemas.microsoft.com/office/drawing/2014/main" id="{09A99D5B-D389-4BAC-AB8B-2192DC20906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1" descr="artplus_nature_naturalcity42_e">
            <a:extLst>
              <a:ext uri="{FF2B5EF4-FFF2-40B4-BE49-F238E27FC236}">
                <a16:creationId xmlns:a16="http://schemas.microsoft.com/office/drawing/2014/main" id="{15778FC6-14F1-47E2-A1AE-95703CEED3E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2" descr="artplus_nature_naturalcity42_d">
            <a:extLst>
              <a:ext uri="{FF2B5EF4-FFF2-40B4-BE49-F238E27FC236}">
                <a16:creationId xmlns:a16="http://schemas.microsoft.com/office/drawing/2014/main" id="{9207D09E-2439-4F9E-8545-C1BC7EDBA08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3" descr="artplus_nature_naturalcity42_i">
            <a:extLst>
              <a:ext uri="{FF2B5EF4-FFF2-40B4-BE49-F238E27FC236}">
                <a16:creationId xmlns:a16="http://schemas.microsoft.com/office/drawing/2014/main" id="{F06265C1-E62A-4BED-B75E-857E2FA2FCB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69313" y="5969000"/>
            <a:ext cx="4619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4" descr="artplus_nature_naturalcity42_c">
            <a:extLst>
              <a:ext uri="{FF2B5EF4-FFF2-40B4-BE49-F238E27FC236}">
                <a16:creationId xmlns:a16="http://schemas.microsoft.com/office/drawing/2014/main" id="{60C96221-998A-4927-9D62-6D3B169EC85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62975" y="5943600"/>
            <a:ext cx="30956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5" descr="artplus_nature_naturalcity42_f">
            <a:extLst>
              <a:ext uri="{FF2B5EF4-FFF2-40B4-BE49-F238E27FC236}">
                <a16:creationId xmlns:a16="http://schemas.microsoft.com/office/drawing/2014/main" id="{D152B201-BD8B-4F55-AE4D-8D0CDF0C3EC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26388" y="6334125"/>
            <a:ext cx="1370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Rectangle 2">
            <a:extLst>
              <a:ext uri="{FF2B5EF4-FFF2-40B4-BE49-F238E27FC236}">
                <a16:creationId xmlns:a16="http://schemas.microsoft.com/office/drawing/2014/main" id="{80782D46-BF1B-407C-9571-A5F519B9D043}"/>
              </a:ext>
            </a:extLst>
          </p:cNvPr>
          <p:cNvSpPr>
            <a:spLocks noGrp="1" noChangeArrowheads="1"/>
          </p:cNvSpPr>
          <p:nvPr>
            <p:ph type="title"/>
          </p:nvPr>
        </p:nvSpPr>
        <p:spPr bwMode="auto">
          <a:xfrm>
            <a:off x="457200" y="228600"/>
            <a:ext cx="82296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pic>
        <p:nvPicPr>
          <p:cNvPr id="1040" name="Picture 20" descr="a1">
            <a:extLst>
              <a:ext uri="{FF2B5EF4-FFF2-40B4-BE49-F238E27FC236}">
                <a16:creationId xmlns:a16="http://schemas.microsoft.com/office/drawing/2014/main" id="{D7A8E31E-A2B3-4C72-A61E-2166953E9D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25013" y="328613"/>
            <a:ext cx="9429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1" descr="b_1">
            <a:extLst>
              <a:ext uri="{FF2B5EF4-FFF2-40B4-BE49-F238E27FC236}">
                <a16:creationId xmlns:a16="http://schemas.microsoft.com/office/drawing/2014/main" id="{60EECDB4-0FE0-4043-BDC0-D9B6DAF26E1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90600" y="1371600"/>
            <a:ext cx="8255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1"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txStyles>
    <p:title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CEBF7C-9905-4377-A0A0-B995433427F1}"/>
              </a:ext>
            </a:extLst>
          </p:cNvPr>
          <p:cNvSpPr txBox="1"/>
          <p:nvPr/>
        </p:nvSpPr>
        <p:spPr>
          <a:xfrm>
            <a:off x="2638529" y="566044"/>
            <a:ext cx="3866941" cy="461665"/>
          </a:xfrm>
          <a:prstGeom prst="rect">
            <a:avLst/>
          </a:prstGeom>
          <a:noFill/>
        </p:spPr>
        <p:txBody>
          <a:bodyPr wrap="square" rtlCol="0">
            <a:spAutoFit/>
          </a:bodyPr>
          <a:lstStyle/>
          <a:p>
            <a:pPr algn="ctr"/>
            <a:r>
              <a:rPr lang="en-US" sz="2400" b="1" dirty="0"/>
              <a:t>REVIEW OF CHAPTER 2</a:t>
            </a:r>
          </a:p>
        </p:txBody>
      </p:sp>
      <p:sp>
        <p:nvSpPr>
          <p:cNvPr id="4" name="TextBox 3">
            <a:extLst>
              <a:ext uri="{FF2B5EF4-FFF2-40B4-BE49-F238E27FC236}">
                <a16:creationId xmlns:a16="http://schemas.microsoft.com/office/drawing/2014/main" id="{25F98CF1-715C-45AE-A5B2-57FF2019F4F9}"/>
              </a:ext>
            </a:extLst>
          </p:cNvPr>
          <p:cNvSpPr txBox="1"/>
          <p:nvPr/>
        </p:nvSpPr>
        <p:spPr>
          <a:xfrm>
            <a:off x="251452" y="1602739"/>
            <a:ext cx="3585377" cy="742063"/>
          </a:xfrm>
          <a:prstGeom prst="rect">
            <a:avLst/>
          </a:prstGeom>
          <a:noFill/>
        </p:spPr>
        <p:txBody>
          <a:bodyPr wrap="square">
            <a:spAutoFit/>
          </a:bodyPr>
          <a:lstStyle/>
          <a:p>
            <a:pPr>
              <a:lnSpc>
                <a:spcPct val="150000"/>
              </a:lnSpc>
            </a:pPr>
            <a:r>
              <a:rPr lang="en-US" altLang="en-US" sz="1500" b="1" dirty="0">
                <a:cs typeface="Arial" panose="020B0604020202020204" pitchFamily="34" charset="0"/>
              </a:rPr>
              <a:t>Statement</a:t>
            </a:r>
            <a:r>
              <a:rPr lang="en-US" altLang="en-US" sz="1500" dirty="0">
                <a:cs typeface="Arial" panose="020B0604020202020204" pitchFamily="34" charset="0"/>
              </a:rPr>
              <a:t>: sentence/utterance that can be viewed as either </a:t>
            </a:r>
            <a:r>
              <a:rPr lang="en-US" altLang="en-US" sz="1500" u="sng" dirty="0">
                <a:cs typeface="Arial" panose="020B0604020202020204" pitchFamily="34" charset="0"/>
              </a:rPr>
              <a:t>true</a:t>
            </a:r>
            <a:r>
              <a:rPr lang="en-US" altLang="en-US" sz="1500" dirty="0">
                <a:cs typeface="Arial" panose="020B0604020202020204" pitchFamily="34" charset="0"/>
              </a:rPr>
              <a:t> or </a:t>
            </a:r>
            <a:r>
              <a:rPr lang="en-US" altLang="en-US" sz="1500" u="sng" dirty="0">
                <a:cs typeface="Arial" panose="020B0604020202020204" pitchFamily="34" charset="0"/>
              </a:rPr>
              <a:t>false</a:t>
            </a:r>
          </a:p>
        </p:txBody>
      </p:sp>
      <p:sp>
        <p:nvSpPr>
          <p:cNvPr id="7" name="TextBox 6">
            <a:extLst>
              <a:ext uri="{FF2B5EF4-FFF2-40B4-BE49-F238E27FC236}">
                <a16:creationId xmlns:a16="http://schemas.microsoft.com/office/drawing/2014/main" id="{008225BF-3EF9-4D82-9812-1AE5FC31CCD8}"/>
              </a:ext>
            </a:extLst>
          </p:cNvPr>
          <p:cNvSpPr txBox="1"/>
          <p:nvPr/>
        </p:nvSpPr>
        <p:spPr>
          <a:xfrm>
            <a:off x="295799" y="2895600"/>
            <a:ext cx="3585377" cy="300082"/>
          </a:xfrm>
          <a:prstGeom prst="rect">
            <a:avLst/>
          </a:prstGeom>
          <a:noFill/>
        </p:spPr>
        <p:txBody>
          <a:bodyPr wrap="square">
            <a:spAutoFit/>
          </a:bodyPr>
          <a:lstStyle/>
          <a:p>
            <a:pPr>
              <a:lnSpc>
                <a:spcPct val="90000"/>
              </a:lnSpc>
            </a:pPr>
            <a:r>
              <a:rPr lang="en-US" altLang="en-US" sz="1500" b="1" dirty="0">
                <a:cs typeface="Arial" panose="020B0604020202020204" pitchFamily="34" charset="0"/>
              </a:rPr>
              <a:t>Statements</a:t>
            </a:r>
            <a:r>
              <a:rPr lang="en-US" altLang="en-US" sz="1500" dirty="0">
                <a:cs typeface="Arial" panose="020B0604020202020204" pitchFamily="34" charset="0"/>
              </a:rPr>
              <a:t>: core of an argument </a:t>
            </a:r>
          </a:p>
        </p:txBody>
      </p:sp>
      <p:sp>
        <p:nvSpPr>
          <p:cNvPr id="8" name="TextBox 7">
            <a:extLst>
              <a:ext uri="{FF2B5EF4-FFF2-40B4-BE49-F238E27FC236}">
                <a16:creationId xmlns:a16="http://schemas.microsoft.com/office/drawing/2014/main" id="{CA0A0800-7802-41E0-9B76-60865FE8459F}"/>
              </a:ext>
            </a:extLst>
          </p:cNvPr>
          <p:cNvSpPr txBox="1"/>
          <p:nvPr/>
        </p:nvSpPr>
        <p:spPr>
          <a:xfrm>
            <a:off x="268793" y="3770712"/>
            <a:ext cx="4195815" cy="300082"/>
          </a:xfrm>
          <a:prstGeom prst="rect">
            <a:avLst/>
          </a:prstGeom>
          <a:noFill/>
        </p:spPr>
        <p:txBody>
          <a:bodyPr wrap="square">
            <a:spAutoFit/>
          </a:bodyPr>
          <a:lstStyle/>
          <a:p>
            <a:pPr>
              <a:lnSpc>
                <a:spcPct val="90000"/>
              </a:lnSpc>
            </a:pPr>
            <a:r>
              <a:rPr lang="en-US" altLang="en-US" sz="1500" b="1" dirty="0">
                <a:cs typeface="Arial" panose="020B0604020202020204" pitchFamily="34" charset="0"/>
              </a:rPr>
              <a:t>Argument</a:t>
            </a:r>
            <a:r>
              <a:rPr lang="en-US" altLang="en-US" sz="1500" dirty="0">
                <a:cs typeface="Arial" panose="020B0604020202020204" pitchFamily="34" charset="0"/>
              </a:rPr>
              <a:t>: premise(s) + conclusion(s) </a:t>
            </a:r>
          </a:p>
        </p:txBody>
      </p:sp>
      <p:sp>
        <p:nvSpPr>
          <p:cNvPr id="9" name="TextBox 8">
            <a:extLst>
              <a:ext uri="{FF2B5EF4-FFF2-40B4-BE49-F238E27FC236}">
                <a16:creationId xmlns:a16="http://schemas.microsoft.com/office/drawing/2014/main" id="{90BE0625-0030-4C84-82EC-A6AA3636F81F}"/>
              </a:ext>
            </a:extLst>
          </p:cNvPr>
          <p:cNvSpPr txBox="1"/>
          <p:nvPr/>
        </p:nvSpPr>
        <p:spPr>
          <a:xfrm>
            <a:off x="268793" y="5158822"/>
            <a:ext cx="3886828" cy="742063"/>
          </a:xfrm>
          <a:prstGeom prst="rect">
            <a:avLst/>
          </a:prstGeom>
          <a:noFill/>
        </p:spPr>
        <p:txBody>
          <a:bodyPr wrap="square">
            <a:spAutoFit/>
          </a:bodyPr>
          <a:lstStyle/>
          <a:p>
            <a:pPr>
              <a:lnSpc>
                <a:spcPct val="150000"/>
              </a:lnSpc>
            </a:pPr>
            <a:r>
              <a:rPr lang="en-US" altLang="en-US" sz="1500" b="1" dirty="0">
                <a:cs typeface="Arial" panose="020B0604020202020204" pitchFamily="34" charset="0"/>
              </a:rPr>
              <a:t>* Assumption</a:t>
            </a:r>
            <a:r>
              <a:rPr lang="en-US" altLang="en-US" sz="1500" dirty="0">
                <a:cs typeface="Arial" panose="020B0604020202020204" pitchFamily="34" charset="0"/>
              </a:rPr>
              <a:t>: hidden belief/principle that that decides the value of the conclusion</a:t>
            </a:r>
          </a:p>
        </p:txBody>
      </p:sp>
      <p:sp>
        <p:nvSpPr>
          <p:cNvPr id="10" name="Rectangle 3">
            <a:extLst>
              <a:ext uri="{FF2B5EF4-FFF2-40B4-BE49-F238E27FC236}">
                <a16:creationId xmlns:a16="http://schemas.microsoft.com/office/drawing/2014/main" id="{3FA2B0C8-B84D-4A65-A9FC-1260198432D8}"/>
              </a:ext>
            </a:extLst>
          </p:cNvPr>
          <p:cNvSpPr txBox="1">
            <a:spLocks/>
          </p:cNvSpPr>
          <p:nvPr/>
        </p:nvSpPr>
        <p:spPr>
          <a:xfrm>
            <a:off x="4182626" y="1676400"/>
            <a:ext cx="2630156" cy="3394472"/>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1800" b="1" dirty="0">
                <a:latin typeface="Arial" panose="020B0604020202020204" pitchFamily="34" charset="0"/>
                <a:cs typeface="Arial" panose="020B0604020202020204" pitchFamily="34" charset="0"/>
              </a:rPr>
              <a:t>Non-statements: </a:t>
            </a:r>
          </a:p>
          <a:p>
            <a:pPr>
              <a:lnSpc>
                <a:spcPct val="150000"/>
              </a:lnSpc>
            </a:pPr>
            <a:r>
              <a:rPr lang="en-US" altLang="en-US" sz="1650" dirty="0">
                <a:latin typeface="Arial" panose="020B0604020202020204" pitchFamily="34" charset="0"/>
                <a:cs typeface="Arial" panose="020B0604020202020204" pitchFamily="34" charset="0"/>
              </a:rPr>
              <a:t>Questions </a:t>
            </a:r>
          </a:p>
          <a:p>
            <a:pPr>
              <a:lnSpc>
                <a:spcPct val="150000"/>
              </a:lnSpc>
            </a:pPr>
            <a:r>
              <a:rPr lang="en-US" altLang="en-US" sz="1650" dirty="0">
                <a:latin typeface="Arial" panose="020B0604020202020204" pitchFamily="34" charset="0"/>
                <a:cs typeface="Arial" panose="020B0604020202020204" pitchFamily="34" charset="0"/>
              </a:rPr>
              <a:t>Greetings </a:t>
            </a:r>
          </a:p>
          <a:p>
            <a:pPr>
              <a:lnSpc>
                <a:spcPct val="150000"/>
              </a:lnSpc>
            </a:pPr>
            <a:r>
              <a:rPr lang="en-US" altLang="en-US" sz="1650" dirty="0">
                <a:latin typeface="Arial" panose="020B0604020202020204" pitchFamily="34" charset="0"/>
                <a:cs typeface="Arial" panose="020B0604020202020204" pitchFamily="34" charset="0"/>
              </a:rPr>
              <a:t>Commands</a:t>
            </a:r>
          </a:p>
          <a:p>
            <a:pPr>
              <a:lnSpc>
                <a:spcPct val="150000"/>
              </a:lnSpc>
            </a:pPr>
            <a:r>
              <a:rPr lang="en-US" altLang="en-US" sz="1650" dirty="0">
                <a:latin typeface="Arial" panose="020B0604020202020204" pitchFamily="34" charset="0"/>
                <a:cs typeface="Arial" panose="020B0604020202020204" pitchFamily="34" charset="0"/>
              </a:rPr>
              <a:t>Requests </a:t>
            </a:r>
          </a:p>
          <a:p>
            <a:pPr>
              <a:lnSpc>
                <a:spcPct val="150000"/>
              </a:lnSpc>
            </a:pPr>
            <a:r>
              <a:rPr lang="en-US" altLang="en-US" sz="1650" dirty="0">
                <a:latin typeface="Arial" panose="020B0604020202020204" pitchFamily="34" charset="0"/>
                <a:cs typeface="Arial" panose="020B0604020202020204" pitchFamily="34" charset="0"/>
              </a:rPr>
              <a:t>Proposals </a:t>
            </a:r>
          </a:p>
          <a:p>
            <a:pPr>
              <a:lnSpc>
                <a:spcPct val="150000"/>
              </a:lnSpc>
            </a:pPr>
            <a:r>
              <a:rPr lang="en-US" altLang="en-US" sz="1650" dirty="0">
                <a:latin typeface="Arial" panose="020B0604020202020204" pitchFamily="34" charset="0"/>
                <a:cs typeface="Arial" panose="020B0604020202020204" pitchFamily="34" charset="0"/>
              </a:rPr>
              <a:t>Instructions </a:t>
            </a:r>
          </a:p>
          <a:p>
            <a:pPr>
              <a:lnSpc>
                <a:spcPct val="150000"/>
              </a:lnSpc>
            </a:pPr>
            <a:r>
              <a:rPr lang="en-US" altLang="en-US" sz="1650" dirty="0">
                <a:latin typeface="Arial" panose="020B0604020202020204" pitchFamily="34" charset="0"/>
                <a:cs typeface="Arial" panose="020B0604020202020204" pitchFamily="34" charset="0"/>
              </a:rPr>
              <a:t>Exclamations</a:t>
            </a:r>
          </a:p>
          <a:p>
            <a:endParaRPr lang="en-US" altLang="en-US" sz="2100" dirty="0"/>
          </a:p>
        </p:txBody>
      </p:sp>
      <p:sp>
        <p:nvSpPr>
          <p:cNvPr id="11" name="Rectangle 3">
            <a:extLst>
              <a:ext uri="{FF2B5EF4-FFF2-40B4-BE49-F238E27FC236}">
                <a16:creationId xmlns:a16="http://schemas.microsoft.com/office/drawing/2014/main" id="{8217568A-3A7C-45D8-99F0-5E4D65C81EFE}"/>
              </a:ext>
            </a:extLst>
          </p:cNvPr>
          <p:cNvSpPr txBox="1">
            <a:spLocks/>
          </p:cNvSpPr>
          <p:nvPr/>
        </p:nvSpPr>
        <p:spPr>
          <a:xfrm>
            <a:off x="6533941" y="1660954"/>
            <a:ext cx="2517112"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1650" b="1" dirty="0">
                <a:latin typeface="Arial" panose="020B0604020202020204" pitchFamily="34" charset="0"/>
                <a:cs typeface="Arial" panose="020B0604020202020204" pitchFamily="34" charset="0"/>
              </a:rPr>
              <a:t>Non-arguments: </a:t>
            </a:r>
          </a:p>
          <a:p>
            <a:pPr>
              <a:lnSpc>
                <a:spcPct val="150000"/>
              </a:lnSpc>
            </a:pPr>
            <a:r>
              <a:rPr lang="en-US" altLang="en-US" sz="1500" dirty="0">
                <a:latin typeface="Arial" panose="020B0604020202020204" pitchFamily="34" charset="0"/>
                <a:cs typeface="Arial" panose="020B0604020202020204" pitchFamily="34" charset="0"/>
              </a:rPr>
              <a:t>Reports</a:t>
            </a:r>
          </a:p>
          <a:p>
            <a:pPr>
              <a:lnSpc>
                <a:spcPct val="150000"/>
              </a:lnSpc>
            </a:pPr>
            <a:r>
              <a:rPr lang="en-US" altLang="en-US" sz="1500" dirty="0">
                <a:latin typeface="Arial" panose="020B0604020202020204" pitchFamily="34" charset="0"/>
                <a:cs typeface="Arial" panose="020B0604020202020204" pitchFamily="34" charset="0"/>
              </a:rPr>
              <a:t>Unsupported assertions</a:t>
            </a:r>
          </a:p>
          <a:p>
            <a:pPr>
              <a:lnSpc>
                <a:spcPct val="150000"/>
              </a:lnSpc>
            </a:pPr>
            <a:r>
              <a:rPr lang="en-US" altLang="en-US" sz="1500" dirty="0">
                <a:latin typeface="Arial" panose="020B0604020202020204" pitchFamily="34" charset="0"/>
                <a:cs typeface="Arial" panose="020B0604020202020204" pitchFamily="34" charset="0"/>
              </a:rPr>
              <a:t>Conditional sentences</a:t>
            </a:r>
          </a:p>
          <a:p>
            <a:pPr>
              <a:lnSpc>
                <a:spcPct val="150000"/>
              </a:lnSpc>
            </a:pPr>
            <a:r>
              <a:rPr lang="en-US" altLang="en-US" sz="1500" dirty="0">
                <a:latin typeface="Arial" panose="020B0604020202020204" pitchFamily="34" charset="0"/>
                <a:cs typeface="Arial" panose="020B0604020202020204" pitchFamily="34" charset="0"/>
              </a:rPr>
              <a:t>Illustrations</a:t>
            </a:r>
          </a:p>
          <a:p>
            <a:pPr>
              <a:lnSpc>
                <a:spcPct val="150000"/>
              </a:lnSpc>
            </a:pPr>
            <a:r>
              <a:rPr lang="en-US" altLang="en-US" sz="1500" dirty="0">
                <a:latin typeface="Arial" panose="020B0604020202020204" pitchFamily="34" charset="0"/>
                <a:cs typeface="Arial" panose="020B0604020202020204" pitchFamily="34" charset="0"/>
              </a:rPr>
              <a:t>Explanations</a:t>
            </a:r>
          </a:p>
          <a:p>
            <a:pPr marL="457200" indent="-457200">
              <a:buFont typeface="Wingdings 2" pitchFamily="18" charset="2"/>
              <a:buAutoNum type="arabicPeriod"/>
            </a:pPr>
            <a:endParaRPr lang="en-US" altLang="en-US" sz="2100" dirty="0"/>
          </a:p>
        </p:txBody>
      </p:sp>
      <p:sp>
        <p:nvSpPr>
          <p:cNvPr id="12" name="TextBox 11">
            <a:extLst>
              <a:ext uri="{FF2B5EF4-FFF2-40B4-BE49-F238E27FC236}">
                <a16:creationId xmlns:a16="http://schemas.microsoft.com/office/drawing/2014/main" id="{DD518F93-A21F-473B-9642-5F4D577EF557}"/>
              </a:ext>
            </a:extLst>
          </p:cNvPr>
          <p:cNvSpPr txBox="1"/>
          <p:nvPr/>
        </p:nvSpPr>
        <p:spPr>
          <a:xfrm>
            <a:off x="268793" y="4576718"/>
            <a:ext cx="4195815" cy="300082"/>
          </a:xfrm>
          <a:prstGeom prst="rect">
            <a:avLst/>
          </a:prstGeom>
          <a:noFill/>
        </p:spPr>
        <p:txBody>
          <a:bodyPr wrap="square">
            <a:spAutoFit/>
          </a:bodyPr>
          <a:lstStyle/>
          <a:p>
            <a:pPr>
              <a:lnSpc>
                <a:spcPct val="90000"/>
              </a:lnSpc>
            </a:pPr>
            <a:r>
              <a:rPr lang="en-US" altLang="en-US" sz="1500" b="1" dirty="0">
                <a:cs typeface="Arial" panose="020B0604020202020204" pitchFamily="34" charset="0"/>
              </a:rPr>
              <a:t>Argument</a:t>
            </a:r>
            <a:r>
              <a:rPr lang="en-US" altLang="en-US" sz="1500" dirty="0">
                <a:cs typeface="Arial" panose="020B0604020202020204" pitchFamily="34" charset="0"/>
              </a:rPr>
              <a:t>: core of critical thinking </a:t>
            </a:r>
          </a:p>
        </p:txBody>
      </p:sp>
      <p:sp>
        <p:nvSpPr>
          <p:cNvPr id="13" name="Arrow: Down 12">
            <a:extLst>
              <a:ext uri="{FF2B5EF4-FFF2-40B4-BE49-F238E27FC236}">
                <a16:creationId xmlns:a16="http://schemas.microsoft.com/office/drawing/2014/main" id="{39F6F155-2557-49BF-91C7-1D1F6E22CD37}"/>
              </a:ext>
            </a:extLst>
          </p:cNvPr>
          <p:cNvSpPr/>
          <p:nvPr/>
        </p:nvSpPr>
        <p:spPr>
          <a:xfrm>
            <a:off x="1575078" y="2514600"/>
            <a:ext cx="173335" cy="264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C80629B-0AC7-4E51-A7A1-27B9B7A385DA}"/>
              </a:ext>
            </a:extLst>
          </p:cNvPr>
          <p:cNvSpPr/>
          <p:nvPr/>
        </p:nvSpPr>
        <p:spPr>
          <a:xfrm>
            <a:off x="1575078" y="3398086"/>
            <a:ext cx="173335" cy="264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E8301BAD-DD99-4738-A879-4076FA5424AE}"/>
              </a:ext>
            </a:extLst>
          </p:cNvPr>
          <p:cNvSpPr/>
          <p:nvPr/>
        </p:nvSpPr>
        <p:spPr>
          <a:xfrm>
            <a:off x="1575078" y="4155192"/>
            <a:ext cx="173335" cy="264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130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p:nvPr/>
        </p:nvSpPr>
        <p:spPr>
          <a:xfrm>
            <a:off x="228600" y="228600"/>
            <a:ext cx="8686800" cy="623217"/>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b="1" dirty="0">
                <a:solidFill>
                  <a:schemeClr val="dk1"/>
                </a:solidFill>
                <a:latin typeface="Arial"/>
                <a:ea typeface="Arial"/>
                <a:cs typeface="Arial"/>
                <a:sym typeface="Arial"/>
              </a:rPr>
              <a:t>Task 6</a:t>
            </a:r>
            <a:r>
              <a:rPr lang="en-US" dirty="0">
                <a:solidFill>
                  <a:schemeClr val="dk1"/>
                </a:solidFill>
                <a:latin typeface="Arial"/>
                <a:ea typeface="Arial"/>
                <a:cs typeface="Arial"/>
                <a:sym typeface="Arial"/>
              </a:rPr>
              <a:t>: Provide your meme and make an argument</a:t>
            </a:r>
            <a:r>
              <a:rPr lang="en-US" b="1" dirty="0">
                <a:solidFill>
                  <a:schemeClr val="dk1"/>
                </a:solidFill>
                <a:latin typeface="Arial"/>
                <a:ea typeface="Arial"/>
                <a:cs typeface="Arial"/>
                <a:sym typeface="Arial"/>
              </a:rPr>
              <a:t>. Identify the premise(s), conclusion, and </a:t>
            </a:r>
            <a:r>
              <a:rPr lang="en-US" b="1" dirty="0" err="1">
                <a:solidFill>
                  <a:schemeClr val="dk1"/>
                </a:solidFill>
                <a:latin typeface="Arial"/>
                <a:ea typeface="Arial"/>
                <a:cs typeface="Arial"/>
                <a:sym typeface="Arial"/>
              </a:rPr>
              <a:t>asumption</a:t>
            </a:r>
            <a:r>
              <a:rPr lang="en-US" b="1" dirty="0">
                <a:solidFill>
                  <a:schemeClr val="dk1"/>
                </a:solidFill>
                <a:latin typeface="Arial"/>
                <a:ea typeface="Arial"/>
                <a:cs typeface="Arial"/>
                <a:sym typeface="Arial"/>
              </a:rPr>
              <a:t>(s). </a:t>
            </a:r>
            <a:endParaRPr dirty="0"/>
          </a:p>
        </p:txBody>
      </p:sp>
      <p:pic>
        <p:nvPicPr>
          <p:cNvPr id="147" name="Google Shape;147;p8"/>
          <p:cNvPicPr preferRelativeResize="0"/>
          <p:nvPr/>
        </p:nvPicPr>
        <p:blipFill rotWithShape="1">
          <a:blip r:embed="rId3">
            <a:alphaModFix/>
          </a:blip>
          <a:srcRect/>
          <a:stretch/>
        </p:blipFill>
        <p:spPr>
          <a:xfrm>
            <a:off x="1976588" y="1676965"/>
            <a:ext cx="5190824" cy="1922847"/>
          </a:xfrm>
          <a:prstGeom prst="rect">
            <a:avLst/>
          </a:prstGeom>
          <a:noFill/>
          <a:ln>
            <a:noFill/>
          </a:ln>
        </p:spPr>
      </p:pic>
      <p:sp>
        <p:nvSpPr>
          <p:cNvPr id="148" name="Google Shape;148;p8"/>
          <p:cNvSpPr txBox="1"/>
          <p:nvPr/>
        </p:nvSpPr>
        <p:spPr>
          <a:xfrm>
            <a:off x="534521" y="3811915"/>
            <a:ext cx="8241614" cy="1523464"/>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sz="1350" u="sng" dirty="0">
                <a:solidFill>
                  <a:srgbClr val="000000"/>
                </a:solidFill>
                <a:latin typeface="Arial"/>
                <a:ea typeface="Arial"/>
                <a:cs typeface="Arial"/>
                <a:sym typeface="Arial"/>
              </a:rPr>
              <a:t>Answer:</a:t>
            </a:r>
            <a:endParaRPr dirty="0"/>
          </a:p>
          <a:p>
            <a:pPr>
              <a:spcBef>
                <a:spcPts val="0"/>
              </a:spcBef>
              <a:spcAft>
                <a:spcPts val="0"/>
              </a:spcAft>
            </a:pPr>
            <a:endParaRPr sz="1350" dirty="0">
              <a:solidFill>
                <a:srgbClr val="000000"/>
              </a:solidFill>
              <a:latin typeface="Arial"/>
              <a:ea typeface="Arial"/>
              <a:cs typeface="Arial"/>
              <a:sym typeface="Arial"/>
            </a:endParaRPr>
          </a:p>
          <a:p>
            <a:pPr>
              <a:spcBef>
                <a:spcPts val="0"/>
              </a:spcBef>
              <a:spcAft>
                <a:spcPts val="0"/>
              </a:spcAft>
            </a:pPr>
            <a:r>
              <a:rPr lang="en-US" sz="1350" dirty="0">
                <a:solidFill>
                  <a:srgbClr val="000000"/>
                </a:solidFill>
                <a:latin typeface="Arial"/>
                <a:ea typeface="Arial"/>
                <a:cs typeface="Arial"/>
                <a:sym typeface="Arial"/>
              </a:rPr>
              <a:t>The highlighted text is unsupported </a:t>
            </a:r>
            <a:r>
              <a:rPr lang="en-US" sz="1350" dirty="0" err="1">
                <a:solidFill>
                  <a:srgbClr val="000000"/>
                </a:solidFill>
                <a:latin typeface="Arial"/>
                <a:ea typeface="Arial"/>
                <a:cs typeface="Arial"/>
                <a:sym typeface="Arial"/>
              </a:rPr>
              <a:t>asserions</a:t>
            </a:r>
            <a:r>
              <a:rPr lang="en-US" sz="1350" dirty="0">
                <a:solidFill>
                  <a:srgbClr val="000000"/>
                </a:solidFill>
                <a:latin typeface="Arial"/>
                <a:ea typeface="Arial"/>
                <a:cs typeface="Arial"/>
                <a:sym typeface="Arial"/>
              </a:rPr>
              <a:t>. </a:t>
            </a:r>
          </a:p>
          <a:p>
            <a:pPr>
              <a:spcBef>
                <a:spcPts val="0"/>
              </a:spcBef>
              <a:spcAft>
                <a:spcPts val="0"/>
              </a:spcAft>
            </a:pPr>
            <a:r>
              <a:rPr lang="en-US" sz="1350" dirty="0">
                <a:solidFill>
                  <a:srgbClr val="000000"/>
                </a:solidFill>
                <a:latin typeface="Arial"/>
                <a:ea typeface="Arial"/>
                <a:cs typeface="Arial"/>
                <a:sym typeface="Arial"/>
              </a:rPr>
              <a:t> </a:t>
            </a:r>
            <a:endParaRPr dirty="0">
              <a:highlight>
                <a:srgbClr val="FFFF00"/>
              </a:highlight>
            </a:endParaRPr>
          </a:p>
          <a:p>
            <a:pPr>
              <a:spcBef>
                <a:spcPts val="0"/>
              </a:spcBef>
              <a:spcAft>
                <a:spcPts val="0"/>
              </a:spcAft>
            </a:pPr>
            <a:endParaRPr sz="1350" dirty="0">
              <a:solidFill>
                <a:srgbClr val="000000"/>
              </a:solidFill>
              <a:latin typeface="Arial"/>
              <a:ea typeface="Arial"/>
              <a:cs typeface="Arial"/>
              <a:sym typeface="Arial"/>
            </a:endParaRPr>
          </a:p>
          <a:p>
            <a:pPr>
              <a:spcBef>
                <a:spcPts val="0"/>
              </a:spcBef>
              <a:spcAft>
                <a:spcPts val="0"/>
              </a:spcAft>
            </a:pPr>
            <a:r>
              <a:rPr lang="en-US" sz="1350" dirty="0">
                <a:solidFill>
                  <a:srgbClr val="000000"/>
                </a:solidFill>
                <a:latin typeface="Arial"/>
                <a:ea typeface="Arial"/>
                <a:cs typeface="Arial"/>
                <a:sym typeface="Arial"/>
              </a:rPr>
              <a:t>Source: </a:t>
            </a:r>
            <a:r>
              <a:rPr lang="en-US" sz="1350" dirty="0" err="1">
                <a:solidFill>
                  <a:srgbClr val="000000"/>
                </a:solidFill>
                <a:latin typeface="Arial"/>
                <a:ea typeface="Arial"/>
                <a:cs typeface="Arial"/>
                <a:sym typeface="Arial"/>
              </a:rPr>
              <a:t>Thức</a:t>
            </a:r>
            <a:r>
              <a:rPr lang="en-US" sz="1350" dirty="0">
                <a:solidFill>
                  <a:srgbClr val="000000"/>
                </a:solidFill>
                <a:latin typeface="Arial"/>
                <a:ea typeface="Arial"/>
                <a:cs typeface="Arial"/>
                <a:sym typeface="Arial"/>
              </a:rPr>
              <a:t> B. K. (2023, October 17). </a:t>
            </a:r>
            <a:r>
              <a:rPr lang="en-US" sz="1350" dirty="0" err="1">
                <a:solidFill>
                  <a:srgbClr val="000000"/>
                </a:solidFill>
                <a:latin typeface="Arial"/>
                <a:ea typeface="Arial"/>
                <a:cs typeface="Arial"/>
                <a:sym typeface="Arial"/>
              </a:rPr>
              <a:t>Xoài</a:t>
            </a:r>
            <a:r>
              <a:rPr lang="en-US" sz="1350" dirty="0">
                <a:solidFill>
                  <a:srgbClr val="000000"/>
                </a:solidFill>
                <a:latin typeface="Arial"/>
                <a:ea typeface="Arial"/>
                <a:cs typeface="Arial"/>
                <a:sym typeface="Arial"/>
              </a:rPr>
              <a:t> Non </a:t>
            </a:r>
            <a:r>
              <a:rPr lang="en-US" sz="1350" dirty="0" err="1">
                <a:solidFill>
                  <a:srgbClr val="000000"/>
                </a:solidFill>
                <a:latin typeface="Arial"/>
                <a:ea typeface="Arial"/>
                <a:cs typeface="Arial"/>
                <a:sym typeface="Arial"/>
              </a:rPr>
              <a:t>đáp</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trả</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khi</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bị</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khịa</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Còn</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bị</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đuổi</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học</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không</a:t>
            </a:r>
            <a:r>
              <a:rPr lang="en-US" sz="1350" dirty="0">
                <a:solidFill>
                  <a:srgbClr val="000000"/>
                </a:solidFill>
                <a:latin typeface="Arial"/>
                <a:ea typeface="Arial"/>
                <a:cs typeface="Arial"/>
                <a:sym typeface="Arial"/>
              </a:rPr>
              <a:t>?” https://</a:t>
            </a:r>
            <a:r>
              <a:rPr lang="en-US" sz="1350" dirty="0" err="1">
                <a:solidFill>
                  <a:srgbClr val="000000"/>
                </a:solidFill>
                <a:latin typeface="Arial"/>
                <a:ea typeface="Arial"/>
                <a:cs typeface="Arial"/>
                <a:sym typeface="Arial"/>
              </a:rPr>
              <a:t>baomoi.com</a:t>
            </a:r>
            <a:r>
              <a:rPr lang="en-US" sz="1350" dirty="0">
                <a:solidFill>
                  <a:srgbClr val="000000"/>
                </a:solidFill>
                <a:latin typeface="Arial"/>
                <a:ea typeface="Arial"/>
                <a:cs typeface="Arial"/>
                <a:sym typeface="Arial"/>
              </a:rPr>
              <a:t>. Retrieved from https://</a:t>
            </a:r>
            <a:r>
              <a:rPr lang="en-US" sz="1350" dirty="0" err="1">
                <a:solidFill>
                  <a:srgbClr val="000000"/>
                </a:solidFill>
                <a:latin typeface="Arial"/>
                <a:ea typeface="Arial"/>
                <a:cs typeface="Arial"/>
                <a:sym typeface="Arial"/>
              </a:rPr>
              <a:t>baomoi.com</a:t>
            </a:r>
            <a:endParaRPr sz="1350"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42451" y="1053718"/>
            <a:ext cx="8333685" cy="646331"/>
          </a:xfrm>
          <a:prstGeom prst="rect">
            <a:avLst/>
          </a:prstGeom>
          <a:noFill/>
        </p:spPr>
        <p:txBody>
          <a:bodyPr wrap="square" rtlCol="0">
            <a:spAutoFit/>
          </a:bodyPr>
          <a:lstStyle/>
          <a:p>
            <a:r>
              <a:rPr lang="en-US" b="1" dirty="0">
                <a:cs typeface="Arial" panose="020B0604020202020204" pitchFamily="34" charset="0"/>
              </a:rPr>
              <a:t>Task </a:t>
            </a:r>
            <a:r>
              <a:rPr lang="vi-VN" b="1" dirty="0">
                <a:cs typeface="Arial" panose="020B0604020202020204" pitchFamily="34" charset="0"/>
              </a:rPr>
              <a:t>6</a:t>
            </a:r>
            <a:r>
              <a:rPr lang="en-US" dirty="0">
                <a:cs typeface="Arial" panose="020B0604020202020204" pitchFamily="34" charset="0"/>
              </a:rPr>
              <a:t>: Provide your </a:t>
            </a:r>
            <a:r>
              <a:rPr lang="vi-VN" dirty="0">
                <a:cs typeface="Arial" panose="020B0604020202020204" pitchFamily="34" charset="0"/>
              </a:rPr>
              <a:t>meme and </a:t>
            </a:r>
            <a:r>
              <a:rPr lang="en-US" dirty="0">
                <a:cs typeface="Arial" panose="020B0604020202020204" pitchFamily="34" charset="0"/>
              </a:rPr>
              <a:t>make an argument</a:t>
            </a:r>
            <a:r>
              <a:rPr lang="en-US" b="1" dirty="0">
                <a:cs typeface="Arial" panose="020B0604020202020204" pitchFamily="34" charset="0"/>
              </a:rPr>
              <a:t>. </a:t>
            </a:r>
            <a:r>
              <a:rPr lang="vi-VN" b="1" dirty="0">
                <a:cs typeface="Arial" panose="020B0604020202020204" pitchFamily="34" charset="0"/>
              </a:rPr>
              <a:t>Identify the premise(s), conclusion, and asumption(s).</a:t>
            </a:r>
            <a:r>
              <a:rPr lang="en-US" b="1" dirty="0">
                <a:cs typeface="Arial" panose="020B0604020202020204" pitchFamily="34" charset="0"/>
              </a:rPr>
              <a:t> </a:t>
            </a:r>
          </a:p>
        </p:txBody>
      </p:sp>
      <p:sp>
        <p:nvSpPr>
          <p:cNvPr id="4" name="Text Box 3"/>
          <p:cNvSpPr txBox="1"/>
          <p:nvPr/>
        </p:nvSpPr>
        <p:spPr>
          <a:xfrm>
            <a:off x="5515452" y="2039303"/>
            <a:ext cx="3419951" cy="3578066"/>
          </a:xfrm>
          <a:prstGeom prst="rect">
            <a:avLst/>
          </a:prstGeom>
          <a:noFill/>
        </p:spPr>
        <p:txBody>
          <a:bodyPr wrap="square" rtlCol="0">
            <a:noAutofit/>
          </a:bodyPr>
          <a:lstStyle/>
          <a:p>
            <a:pPr algn="just"/>
            <a:r>
              <a:rPr lang="en-US" sz="1725" b="1">
                <a:cs typeface="Arial" panose="020B0604020202020204" pitchFamily="34" charset="0"/>
              </a:rPr>
              <a:t>Premise: </a:t>
            </a:r>
            <a:r>
              <a:rPr lang="en-US" sz="1725">
                <a:cs typeface="Arial" panose="020B0604020202020204" pitchFamily="34" charset="0"/>
              </a:rPr>
              <a:t>Son Tung has just released his new song “Chung ta cua tuong lai” and maybe, he needs to find another ekip. </a:t>
            </a:r>
          </a:p>
          <a:p>
            <a:pPr algn="just"/>
            <a:endParaRPr lang="en-US" sz="1725">
              <a:cs typeface="Arial" panose="020B0604020202020204" pitchFamily="34" charset="0"/>
            </a:endParaRPr>
          </a:p>
          <a:p>
            <a:pPr algn="just"/>
            <a:r>
              <a:rPr lang="en-US" sz="1725" b="1">
                <a:cs typeface="Arial" panose="020B0604020202020204" pitchFamily="34" charset="0"/>
              </a:rPr>
              <a:t>Conclusion: </a:t>
            </a:r>
            <a:r>
              <a:rPr lang="en-US" sz="1725">
                <a:cs typeface="Arial" panose="020B0604020202020204" pitchFamily="34" charset="0"/>
              </a:rPr>
              <a:t>Son Tung should look for  more creative companions.</a:t>
            </a:r>
          </a:p>
          <a:p>
            <a:pPr algn="just"/>
            <a:endParaRPr lang="en-US" sz="1725" b="1">
              <a:cs typeface="Arial" panose="020B0604020202020204" pitchFamily="34" charset="0"/>
            </a:endParaRPr>
          </a:p>
          <a:p>
            <a:pPr algn="just"/>
            <a:r>
              <a:rPr lang="en-US" sz="1725" b="1">
                <a:cs typeface="Arial" panose="020B0604020202020204" pitchFamily="34" charset="0"/>
              </a:rPr>
              <a:t>Assumption:</a:t>
            </a:r>
            <a:r>
              <a:rPr lang="en-US" sz="1725">
                <a:cs typeface="Arial" panose="020B0604020202020204" pitchFamily="34" charset="0"/>
              </a:rPr>
              <a:t> Due to his old-fashioned style of music, it is necessary for him to change his ekip</a:t>
            </a:r>
          </a:p>
        </p:txBody>
      </p:sp>
      <p:pic>
        <p:nvPicPr>
          <p:cNvPr id="6" name="Content Placeholder 5" descr="Screenshot 2024-03-09 191015"/>
          <p:cNvPicPr>
            <a:picLocks noGrp="1" noChangeAspect="1"/>
          </p:cNvPicPr>
          <p:nvPr>
            <p:ph idx="1"/>
          </p:nvPr>
        </p:nvPicPr>
        <p:blipFill>
          <a:blip r:embed="rId3"/>
          <a:stretch>
            <a:fillRect/>
          </a:stretch>
        </p:blipFill>
        <p:spPr>
          <a:xfrm>
            <a:off x="441960" y="1790700"/>
            <a:ext cx="4967764" cy="39785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6200" y="228600"/>
            <a:ext cx="8763000" cy="646331"/>
          </a:xfrm>
          <a:prstGeom prst="rect">
            <a:avLst/>
          </a:prstGeom>
          <a:noFill/>
        </p:spPr>
        <p:txBody>
          <a:bodyPr wrap="square" rtlCol="0">
            <a:spAutoFit/>
          </a:bodyPr>
          <a:lstStyle/>
          <a:p>
            <a:r>
              <a:rPr lang="en-US" b="1" dirty="0">
                <a:cs typeface="Arial" panose="020B0604020202020204" pitchFamily="34" charset="0"/>
              </a:rPr>
              <a:t>Task </a:t>
            </a:r>
            <a:r>
              <a:rPr lang="vi-VN" b="1" dirty="0">
                <a:cs typeface="Arial" panose="020B0604020202020204" pitchFamily="34" charset="0"/>
              </a:rPr>
              <a:t>6</a:t>
            </a:r>
            <a:r>
              <a:rPr lang="en-US" dirty="0">
                <a:cs typeface="Arial" panose="020B0604020202020204" pitchFamily="34" charset="0"/>
              </a:rPr>
              <a:t>: Provide your </a:t>
            </a:r>
            <a:r>
              <a:rPr lang="vi-VN" dirty="0">
                <a:cs typeface="Arial" panose="020B0604020202020204" pitchFamily="34" charset="0"/>
              </a:rPr>
              <a:t>meme and </a:t>
            </a:r>
            <a:r>
              <a:rPr lang="en-US" dirty="0">
                <a:cs typeface="Arial" panose="020B0604020202020204" pitchFamily="34" charset="0"/>
              </a:rPr>
              <a:t>make an argument</a:t>
            </a:r>
            <a:r>
              <a:rPr lang="en-US" b="1" dirty="0">
                <a:cs typeface="Arial" panose="020B0604020202020204" pitchFamily="34" charset="0"/>
              </a:rPr>
              <a:t>. </a:t>
            </a:r>
            <a:r>
              <a:rPr lang="vi-VN" b="1" dirty="0">
                <a:cs typeface="Arial" panose="020B0604020202020204" pitchFamily="34" charset="0"/>
              </a:rPr>
              <a:t>Identify the premise(s), conclusion, and asumption(s).</a:t>
            </a:r>
            <a:r>
              <a:rPr lang="en-US" b="1" dirty="0">
                <a:cs typeface="Arial" panose="020B0604020202020204" pitchFamily="34" charset="0"/>
              </a:rPr>
              <a:t> </a:t>
            </a:r>
          </a:p>
        </p:txBody>
      </p:sp>
      <p:sp>
        <p:nvSpPr>
          <p:cNvPr id="4" name="Text Box 3"/>
          <p:cNvSpPr txBox="1"/>
          <p:nvPr/>
        </p:nvSpPr>
        <p:spPr>
          <a:xfrm>
            <a:off x="5515452" y="2039303"/>
            <a:ext cx="3419951" cy="3578066"/>
          </a:xfrm>
          <a:prstGeom prst="rect">
            <a:avLst/>
          </a:prstGeom>
          <a:noFill/>
        </p:spPr>
        <p:txBody>
          <a:bodyPr wrap="square" rtlCol="0">
            <a:noAutofit/>
          </a:bodyPr>
          <a:lstStyle/>
          <a:p>
            <a:pPr algn="just">
              <a:lnSpc>
                <a:spcPct val="150000"/>
              </a:lnSpc>
            </a:pPr>
            <a:r>
              <a:rPr lang="en-US" sz="1725" b="1" dirty="0">
                <a:cs typeface="Arial" panose="020B0604020202020204" pitchFamily="34" charset="0"/>
              </a:rPr>
              <a:t>Premise: </a:t>
            </a:r>
            <a:r>
              <a:rPr lang="en-US" sz="1725" dirty="0">
                <a:cs typeface="Arial" panose="020B0604020202020204" pitchFamily="34" charset="0"/>
              </a:rPr>
              <a:t>Son Tung has </a:t>
            </a:r>
            <a:r>
              <a:rPr lang="vi-VN" sz="1725" dirty="0">
                <a:cs typeface="Arial" panose="020B0604020202020204" pitchFamily="34" charset="0"/>
              </a:rPr>
              <a:t>b</a:t>
            </a:r>
            <a:r>
              <a:rPr lang="en-US" sz="1725" dirty="0" err="1">
                <a:cs typeface="Arial" panose="020B0604020202020204" pitchFamily="34" charset="0"/>
              </a:rPr>
              <a:t>een</a:t>
            </a:r>
            <a:r>
              <a:rPr lang="en-US" sz="1725" dirty="0">
                <a:cs typeface="Arial" panose="020B0604020202020204" pitchFamily="34" charset="0"/>
              </a:rPr>
              <a:t> alone in his journey of music production, leading to his lost attraction.  </a:t>
            </a:r>
          </a:p>
          <a:p>
            <a:pPr algn="just">
              <a:lnSpc>
                <a:spcPct val="150000"/>
              </a:lnSpc>
            </a:pPr>
            <a:r>
              <a:rPr lang="en-US" sz="1725" b="1" dirty="0">
                <a:cs typeface="Arial" panose="020B0604020202020204" pitchFamily="34" charset="0"/>
              </a:rPr>
              <a:t>Conclusion: </a:t>
            </a:r>
            <a:r>
              <a:rPr lang="en-US" sz="1725" dirty="0">
                <a:cs typeface="Arial" panose="020B0604020202020204" pitchFamily="34" charset="0"/>
              </a:rPr>
              <a:t>Therefore, Son Tung probably needs a new companion. </a:t>
            </a:r>
          </a:p>
          <a:p>
            <a:pPr algn="just">
              <a:lnSpc>
                <a:spcPct val="150000"/>
              </a:lnSpc>
            </a:pPr>
            <a:endParaRPr lang="en-US" sz="1725" b="1" dirty="0">
              <a:cs typeface="Arial" panose="020B0604020202020204" pitchFamily="34" charset="0"/>
            </a:endParaRPr>
          </a:p>
          <a:p>
            <a:pPr algn="just">
              <a:lnSpc>
                <a:spcPct val="150000"/>
              </a:lnSpc>
            </a:pPr>
            <a:r>
              <a:rPr lang="en-US" sz="1725" b="1" dirty="0">
                <a:cs typeface="Arial" panose="020B0604020202020204" pitchFamily="34" charset="0"/>
              </a:rPr>
              <a:t>Assumption:</a:t>
            </a:r>
            <a:r>
              <a:rPr lang="en-US" sz="1725" dirty="0">
                <a:cs typeface="Arial" panose="020B0604020202020204" pitchFamily="34" charset="0"/>
              </a:rPr>
              <a:t> Teamwork makes dreamwork.</a:t>
            </a:r>
          </a:p>
        </p:txBody>
      </p:sp>
      <p:pic>
        <p:nvPicPr>
          <p:cNvPr id="6" name="Content Placeholder 5" descr="Screenshot 2024-03-09 191015"/>
          <p:cNvPicPr>
            <a:picLocks noGrp="1" noChangeAspect="1"/>
          </p:cNvPicPr>
          <p:nvPr>
            <p:ph idx="1"/>
          </p:nvPr>
        </p:nvPicPr>
        <p:blipFill>
          <a:blip r:embed="rId3"/>
          <a:stretch>
            <a:fillRect/>
          </a:stretch>
        </p:blipFill>
        <p:spPr>
          <a:xfrm>
            <a:off x="31102" y="1676400"/>
            <a:ext cx="5491062" cy="4397693"/>
          </a:xfrm>
          <a:prstGeom prst="rect">
            <a:avLst/>
          </a:prstGeom>
        </p:spPr>
      </p:pic>
      <p:sp>
        <p:nvSpPr>
          <p:cNvPr id="3" name="TextBox 2">
            <a:extLst>
              <a:ext uri="{FF2B5EF4-FFF2-40B4-BE49-F238E27FC236}">
                <a16:creationId xmlns:a16="http://schemas.microsoft.com/office/drawing/2014/main" id="{4890D4FD-4DE3-A8B2-D921-F3581564BBF7}"/>
              </a:ext>
            </a:extLst>
          </p:cNvPr>
          <p:cNvSpPr txBox="1"/>
          <p:nvPr/>
        </p:nvSpPr>
        <p:spPr>
          <a:xfrm>
            <a:off x="6145267" y="1303854"/>
            <a:ext cx="2167033" cy="369332"/>
          </a:xfrm>
          <a:prstGeom prst="rect">
            <a:avLst/>
          </a:prstGeom>
          <a:noFill/>
        </p:spPr>
        <p:txBody>
          <a:bodyPr wrap="square">
            <a:spAutoFit/>
          </a:bodyPr>
          <a:lstStyle/>
          <a:p>
            <a:pPr algn="ctr"/>
            <a:r>
              <a:rPr lang="en-US" b="1" dirty="0">
                <a:cs typeface="Arial" panose="020B0604020202020204" pitchFamily="34" charset="0"/>
              </a:rPr>
              <a:t>Suggestion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952D96-DC8B-4221-83DD-DF999CB9FDDC}"/>
              </a:ext>
            </a:extLst>
          </p:cNvPr>
          <p:cNvSpPr txBox="1">
            <a:spLocks noGrp="1"/>
          </p:cNvSpPr>
          <p:nvPr/>
        </p:nvSpPr>
        <p:spPr>
          <a:xfrm>
            <a:off x="8229600" y="6477000"/>
            <a:ext cx="762000" cy="244475"/>
          </a:xfrm>
          <a:prstGeom prst="rect">
            <a:avLst/>
          </a:prstGeom>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2C124B54-0E8E-4B07-BC3F-E3C66DE80D8F}" type="slidenum">
              <a:rPr lang="en-US" altLang="en-US" sz="1200">
                <a:solidFill>
                  <a:srgbClr val="409BC9"/>
                </a:solidFill>
              </a:rPr>
              <a:pPr algn="r" eaLnBrk="1" hangingPunct="1"/>
              <a:t>13</a:t>
            </a:fld>
            <a:endParaRPr lang="en-US" altLang="en-US" sz="1200">
              <a:solidFill>
                <a:srgbClr val="409BC9"/>
              </a:solidFill>
            </a:endParaRPr>
          </a:p>
        </p:txBody>
      </p:sp>
      <p:sp>
        <p:nvSpPr>
          <p:cNvPr id="6147" name="Rectangle 4">
            <a:extLst>
              <a:ext uri="{FF2B5EF4-FFF2-40B4-BE49-F238E27FC236}">
                <a16:creationId xmlns:a16="http://schemas.microsoft.com/office/drawing/2014/main" id="{E9D14FC2-6FCE-4533-AEE9-E54DCE5BD66A}"/>
              </a:ext>
            </a:extLst>
          </p:cNvPr>
          <p:cNvSpPr>
            <a:spLocks noChangeArrowheads="1"/>
          </p:cNvSpPr>
          <p:nvPr/>
        </p:nvSpPr>
        <p:spPr bwMode="auto">
          <a:xfrm>
            <a:off x="393700" y="2057400"/>
            <a:ext cx="8305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600" b="1"/>
              <a:t>Lesson 3</a:t>
            </a:r>
          </a:p>
          <a:p>
            <a:r>
              <a:rPr lang="en-US" altLang="en-US" sz="3600" b="1"/>
              <a:t> </a:t>
            </a:r>
          </a:p>
          <a:p>
            <a:pPr algn="ctr"/>
            <a:r>
              <a:rPr lang="en-US" altLang="en-US" sz="3600" b="1"/>
              <a:t>BASIC LOGICAL CONCEPTS </a:t>
            </a:r>
          </a:p>
        </p:txBody>
      </p:sp>
    </p:spTree>
  </p:cSld>
  <p:clrMapOvr>
    <a:masterClrMapping/>
  </p:clrMapOvr>
  <p:transition>
    <p:checker/>
  </p:transition>
</p:sld>
</file>

<file path=ppt/slides/slide1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332F5DB1-9550-4997-8540-4A2A5CA9B0C0}"/>
              </a:ext>
            </a:extLst>
          </p:cNvPr>
          <p:cNvSpPr>
            <a:spLocks noGrp="1" noChangeArrowheads="1"/>
          </p:cNvSpPr>
          <p:nvPr>
            <p:ph type="title"/>
          </p:nvPr>
        </p:nvSpPr>
        <p:spPr>
          <a:xfrm>
            <a:off x="457200" y="5969759"/>
            <a:ext cx="8229600" cy="868363"/>
          </a:xfrm>
        </p:spPr>
        <p:txBody>
          <a:bodyPr/>
          <a:lstStyle/>
          <a:p>
            <a:pPr eaLnBrk="1" hangingPunct="1"/>
            <a:r>
              <a:rPr lang="en-US" altLang="en-US" sz="2800" i="0" dirty="0"/>
              <a:t>What will happen?</a:t>
            </a:r>
          </a:p>
        </p:txBody>
      </p:sp>
      <p:pic>
        <p:nvPicPr>
          <p:cNvPr id="7171" name="Picture 5">
            <a:extLst>
              <a:ext uri="{FF2B5EF4-FFF2-40B4-BE49-F238E27FC236}">
                <a16:creationId xmlns:a16="http://schemas.microsoft.com/office/drawing/2014/main" id="{D9C231F8-1220-4440-8495-3AE05E57A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C79639E8-FD0D-4262-9FC2-EDA406FAE5C3}"/>
              </a:ext>
            </a:extLst>
          </p:cNvPr>
          <p:cNvSpPr txBox="1">
            <a:spLocks noChangeArrowheads="1"/>
          </p:cNvSpPr>
          <p:nvPr/>
        </p:nvSpPr>
        <p:spPr>
          <a:xfrm>
            <a:off x="457200" y="228600"/>
            <a:ext cx="8229600" cy="868363"/>
          </a:xfrm>
          <a:prstGeom prst="rect">
            <a:avLst/>
          </a:prstGeom>
        </p:spPr>
        <p:txBody>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eaLnBrk="1" hangingPunct="1"/>
            <a:r>
              <a:rPr lang="en-US" altLang="en-US" sz="3200" i="0" kern="0" dirty="0"/>
              <a:t>Observe and answer</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99330"/>
                                        </p:tgtEl>
                                        <p:attrNameLst>
                                          <p:attrName>style.visibility</p:attrName>
                                        </p:attrNameLst>
                                      </p:cBhvr>
                                      <p:to>
                                        <p:strVal val="visible"/>
                                      </p:to>
                                    </p:set>
                                    <p:animEffect transition="in" filter="fade">
                                      <p:cBhvr>
                                        <p:cTn id="7" dur="800" decel="100000"/>
                                        <p:tgtEl>
                                          <p:spTgt spid="99330"/>
                                        </p:tgtEl>
                                      </p:cBhvr>
                                    </p:animEffect>
                                    <p:anim calcmode="lin" valueType="num">
                                      <p:cBhvr>
                                        <p:cTn id="8" dur="800" decel="100000" fill="hold"/>
                                        <p:tgtEl>
                                          <p:spTgt spid="99330"/>
                                        </p:tgtEl>
                                        <p:attrNameLst>
                                          <p:attrName>style.rotation</p:attrName>
                                        </p:attrNameLst>
                                      </p:cBhvr>
                                      <p:tavLst>
                                        <p:tav tm="0">
                                          <p:val>
                                            <p:fltVal val="-90"/>
                                          </p:val>
                                        </p:tav>
                                        <p:tav tm="100000">
                                          <p:val>
                                            <p:fltVal val="0"/>
                                          </p:val>
                                        </p:tav>
                                      </p:tavLst>
                                    </p:anim>
                                    <p:anim calcmode="lin" valueType="num">
                                      <p:cBhvr>
                                        <p:cTn id="9" dur="800" decel="100000" fill="hold"/>
                                        <p:tgtEl>
                                          <p:spTgt spid="99330"/>
                                        </p:tgtEl>
                                        <p:attrNameLst>
                                          <p:attrName>ppt_x</p:attrName>
                                        </p:attrNameLst>
                                      </p:cBhvr>
                                      <p:tavLst>
                                        <p:tav tm="0">
                                          <p:val>
                                            <p:strVal val="#ppt_x+0.4"/>
                                          </p:val>
                                        </p:tav>
                                        <p:tav tm="100000">
                                          <p:val>
                                            <p:strVal val="#ppt_x-0.05"/>
                                          </p:val>
                                        </p:tav>
                                      </p:tavLst>
                                    </p:anim>
                                    <p:anim calcmode="lin" valueType="num">
                                      <p:cBhvr>
                                        <p:cTn id="10" dur="800" decel="100000" fill="hold"/>
                                        <p:tgtEl>
                                          <p:spTgt spid="9933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933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9330"/>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800" decel="100000"/>
                                        <p:tgtEl>
                                          <p:spTgt spid="4"/>
                                        </p:tgtEl>
                                      </p:cBhvr>
                                    </p:animEffect>
                                    <p:anim calcmode="lin" valueType="num">
                                      <p:cBhvr>
                                        <p:cTn id="16" dur="800" decel="100000" fill="hold"/>
                                        <p:tgtEl>
                                          <p:spTgt spid="4"/>
                                        </p:tgtEl>
                                        <p:attrNameLst>
                                          <p:attrName>style.rotation</p:attrName>
                                        </p:attrNameLst>
                                      </p:cBhvr>
                                      <p:tavLst>
                                        <p:tav tm="0">
                                          <p:val>
                                            <p:fltVal val="-90"/>
                                          </p:val>
                                        </p:tav>
                                        <p:tav tm="100000">
                                          <p:val>
                                            <p:fltVal val="0"/>
                                          </p:val>
                                        </p:tav>
                                      </p:tavLst>
                                    </p:anim>
                                    <p:anim calcmode="lin" valueType="num">
                                      <p:cBhvr>
                                        <p:cTn id="17" dur="800" decel="100000" fill="hold"/>
                                        <p:tgtEl>
                                          <p:spTgt spid="4"/>
                                        </p:tgtEl>
                                        <p:attrNameLst>
                                          <p:attrName>ppt_x</p:attrName>
                                        </p:attrNameLst>
                                      </p:cBhvr>
                                      <p:tavLst>
                                        <p:tav tm="0">
                                          <p:val>
                                            <p:strVal val="#ppt_x+0.4"/>
                                          </p:val>
                                        </p:tav>
                                        <p:tav tm="100000">
                                          <p:val>
                                            <p:strVal val="#ppt_x-0.05"/>
                                          </p:val>
                                        </p:tav>
                                      </p:tavLst>
                                    </p:anim>
                                    <p:anim calcmode="lin" valueType="num">
                                      <p:cBhvr>
                                        <p:cTn id="18" dur="800" decel="100000" fill="hold"/>
                                        <p:tgtEl>
                                          <p:spTgt spid="4"/>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5123" name="Picture 3">
            <a:extLst>
              <a:ext uri="{FF2B5EF4-FFF2-40B4-BE49-F238E27FC236}">
                <a16:creationId xmlns:a16="http://schemas.microsoft.com/office/drawing/2014/main" id="{6104E1BC-3D2F-4B35-93CB-209E9664E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60642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a:extLst>
              <a:ext uri="{FF2B5EF4-FFF2-40B4-BE49-F238E27FC236}">
                <a16:creationId xmlns:a16="http://schemas.microsoft.com/office/drawing/2014/main" id="{14318192-38AF-45FA-95D2-52D93E4295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962400"/>
            <a:ext cx="60642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a:extLst>
              <a:ext uri="{FF2B5EF4-FFF2-40B4-BE49-F238E27FC236}">
                <a16:creationId xmlns:a16="http://schemas.microsoft.com/office/drawing/2014/main" id="{90412D3C-A6F1-4343-9059-DF0137744B08}"/>
              </a:ext>
            </a:extLst>
          </p:cNvPr>
          <p:cNvSpPr txBox="1">
            <a:spLocks noChangeArrowheads="1"/>
          </p:cNvSpPr>
          <p:nvPr/>
        </p:nvSpPr>
        <p:spPr>
          <a:xfrm>
            <a:off x="457200" y="228600"/>
            <a:ext cx="8229600" cy="868363"/>
          </a:xfrm>
          <a:prstGeom prst="rect">
            <a:avLst/>
          </a:prstGeom>
        </p:spPr>
        <p:txBody>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eaLnBrk="1" hangingPunct="1"/>
            <a:r>
              <a:rPr lang="en-US" altLang="en-US" sz="3200" i="0" kern="0" dirty="0"/>
              <a:t>Observe and answer</a:t>
            </a:r>
          </a:p>
        </p:txBody>
      </p:sp>
      <p:sp>
        <p:nvSpPr>
          <p:cNvPr id="5" name="Rectangle 2">
            <a:extLst>
              <a:ext uri="{FF2B5EF4-FFF2-40B4-BE49-F238E27FC236}">
                <a16:creationId xmlns:a16="http://schemas.microsoft.com/office/drawing/2014/main" id="{429A7AE1-5B64-4730-8670-DA7FC32B53E7}"/>
              </a:ext>
            </a:extLst>
          </p:cNvPr>
          <p:cNvSpPr txBox="1">
            <a:spLocks noChangeArrowheads="1"/>
          </p:cNvSpPr>
          <p:nvPr/>
        </p:nvSpPr>
        <p:spPr>
          <a:xfrm>
            <a:off x="457200" y="5638800"/>
            <a:ext cx="8229600" cy="868363"/>
          </a:xfrm>
          <a:prstGeom prst="rect">
            <a:avLst/>
          </a:prstGeom>
        </p:spPr>
        <p:txBody>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eaLnBrk="1" hangingPunct="1"/>
            <a:r>
              <a:rPr lang="en-US" altLang="en-US" sz="2400" i="0" kern="0" dirty="0"/>
              <a:t>Which picture in the 2</a:t>
            </a:r>
            <a:r>
              <a:rPr lang="en-US" altLang="en-US" sz="2400" i="0" kern="0" baseline="30000" dirty="0"/>
              <a:t>nd</a:t>
            </a:r>
            <a:r>
              <a:rPr lang="en-US" altLang="en-US" sz="2400" i="0" kern="0" dirty="0"/>
              <a:t> row continues the first row?</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par>
                                <p:cTn id="15" presetID="3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800" decel="100000"/>
                                        <p:tgtEl>
                                          <p:spTgt spid="4"/>
                                        </p:tgtEl>
                                      </p:cBhvr>
                                    </p:animEffect>
                                    <p:anim calcmode="lin" valueType="num">
                                      <p:cBhvr>
                                        <p:cTn id="18" dur="800" decel="100000" fill="hold"/>
                                        <p:tgtEl>
                                          <p:spTgt spid="4"/>
                                        </p:tgtEl>
                                        <p:attrNameLst>
                                          <p:attrName>style.rotation</p:attrName>
                                        </p:attrNameLst>
                                      </p:cBhvr>
                                      <p:tavLst>
                                        <p:tav tm="0">
                                          <p:val>
                                            <p:fltVal val="-90"/>
                                          </p:val>
                                        </p:tav>
                                        <p:tav tm="100000">
                                          <p:val>
                                            <p:fltVal val="0"/>
                                          </p:val>
                                        </p:tav>
                                      </p:tavLst>
                                    </p:anim>
                                    <p:anim calcmode="lin" valueType="num">
                                      <p:cBhvr>
                                        <p:cTn id="19" dur="800" decel="100000" fill="hold"/>
                                        <p:tgtEl>
                                          <p:spTgt spid="4"/>
                                        </p:tgtEl>
                                        <p:attrNameLst>
                                          <p:attrName>ppt_x</p:attrName>
                                        </p:attrNameLst>
                                      </p:cBhvr>
                                      <p:tavLst>
                                        <p:tav tm="0">
                                          <p:val>
                                            <p:strVal val="#ppt_x+0.4"/>
                                          </p:val>
                                        </p:tav>
                                        <p:tav tm="100000">
                                          <p:val>
                                            <p:strVal val="#ppt_x-0.05"/>
                                          </p:val>
                                        </p:tav>
                                      </p:tavLst>
                                    </p:anim>
                                    <p:anim calcmode="lin" valueType="num">
                                      <p:cBhvr>
                                        <p:cTn id="20" dur="800" decel="100000" fill="hold"/>
                                        <p:tgtEl>
                                          <p:spTgt spid="4"/>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23" presetID="3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800" decel="100000"/>
                                        <p:tgtEl>
                                          <p:spTgt spid="5"/>
                                        </p:tgtEl>
                                      </p:cBhvr>
                                    </p:animEffect>
                                    <p:anim calcmode="lin" valueType="num">
                                      <p:cBhvr>
                                        <p:cTn id="26" dur="800" decel="100000" fill="hold"/>
                                        <p:tgtEl>
                                          <p:spTgt spid="5"/>
                                        </p:tgtEl>
                                        <p:attrNameLst>
                                          <p:attrName>style.rotation</p:attrName>
                                        </p:attrNameLst>
                                      </p:cBhvr>
                                      <p:tavLst>
                                        <p:tav tm="0">
                                          <p:val>
                                            <p:fltVal val="-90"/>
                                          </p:val>
                                        </p:tav>
                                        <p:tav tm="100000">
                                          <p:val>
                                            <p:fltVal val="0"/>
                                          </p:val>
                                        </p:tav>
                                      </p:tavLst>
                                    </p:anim>
                                    <p:anim calcmode="lin" valueType="num">
                                      <p:cBhvr>
                                        <p:cTn id="27" dur="800" decel="100000" fill="hold"/>
                                        <p:tgtEl>
                                          <p:spTgt spid="5"/>
                                        </p:tgtEl>
                                        <p:attrNameLst>
                                          <p:attrName>ppt_x</p:attrName>
                                        </p:attrNameLst>
                                      </p:cBhvr>
                                      <p:tavLst>
                                        <p:tav tm="0">
                                          <p:val>
                                            <p:strVal val="#ppt_x+0.4"/>
                                          </p:val>
                                        </p:tav>
                                        <p:tav tm="100000">
                                          <p:val>
                                            <p:strVal val="#ppt_x-0.05"/>
                                          </p:val>
                                        </p:tav>
                                      </p:tavLst>
                                    </p:anim>
                                    <p:anim calcmode="lin" valueType="num">
                                      <p:cBhvr>
                                        <p:cTn id="28" dur="800" decel="100000" fill="hold"/>
                                        <p:tgtEl>
                                          <p:spTgt spid="5"/>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80" name="Google Shape;480;p26"/>
          <p:cNvPicPr preferRelativeResize="0"/>
          <p:nvPr/>
        </p:nvPicPr>
        <p:blipFill rotWithShape="1">
          <a:blip r:embed="rId3">
            <a:alphaModFix/>
          </a:blip>
          <a:srcRect/>
          <a:stretch/>
        </p:blipFill>
        <p:spPr>
          <a:xfrm>
            <a:off x="1999352" y="1356824"/>
            <a:ext cx="2581326" cy="1881150"/>
          </a:xfrm>
          <a:prstGeom prst="rect">
            <a:avLst/>
          </a:prstGeom>
          <a:noFill/>
          <a:ln>
            <a:noFill/>
          </a:ln>
        </p:spPr>
      </p:pic>
      <p:sp>
        <p:nvSpPr>
          <p:cNvPr id="481" name="Google Shape;481;p26"/>
          <p:cNvSpPr txBox="1"/>
          <p:nvPr/>
        </p:nvSpPr>
        <p:spPr>
          <a:xfrm>
            <a:off x="2198873" y="143345"/>
            <a:ext cx="5181600" cy="52320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Raleway"/>
                <a:ea typeface="Raleway"/>
                <a:cs typeface="Raleway"/>
                <a:sym typeface="Raleway"/>
              </a:rPr>
              <a:t>Two patterns of reasoning</a:t>
            </a:r>
            <a:r>
              <a:rPr lang="en-US" sz="2800" b="1" i="0" u="none" strike="noStrike" cap="none" dirty="0">
                <a:solidFill>
                  <a:schemeClr val="dk1"/>
                </a:solidFill>
                <a:latin typeface="Raleway"/>
                <a:ea typeface="Raleway"/>
                <a:cs typeface="Raleway"/>
                <a:sym typeface="Raleway"/>
              </a:rPr>
              <a:t> </a:t>
            </a:r>
            <a:endParaRPr sz="1400" b="0" i="0" u="none" strike="noStrike" cap="none" dirty="0">
              <a:solidFill>
                <a:srgbClr val="000000"/>
              </a:solidFill>
              <a:latin typeface="Raleway"/>
              <a:ea typeface="Raleway"/>
              <a:cs typeface="Raleway"/>
              <a:sym typeface="Raleway"/>
            </a:endParaRPr>
          </a:p>
        </p:txBody>
      </p:sp>
      <p:sp>
        <p:nvSpPr>
          <p:cNvPr id="482" name="Google Shape;482;p26"/>
          <p:cNvSpPr/>
          <p:nvPr/>
        </p:nvSpPr>
        <p:spPr>
          <a:xfrm>
            <a:off x="5678001" y="3683476"/>
            <a:ext cx="2293800" cy="478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latin typeface="Raleway"/>
                <a:ea typeface="Raleway"/>
                <a:cs typeface="Raleway"/>
                <a:sym typeface="Raleway"/>
              </a:rPr>
              <a:t>General premise </a:t>
            </a:r>
            <a:endParaRPr sz="1400" b="1" i="0" u="none" strike="noStrike" cap="none" dirty="0">
              <a:latin typeface="Raleway"/>
              <a:ea typeface="Raleway"/>
              <a:cs typeface="Raleway"/>
              <a:sym typeface="Raleway"/>
            </a:endParaRPr>
          </a:p>
        </p:txBody>
      </p:sp>
      <p:sp>
        <p:nvSpPr>
          <p:cNvPr id="483" name="Google Shape;483;p26"/>
          <p:cNvSpPr/>
          <p:nvPr/>
        </p:nvSpPr>
        <p:spPr>
          <a:xfrm>
            <a:off x="5728998" y="4892633"/>
            <a:ext cx="2152500" cy="274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latin typeface="Raleway"/>
                <a:ea typeface="Raleway"/>
                <a:cs typeface="Raleway"/>
                <a:sym typeface="Raleway"/>
              </a:rPr>
              <a:t>Specific </a:t>
            </a:r>
            <a:r>
              <a:rPr lang="en-US" sz="1800" b="1" i="0" u="none" strike="noStrike" cap="none" dirty="0">
                <a:latin typeface="Raleway"/>
                <a:ea typeface="Raleway"/>
                <a:cs typeface="Raleway"/>
                <a:sym typeface="Raleway"/>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premise</a:t>
            </a:r>
            <a:r>
              <a:rPr lang="en-US" sz="1800" b="1" i="0" u="none" strike="noStrike" cap="none" dirty="0">
                <a:latin typeface="Raleway"/>
                <a:ea typeface="Raleway"/>
                <a:cs typeface="Raleway"/>
                <a:sym typeface="Raleway"/>
              </a:rPr>
              <a:t> </a:t>
            </a:r>
            <a:endParaRPr sz="1400" b="1" i="0" u="none" strike="noStrike" cap="none" dirty="0">
              <a:latin typeface="Raleway"/>
              <a:ea typeface="Raleway"/>
              <a:cs typeface="Raleway"/>
              <a:sym typeface="Raleway"/>
            </a:endParaRPr>
          </a:p>
        </p:txBody>
      </p:sp>
      <p:sp>
        <p:nvSpPr>
          <p:cNvPr id="484" name="Google Shape;484;p26"/>
          <p:cNvSpPr/>
          <p:nvPr/>
        </p:nvSpPr>
        <p:spPr>
          <a:xfrm>
            <a:off x="6126954" y="6032375"/>
            <a:ext cx="1419600" cy="274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latin typeface="Raleway"/>
                <a:ea typeface="Raleway"/>
                <a:cs typeface="Raleway"/>
                <a:sym typeface="Raleway"/>
              </a:rPr>
              <a:t>Conclusion</a:t>
            </a:r>
            <a:r>
              <a:rPr lang="en-US" sz="1800" b="1" i="0" u="none" strike="noStrike" cap="none" dirty="0">
                <a:latin typeface="Raleway"/>
                <a:ea typeface="Raleway"/>
                <a:cs typeface="Raleway"/>
                <a:sym typeface="Raleway"/>
              </a:rPr>
              <a:t> </a:t>
            </a:r>
            <a:endParaRPr sz="1400" b="0" i="0" u="none" strike="noStrike" cap="none" dirty="0">
              <a:latin typeface="Raleway"/>
              <a:ea typeface="Raleway"/>
              <a:cs typeface="Raleway"/>
              <a:sym typeface="Raleway"/>
            </a:endParaRPr>
          </a:p>
        </p:txBody>
      </p:sp>
      <p:sp>
        <p:nvSpPr>
          <p:cNvPr id="485" name="Google Shape;485;p26"/>
          <p:cNvSpPr/>
          <p:nvPr/>
        </p:nvSpPr>
        <p:spPr>
          <a:xfrm>
            <a:off x="6722454" y="4286116"/>
            <a:ext cx="228600" cy="381000"/>
          </a:xfrm>
          <a:prstGeom prst="down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6" name="Google Shape;486;p26"/>
          <p:cNvSpPr/>
          <p:nvPr/>
        </p:nvSpPr>
        <p:spPr>
          <a:xfrm>
            <a:off x="6724014" y="5425833"/>
            <a:ext cx="228600" cy="381000"/>
          </a:xfrm>
          <a:prstGeom prst="down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87" name="Google Shape;487;p26"/>
          <p:cNvSpPr txBox="1"/>
          <p:nvPr/>
        </p:nvSpPr>
        <p:spPr>
          <a:xfrm>
            <a:off x="5466463" y="795008"/>
            <a:ext cx="2847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Raleway"/>
                <a:ea typeface="Raleway"/>
                <a:cs typeface="Raleway"/>
                <a:sym typeface="Raleway"/>
              </a:rPr>
              <a:t>Deductive argument</a:t>
            </a:r>
            <a:endParaRPr sz="1400" b="0" i="0" u="none" strike="noStrike" cap="none">
              <a:solidFill>
                <a:srgbClr val="000000"/>
              </a:solidFill>
              <a:latin typeface="Raleway"/>
              <a:ea typeface="Raleway"/>
              <a:cs typeface="Raleway"/>
              <a:sym typeface="Raleway"/>
            </a:endParaRPr>
          </a:p>
        </p:txBody>
      </p:sp>
      <p:sp>
        <p:nvSpPr>
          <p:cNvPr id="488" name="Google Shape;488;p26"/>
          <p:cNvSpPr txBox="1"/>
          <p:nvPr/>
        </p:nvSpPr>
        <p:spPr>
          <a:xfrm>
            <a:off x="1999362" y="795008"/>
            <a:ext cx="2847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Raleway"/>
                <a:ea typeface="Raleway"/>
                <a:cs typeface="Raleway"/>
                <a:sym typeface="Raleway"/>
              </a:rPr>
              <a:t>Inductive argument</a:t>
            </a:r>
            <a:endParaRPr sz="1400" b="0" i="0" u="none" strike="noStrike" cap="none" dirty="0">
              <a:solidFill>
                <a:srgbClr val="000000"/>
              </a:solidFill>
              <a:latin typeface="Raleway"/>
              <a:ea typeface="Raleway"/>
              <a:cs typeface="Raleway"/>
              <a:sym typeface="Raleway"/>
            </a:endParaRPr>
          </a:p>
        </p:txBody>
      </p:sp>
      <p:sp>
        <p:nvSpPr>
          <p:cNvPr id="489" name="Google Shape;489;p26"/>
          <p:cNvSpPr/>
          <p:nvPr/>
        </p:nvSpPr>
        <p:spPr>
          <a:xfrm>
            <a:off x="1999362" y="3512371"/>
            <a:ext cx="215250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latin typeface="Raleway"/>
                <a:ea typeface="Raleway"/>
                <a:cs typeface="Raleway"/>
                <a:sym typeface="Raleway"/>
              </a:rPr>
              <a:t>Generalization </a:t>
            </a:r>
            <a:endParaRPr sz="1400" b="1"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latin typeface="Raleway"/>
                <a:ea typeface="Raleway"/>
                <a:cs typeface="Raleway"/>
                <a:sym typeface="Raleway"/>
              </a:rPr>
              <a:t>(theory)</a:t>
            </a:r>
            <a:endParaRPr sz="1400" b="1" i="0" u="none" strike="noStrike" cap="none" dirty="0">
              <a:latin typeface="Raleway"/>
              <a:ea typeface="Raleway"/>
              <a:cs typeface="Raleway"/>
              <a:sym typeface="Raleway"/>
            </a:endParaRPr>
          </a:p>
        </p:txBody>
      </p:sp>
      <p:sp>
        <p:nvSpPr>
          <p:cNvPr id="490" name="Google Shape;490;p26"/>
          <p:cNvSpPr/>
          <p:nvPr/>
        </p:nvSpPr>
        <p:spPr>
          <a:xfrm>
            <a:off x="2227592" y="4566484"/>
            <a:ext cx="1664700" cy="604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latin typeface="Raleway"/>
                <a:ea typeface="Raleway"/>
                <a:cs typeface="Raleway"/>
                <a:sym typeface="Raleway"/>
              </a:rPr>
              <a:t>Conclusion </a:t>
            </a:r>
            <a:endParaRPr sz="1400" b="1"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latin typeface="Raleway"/>
                <a:ea typeface="Raleway"/>
                <a:cs typeface="Raleway"/>
                <a:sym typeface="Raleway"/>
              </a:rPr>
              <a:t>(hypothesis)</a:t>
            </a:r>
            <a:endParaRPr sz="1400" b="1" i="0" u="none" strike="noStrike" cap="none" dirty="0">
              <a:latin typeface="Raleway"/>
              <a:ea typeface="Raleway"/>
              <a:cs typeface="Raleway"/>
              <a:sym typeface="Raleway"/>
            </a:endParaRPr>
          </a:p>
        </p:txBody>
      </p:sp>
      <p:sp>
        <p:nvSpPr>
          <p:cNvPr id="491" name="Google Shape;491;p26"/>
          <p:cNvSpPr/>
          <p:nvPr/>
        </p:nvSpPr>
        <p:spPr>
          <a:xfrm>
            <a:off x="2227592" y="5547358"/>
            <a:ext cx="1664700" cy="296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latin typeface="Raleway"/>
                <a:ea typeface="Raleway"/>
                <a:cs typeface="Raleway"/>
                <a:sym typeface="Raleway"/>
              </a:rPr>
              <a:t>Pattern </a:t>
            </a:r>
            <a:endParaRPr sz="1400" b="1"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Raleway"/>
                <a:ea typeface="Raleway"/>
                <a:cs typeface="Raleway"/>
                <a:sym typeface="Raleway"/>
              </a:rPr>
              <a:t> </a:t>
            </a:r>
            <a:endParaRPr sz="1400" b="0" i="0" u="none" strike="noStrike" cap="none" dirty="0">
              <a:solidFill>
                <a:srgbClr val="000000"/>
              </a:solidFill>
              <a:latin typeface="Raleway"/>
              <a:ea typeface="Raleway"/>
              <a:cs typeface="Raleway"/>
              <a:sym typeface="Raleway"/>
            </a:endParaRPr>
          </a:p>
        </p:txBody>
      </p:sp>
      <p:sp>
        <p:nvSpPr>
          <p:cNvPr id="492" name="Google Shape;492;p26"/>
          <p:cNvSpPr/>
          <p:nvPr/>
        </p:nvSpPr>
        <p:spPr>
          <a:xfrm>
            <a:off x="1065913" y="6235818"/>
            <a:ext cx="1295400" cy="360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latin typeface="Raleway"/>
                <a:ea typeface="Raleway"/>
                <a:cs typeface="Raleway"/>
                <a:sym typeface="Raleway"/>
              </a:rPr>
              <a:t>Premise</a:t>
            </a:r>
            <a:endParaRPr sz="1400" b="0"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latin typeface="Raleway"/>
                <a:ea typeface="Raleway"/>
                <a:cs typeface="Raleway"/>
                <a:sym typeface="Raleway"/>
              </a:rPr>
              <a:t>(observation)</a:t>
            </a:r>
            <a:endParaRPr sz="1400" b="0" i="0" u="none" strike="noStrike" cap="none" dirty="0">
              <a:latin typeface="Raleway"/>
              <a:ea typeface="Raleway"/>
              <a:cs typeface="Raleway"/>
              <a:sym typeface="Raleway"/>
            </a:endParaRPr>
          </a:p>
        </p:txBody>
      </p:sp>
      <p:sp>
        <p:nvSpPr>
          <p:cNvPr id="493" name="Google Shape;493;p26"/>
          <p:cNvSpPr/>
          <p:nvPr/>
        </p:nvSpPr>
        <p:spPr>
          <a:xfrm>
            <a:off x="2456563" y="6235818"/>
            <a:ext cx="1295400" cy="360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latin typeface="Raleway"/>
                <a:ea typeface="Raleway"/>
                <a:cs typeface="Raleway"/>
                <a:sym typeface="Raleway"/>
              </a:rPr>
              <a:t>Premise</a:t>
            </a:r>
            <a:endParaRPr sz="1400" b="0"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latin typeface="Raleway"/>
                <a:ea typeface="Raleway"/>
                <a:cs typeface="Raleway"/>
                <a:sym typeface="Raleway"/>
              </a:rPr>
              <a:t>(observation)</a:t>
            </a:r>
            <a:endParaRPr sz="1400" b="0" i="0" u="none" strike="noStrike" cap="none" dirty="0">
              <a:latin typeface="Raleway"/>
              <a:ea typeface="Raleway"/>
              <a:cs typeface="Raleway"/>
              <a:sym typeface="Raleway"/>
            </a:endParaRPr>
          </a:p>
        </p:txBody>
      </p:sp>
      <p:sp>
        <p:nvSpPr>
          <p:cNvPr id="494" name="Google Shape;494;p26"/>
          <p:cNvSpPr/>
          <p:nvPr/>
        </p:nvSpPr>
        <p:spPr>
          <a:xfrm>
            <a:off x="3892315" y="6235819"/>
            <a:ext cx="1295400" cy="369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latin typeface="Raleway"/>
                <a:ea typeface="Raleway"/>
                <a:cs typeface="Raleway"/>
                <a:sym typeface="Raleway"/>
              </a:rPr>
              <a:t>Premise</a:t>
            </a:r>
            <a:endParaRPr sz="1400" b="0" i="0" u="none" strike="noStrike" cap="none" dirty="0">
              <a:latin typeface="Raleway"/>
              <a:ea typeface="Raleway"/>
              <a:cs typeface="Raleway"/>
              <a:sym typeface="Raleway"/>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dirty="0">
                <a:latin typeface="Raleway"/>
                <a:ea typeface="Raleway"/>
                <a:cs typeface="Raleway"/>
                <a:sym typeface="Raleway"/>
              </a:rPr>
              <a:t>(observation)</a:t>
            </a:r>
            <a:endParaRPr sz="1400" b="0" i="0" u="none" strike="noStrike" cap="none" dirty="0">
              <a:latin typeface="Raleway"/>
              <a:ea typeface="Raleway"/>
              <a:cs typeface="Raleway"/>
              <a:sym typeface="Raleway"/>
            </a:endParaRPr>
          </a:p>
        </p:txBody>
      </p:sp>
      <p:cxnSp>
        <p:nvCxnSpPr>
          <p:cNvPr id="495" name="Google Shape;495;p26"/>
          <p:cNvCxnSpPr/>
          <p:nvPr/>
        </p:nvCxnSpPr>
        <p:spPr>
          <a:xfrm rot="10800000" flipH="1">
            <a:off x="1504063" y="5959042"/>
            <a:ext cx="495300" cy="178800"/>
          </a:xfrm>
          <a:prstGeom prst="straightConnector1">
            <a:avLst/>
          </a:prstGeom>
          <a:noFill/>
          <a:ln w="9525" cap="flat" cmpd="sng">
            <a:solidFill>
              <a:schemeClr val="tx1"/>
            </a:solidFill>
            <a:prstDash val="solid"/>
            <a:round/>
            <a:headEnd type="none" w="sm" len="sm"/>
            <a:tailEnd type="stealth" w="med" len="med"/>
          </a:ln>
        </p:spPr>
      </p:cxnSp>
      <p:cxnSp>
        <p:nvCxnSpPr>
          <p:cNvPr id="496" name="Google Shape;496;p26"/>
          <p:cNvCxnSpPr/>
          <p:nvPr/>
        </p:nvCxnSpPr>
        <p:spPr>
          <a:xfrm rot="10800000">
            <a:off x="3142363" y="5941175"/>
            <a:ext cx="0" cy="228600"/>
          </a:xfrm>
          <a:prstGeom prst="straightConnector1">
            <a:avLst/>
          </a:prstGeom>
          <a:noFill/>
          <a:ln w="9525" cap="flat" cmpd="sng">
            <a:solidFill>
              <a:schemeClr val="tx1"/>
            </a:solidFill>
            <a:prstDash val="solid"/>
            <a:round/>
            <a:headEnd type="none" w="sm" len="sm"/>
            <a:tailEnd type="stealth" w="med" len="med"/>
          </a:ln>
        </p:spPr>
      </p:cxnSp>
      <p:cxnSp>
        <p:nvCxnSpPr>
          <p:cNvPr id="497" name="Google Shape;497;p26"/>
          <p:cNvCxnSpPr/>
          <p:nvPr/>
        </p:nvCxnSpPr>
        <p:spPr>
          <a:xfrm rot="10800000">
            <a:off x="4087439" y="5934148"/>
            <a:ext cx="495300" cy="228600"/>
          </a:xfrm>
          <a:prstGeom prst="straightConnector1">
            <a:avLst/>
          </a:prstGeom>
          <a:noFill/>
          <a:ln w="9525" cap="flat" cmpd="sng">
            <a:solidFill>
              <a:schemeClr val="tx1"/>
            </a:solidFill>
            <a:prstDash val="solid"/>
            <a:round/>
            <a:headEnd type="none" w="sm" len="sm"/>
            <a:tailEnd type="stealth" w="med" len="med"/>
          </a:ln>
        </p:spPr>
      </p:cxnSp>
      <p:sp>
        <p:nvSpPr>
          <p:cNvPr id="498" name="Google Shape;498;p26"/>
          <p:cNvSpPr/>
          <p:nvPr/>
        </p:nvSpPr>
        <p:spPr>
          <a:xfrm>
            <a:off x="3028063" y="5272189"/>
            <a:ext cx="114300" cy="229500"/>
          </a:xfrm>
          <a:prstGeom prst="up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9" name="Google Shape;499;p26"/>
          <p:cNvSpPr/>
          <p:nvPr/>
        </p:nvSpPr>
        <p:spPr>
          <a:xfrm>
            <a:off x="3028063" y="4286116"/>
            <a:ext cx="114300" cy="229500"/>
          </a:xfrm>
          <a:prstGeom prst="upArrow">
            <a:avLst>
              <a:gd name="adj1" fmla="val 50000"/>
              <a:gd name="adj2" fmla="val 50000"/>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00" name="Google Shape;500;p26"/>
          <p:cNvPicPr preferRelativeResize="0"/>
          <p:nvPr/>
        </p:nvPicPr>
        <p:blipFill rotWithShape="1">
          <a:blip r:embed="rId4">
            <a:alphaModFix/>
          </a:blip>
          <a:srcRect/>
          <a:stretch/>
        </p:blipFill>
        <p:spPr>
          <a:xfrm>
            <a:off x="5875757" y="1341495"/>
            <a:ext cx="2076450" cy="2143125"/>
          </a:xfrm>
          <a:prstGeom prst="rect">
            <a:avLst/>
          </a:prstGeom>
          <a:noFill/>
          <a:ln>
            <a:noFill/>
          </a:ln>
        </p:spPr>
      </p:pic>
      <p:sp>
        <p:nvSpPr>
          <p:cNvPr id="501" name="Google Shape;501;p26"/>
          <p:cNvSpPr/>
          <p:nvPr/>
        </p:nvSpPr>
        <p:spPr>
          <a:xfrm>
            <a:off x="4657530" y="3758741"/>
            <a:ext cx="495300" cy="228600"/>
          </a:xfrm>
          <a:prstGeom prst="rightArrow">
            <a:avLst>
              <a:gd name="adj1" fmla="val 50000"/>
              <a:gd name="adj2" fmla="val 50000"/>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animBg="1"/>
      <p:bldP spid="483" grpId="0"/>
      <p:bldP spid="484" grpId="0"/>
      <p:bldP spid="485" grpId="0" animBg="1"/>
      <p:bldP spid="486" grpId="0" animBg="1"/>
      <p:bldP spid="487" grpId="0"/>
      <p:bldP spid="488" grpId="0"/>
      <p:bldP spid="489" grpId="0" animBg="1"/>
      <p:bldP spid="490" grpId="0"/>
      <p:bldP spid="491" grpId="0"/>
      <p:bldP spid="492" grpId="0"/>
      <p:bldP spid="493" grpId="0"/>
      <p:bldP spid="494" grpId="0"/>
      <p:bldP spid="498" grpId="0" animBg="1"/>
      <p:bldP spid="499" grpId="0" animBg="1"/>
      <p:bldP spid="501"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E1BA7345-53E6-484E-9D86-5788A6294EDC}"/>
              </a:ext>
            </a:extLst>
          </p:cNvPr>
          <p:cNvSpPr>
            <a:spLocks noGrp="1"/>
          </p:cNvSpPr>
          <p:nvPr>
            <p:ph type="title" idx="4294967295"/>
          </p:nvPr>
        </p:nvSpPr>
        <p:spPr>
          <a:noFill/>
        </p:spPr>
        <p:txBody>
          <a:bodyPr/>
          <a:lstStyle/>
          <a:p>
            <a:pPr eaLnBrk="1" hangingPunct="1"/>
            <a:r>
              <a:rPr lang="en-US" altLang="en-US" sz="3000" i="0"/>
              <a:t>Two basic categories of human reasoning</a:t>
            </a:r>
            <a:endParaRPr lang="en-US" altLang="en-US" sz="3400" i="0"/>
          </a:p>
        </p:txBody>
      </p:sp>
      <p:sp>
        <p:nvSpPr>
          <p:cNvPr id="100355" name="Rectangle 3">
            <a:extLst>
              <a:ext uri="{FF2B5EF4-FFF2-40B4-BE49-F238E27FC236}">
                <a16:creationId xmlns:a16="http://schemas.microsoft.com/office/drawing/2014/main" id="{DF242AFD-2601-4470-AC4D-DD634CD1D1CB}"/>
              </a:ext>
            </a:extLst>
          </p:cNvPr>
          <p:cNvSpPr>
            <a:spLocks noGrp="1"/>
          </p:cNvSpPr>
          <p:nvPr>
            <p:ph type="body" idx="4294967295"/>
          </p:nvPr>
        </p:nvSpPr>
        <p:spPr>
          <a:xfrm>
            <a:off x="746125" y="1600200"/>
            <a:ext cx="7580313" cy="4572000"/>
          </a:xfrm>
        </p:spPr>
        <p:txBody>
          <a:bodyPr/>
          <a:lstStyle/>
          <a:p>
            <a:pPr eaLnBrk="1" hangingPunct="1">
              <a:lnSpc>
                <a:spcPct val="140000"/>
              </a:lnSpc>
            </a:pPr>
            <a:r>
              <a:rPr lang="en-US" altLang="en-US" sz="2400" b="1" dirty="0">
                <a:solidFill>
                  <a:srgbClr val="009999"/>
                </a:solidFill>
              </a:rPr>
              <a:t>Deduction:</a:t>
            </a:r>
            <a:r>
              <a:rPr lang="en-US" altLang="en-US" sz="2400" dirty="0"/>
              <a:t> reasoning from general premises, which are known or presumed to be known, to more specific, certain conclusions (formal reasoning)</a:t>
            </a:r>
          </a:p>
          <a:p>
            <a:pPr eaLnBrk="1" hangingPunct="1">
              <a:lnSpc>
                <a:spcPct val="140000"/>
              </a:lnSpc>
              <a:buFont typeface="Wingdings" panose="05000000000000000000" pitchFamily="2" charset="2"/>
              <a:buNone/>
            </a:pPr>
            <a:endParaRPr lang="en-US" altLang="en-US" sz="2400" dirty="0"/>
          </a:p>
          <a:p>
            <a:pPr eaLnBrk="1" hangingPunct="1">
              <a:lnSpc>
                <a:spcPct val="140000"/>
              </a:lnSpc>
            </a:pPr>
            <a:r>
              <a:rPr lang="en-US" altLang="en-US" sz="2400" b="1" dirty="0">
                <a:solidFill>
                  <a:srgbClr val="009999"/>
                </a:solidFill>
              </a:rPr>
              <a:t>Induction:</a:t>
            </a:r>
            <a:r>
              <a:rPr lang="en-US" altLang="en-US" sz="2400" dirty="0"/>
              <a:t> reasoning from specific cases to more general, but uncertain, conclusions (informal reasoning)</a:t>
            </a:r>
          </a:p>
          <a:p>
            <a:pPr eaLnBrk="1" hangingPunct="1">
              <a:buFont typeface="Wingdings" panose="05000000000000000000" pitchFamily="2" charset="2"/>
              <a:buNone/>
            </a:pPr>
            <a:endParaRPr lang="en-US" altLang="en-US" sz="28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0354"/>
                                        </p:tgtEl>
                                        <p:attrNameLst>
                                          <p:attrName>style.visibility</p:attrName>
                                        </p:attrNameLst>
                                      </p:cBhvr>
                                      <p:to>
                                        <p:strVal val="visible"/>
                                      </p:to>
                                    </p:set>
                                    <p:animEffect transition="in" filter="fade">
                                      <p:cBhvr>
                                        <p:cTn id="7" dur="800" decel="100000"/>
                                        <p:tgtEl>
                                          <p:spTgt spid="100354"/>
                                        </p:tgtEl>
                                      </p:cBhvr>
                                    </p:animEffect>
                                    <p:anim calcmode="lin" valueType="num">
                                      <p:cBhvr>
                                        <p:cTn id="8" dur="800" decel="100000" fill="hold"/>
                                        <p:tgtEl>
                                          <p:spTgt spid="100354"/>
                                        </p:tgtEl>
                                        <p:attrNameLst>
                                          <p:attrName>style.rotation</p:attrName>
                                        </p:attrNameLst>
                                      </p:cBhvr>
                                      <p:tavLst>
                                        <p:tav tm="0">
                                          <p:val>
                                            <p:fltVal val="-90"/>
                                          </p:val>
                                        </p:tav>
                                        <p:tav tm="100000">
                                          <p:val>
                                            <p:fltVal val="0"/>
                                          </p:val>
                                        </p:tav>
                                      </p:tavLst>
                                    </p:anim>
                                    <p:anim calcmode="lin" valueType="num">
                                      <p:cBhvr>
                                        <p:cTn id="9" dur="800" decel="100000" fill="hold"/>
                                        <p:tgtEl>
                                          <p:spTgt spid="100354"/>
                                        </p:tgtEl>
                                        <p:attrNameLst>
                                          <p:attrName>ppt_x</p:attrName>
                                        </p:attrNameLst>
                                      </p:cBhvr>
                                      <p:tavLst>
                                        <p:tav tm="0">
                                          <p:val>
                                            <p:strVal val="#ppt_x+0.4"/>
                                          </p:val>
                                        </p:tav>
                                        <p:tav tm="100000">
                                          <p:val>
                                            <p:strVal val="#ppt_x-0.05"/>
                                          </p:val>
                                        </p:tav>
                                      </p:tavLst>
                                    </p:anim>
                                    <p:anim calcmode="lin" valueType="num">
                                      <p:cBhvr>
                                        <p:cTn id="10" dur="800" decel="100000" fill="hold"/>
                                        <p:tgtEl>
                                          <p:spTgt spid="10035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035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035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0355">
                                            <p:txEl>
                                              <p:pRg st="0" end="0"/>
                                            </p:txEl>
                                          </p:spTgt>
                                        </p:tgtEl>
                                        <p:attrNameLst>
                                          <p:attrName>style.visibility</p:attrName>
                                        </p:attrNameLst>
                                      </p:cBhvr>
                                      <p:to>
                                        <p:strVal val="visible"/>
                                      </p:to>
                                    </p:set>
                                    <p:animEffect transition="in" filter="fade">
                                      <p:cBhvr>
                                        <p:cTn id="17" dur="1000"/>
                                        <p:tgtEl>
                                          <p:spTgt spid="100355">
                                            <p:txEl>
                                              <p:pRg st="0" end="0"/>
                                            </p:txEl>
                                          </p:spTgt>
                                        </p:tgtEl>
                                      </p:cBhvr>
                                    </p:animEffect>
                                    <p:anim calcmode="lin" valueType="num">
                                      <p:cBhvr>
                                        <p:cTn id="18" dur="1000" fill="hold"/>
                                        <p:tgtEl>
                                          <p:spTgt spid="10035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03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0355">
                                            <p:txEl>
                                              <p:pRg st="2" end="2"/>
                                            </p:txEl>
                                          </p:spTgt>
                                        </p:tgtEl>
                                        <p:attrNameLst>
                                          <p:attrName>style.visibility</p:attrName>
                                        </p:attrNameLst>
                                      </p:cBhvr>
                                      <p:to>
                                        <p:strVal val="visible"/>
                                      </p:to>
                                    </p:set>
                                    <p:animEffect transition="in" filter="fade">
                                      <p:cBhvr>
                                        <p:cTn id="24" dur="1000"/>
                                        <p:tgtEl>
                                          <p:spTgt spid="100355">
                                            <p:txEl>
                                              <p:pRg st="2" end="2"/>
                                            </p:txEl>
                                          </p:spTgt>
                                        </p:tgtEl>
                                      </p:cBhvr>
                                    </p:animEffect>
                                    <p:anim calcmode="lin" valueType="num">
                                      <p:cBhvr>
                                        <p:cTn id="25" dur="1000" fill="hold"/>
                                        <p:tgtEl>
                                          <p:spTgt spid="10035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0035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p:bldP spid="100355"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0AED3E0-97FD-4799-A660-4A425C5D46A5}"/>
              </a:ext>
            </a:extLst>
          </p:cNvPr>
          <p:cNvSpPr>
            <a:spLocks noGrp="1" noChangeArrowheads="1"/>
          </p:cNvSpPr>
          <p:nvPr>
            <p:ph type="title"/>
          </p:nvPr>
        </p:nvSpPr>
        <p:spPr>
          <a:xfrm>
            <a:off x="457200" y="228601"/>
            <a:ext cx="8229600" cy="381000"/>
          </a:xfrm>
        </p:spPr>
        <p:txBody>
          <a:bodyPr/>
          <a:lstStyle/>
          <a:p>
            <a:pPr eaLnBrk="1" hangingPunct="1"/>
            <a:r>
              <a:rPr lang="en-US" altLang="en-US" sz="2600" i="0" dirty="0"/>
              <a:t>Examples of deductive and inductive reasoning</a:t>
            </a:r>
          </a:p>
        </p:txBody>
      </p:sp>
      <p:sp>
        <p:nvSpPr>
          <p:cNvPr id="10243" name="Rectangle 3">
            <a:extLst>
              <a:ext uri="{FF2B5EF4-FFF2-40B4-BE49-F238E27FC236}">
                <a16:creationId xmlns:a16="http://schemas.microsoft.com/office/drawing/2014/main" id="{E502F7F5-780B-4267-A980-7C9300B02CD1}"/>
              </a:ext>
            </a:extLst>
          </p:cNvPr>
          <p:cNvSpPr>
            <a:spLocks noGrp="1" noChangeArrowheads="1"/>
          </p:cNvSpPr>
          <p:nvPr>
            <p:ph type="body" idx="1"/>
          </p:nvPr>
        </p:nvSpPr>
        <p:spPr>
          <a:xfrm>
            <a:off x="396240" y="3657600"/>
            <a:ext cx="8382000" cy="1752600"/>
          </a:xfrm>
        </p:spPr>
        <p:txBody>
          <a:bodyPr/>
          <a:lstStyle/>
          <a:p>
            <a:pPr eaLnBrk="1" hangingPunct="1"/>
            <a:r>
              <a:rPr lang="vi-VN" altLang="en-US" sz="2000" kern="1200" dirty="0">
                <a:latin typeface="Arial" panose="020B0604020202020204" pitchFamily="34" charset="0"/>
              </a:rPr>
              <a:t>IELTS 5.5 or </a:t>
            </a:r>
            <a:r>
              <a:rPr lang="en-US" altLang="en-US" sz="2000" kern="1200" dirty="0">
                <a:latin typeface="Arial" panose="020B0604020202020204" pitchFamily="34" charset="0"/>
              </a:rPr>
              <a:t>equivalents are the requirement to begin the major’s courses at </a:t>
            </a:r>
            <a:r>
              <a:rPr lang="en-US" altLang="en-US" sz="2000" kern="1200" dirty="0" err="1">
                <a:latin typeface="Arial" panose="020B0604020202020204" pitchFamily="34" charset="0"/>
              </a:rPr>
              <a:t>HCM</a:t>
            </a:r>
            <a:r>
              <a:rPr lang="en-US" altLang="en-US" sz="2000" kern="1200" dirty="0">
                <a:latin typeface="Arial" panose="020B0604020202020204" pitchFamily="34" charset="0"/>
              </a:rPr>
              <a:t>-IU.</a:t>
            </a:r>
          </a:p>
          <a:p>
            <a:pPr eaLnBrk="1" hangingPunct="1"/>
            <a:r>
              <a:rPr lang="en-US" altLang="en-US" sz="2000" kern="1200" dirty="0">
                <a:latin typeface="Arial" panose="020B0604020202020204" pitchFamily="34" charset="0"/>
              </a:rPr>
              <a:t>I recently sat for the IELTS exam and got 6.0.</a:t>
            </a:r>
          </a:p>
          <a:p>
            <a:pPr eaLnBrk="1" hangingPunct="1"/>
            <a:r>
              <a:rPr lang="en-US" altLang="en-US" sz="2000" kern="1200" dirty="0">
                <a:latin typeface="Arial" panose="020B0604020202020204" pitchFamily="34" charset="0"/>
              </a:rPr>
              <a:t>Therefore, I am qualified for my major’s courses now.</a:t>
            </a:r>
          </a:p>
        </p:txBody>
      </p:sp>
      <p:sp>
        <p:nvSpPr>
          <p:cNvPr id="10244" name="Rectangle 4">
            <a:extLst>
              <a:ext uri="{FF2B5EF4-FFF2-40B4-BE49-F238E27FC236}">
                <a16:creationId xmlns:a16="http://schemas.microsoft.com/office/drawing/2014/main" id="{0253CD3E-2F94-4B3F-B23C-2C120D7BA3AE}"/>
              </a:ext>
            </a:extLst>
          </p:cNvPr>
          <p:cNvSpPr>
            <a:spLocks noChangeArrowheads="1"/>
          </p:cNvSpPr>
          <p:nvPr/>
        </p:nvSpPr>
        <p:spPr bwMode="auto">
          <a:xfrm>
            <a:off x="320040" y="1073014"/>
            <a:ext cx="8534400" cy="136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folHlink"/>
              </a:buClr>
              <a:buFont typeface="Wingdings" panose="05000000000000000000" pitchFamily="2" charset="2"/>
              <a:buChar char="v"/>
            </a:pPr>
            <a:r>
              <a:rPr lang="en-US" altLang="en-US" sz="2000" dirty="0"/>
              <a:t>Today, some late students in our class said they had to move from the Central Library to IU main campus.</a:t>
            </a:r>
          </a:p>
          <a:p>
            <a:pPr eaLnBrk="1" hangingPunct="1">
              <a:spcBef>
                <a:spcPct val="20000"/>
              </a:spcBef>
              <a:buClr>
                <a:schemeClr val="folHlink"/>
              </a:buClr>
              <a:buFont typeface="Wingdings" panose="05000000000000000000" pitchFamily="2" charset="2"/>
              <a:buChar char="v"/>
            </a:pPr>
            <a:r>
              <a:rPr lang="en-US" altLang="en-US" sz="2400" dirty="0"/>
              <a:t> </a:t>
            </a:r>
            <a:r>
              <a:rPr lang="en-US" altLang="en-US" sz="2000" dirty="0"/>
              <a:t>Probably all students were late today because of the campus change.</a:t>
            </a:r>
            <a:endParaRPr lang="en-US" altLang="en-US" sz="2400" dirty="0"/>
          </a:p>
        </p:txBody>
      </p:sp>
      <p:sp>
        <p:nvSpPr>
          <p:cNvPr id="172037" name="Text Box 5">
            <a:extLst>
              <a:ext uri="{FF2B5EF4-FFF2-40B4-BE49-F238E27FC236}">
                <a16:creationId xmlns:a16="http://schemas.microsoft.com/office/drawing/2014/main" id="{656177EA-D59D-43EB-9A1A-C8BB77010B9D}"/>
              </a:ext>
            </a:extLst>
          </p:cNvPr>
          <p:cNvSpPr txBox="1">
            <a:spLocks noChangeArrowheads="1"/>
          </p:cNvSpPr>
          <p:nvPr/>
        </p:nvSpPr>
        <p:spPr bwMode="auto">
          <a:xfrm>
            <a:off x="2133600" y="2571159"/>
            <a:ext cx="472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dirty="0"/>
              <a:t>INDUCTIVE REASONING</a:t>
            </a:r>
          </a:p>
        </p:txBody>
      </p:sp>
      <p:sp>
        <p:nvSpPr>
          <p:cNvPr id="172038" name="Text Box 6">
            <a:extLst>
              <a:ext uri="{FF2B5EF4-FFF2-40B4-BE49-F238E27FC236}">
                <a16:creationId xmlns:a16="http://schemas.microsoft.com/office/drawing/2014/main" id="{32B9432E-ED4A-4D72-99B8-E8CAB936FAEC}"/>
              </a:ext>
            </a:extLst>
          </p:cNvPr>
          <p:cNvSpPr txBox="1">
            <a:spLocks noChangeArrowheads="1"/>
          </p:cNvSpPr>
          <p:nvPr/>
        </p:nvSpPr>
        <p:spPr bwMode="auto">
          <a:xfrm>
            <a:off x="2286000" y="5798049"/>
            <a:ext cx="472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dirty="0"/>
              <a:t>DEDUCTIVE REASONING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2037"/>
                                        </p:tgtEl>
                                        <p:attrNameLst>
                                          <p:attrName>style.visibility</p:attrName>
                                        </p:attrNameLst>
                                      </p:cBhvr>
                                      <p:to>
                                        <p:strVal val="visible"/>
                                      </p:to>
                                    </p:set>
                                    <p:animEffect transition="in" filter="checkerboard(across)">
                                      <p:cBhvr>
                                        <p:cTn id="7" dur="500"/>
                                        <p:tgtEl>
                                          <p:spTgt spid="17203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72038"/>
                                        </p:tgtEl>
                                        <p:attrNameLst>
                                          <p:attrName>style.visibility</p:attrName>
                                        </p:attrNameLst>
                                      </p:cBhvr>
                                      <p:to>
                                        <p:strVal val="visible"/>
                                      </p:to>
                                    </p:set>
                                    <p:animEffect transition="in" filter="checkerboard(across)">
                                      <p:cBhvr>
                                        <p:cTn id="10" dur="500"/>
                                        <p:tgtEl>
                                          <p:spTgt spid="172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p:bldP spid="172038"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46015DA-7284-46DC-8F54-E01C012A9729}"/>
              </a:ext>
            </a:extLst>
          </p:cNvPr>
          <p:cNvSpPr>
            <a:spLocks noGrp="1" noChangeArrowheads="1"/>
          </p:cNvSpPr>
          <p:nvPr>
            <p:ph type="title"/>
          </p:nvPr>
        </p:nvSpPr>
        <p:spPr/>
        <p:txBody>
          <a:bodyPr/>
          <a:lstStyle/>
          <a:p>
            <a:pPr eaLnBrk="1" hangingPunct="1"/>
            <a:r>
              <a:rPr lang="en-US" altLang="en-US" sz="3200" i="0" dirty="0"/>
              <a:t>Deductive vs. Inductive reasoning</a:t>
            </a:r>
          </a:p>
        </p:txBody>
      </p:sp>
      <p:pic>
        <p:nvPicPr>
          <p:cNvPr id="2" name="Picture 1">
            <a:extLst>
              <a:ext uri="{FF2B5EF4-FFF2-40B4-BE49-F238E27FC236}">
                <a16:creationId xmlns:a16="http://schemas.microsoft.com/office/drawing/2014/main" id="{CA98785A-8366-4D38-98B7-77C318A9ADAD}"/>
              </a:ext>
            </a:extLst>
          </p:cNvPr>
          <p:cNvPicPr>
            <a:picLocks noChangeAspect="1"/>
          </p:cNvPicPr>
          <p:nvPr/>
        </p:nvPicPr>
        <p:blipFill>
          <a:blip r:embed="rId2"/>
          <a:stretch>
            <a:fillRect/>
          </a:stretch>
        </p:blipFill>
        <p:spPr>
          <a:xfrm>
            <a:off x="1354978" y="1524000"/>
            <a:ext cx="6434044" cy="4245267"/>
          </a:xfrm>
          <a:prstGeom prst="rect">
            <a:avLst/>
          </a:prstGeom>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fade">
                                      <p:cBhvr>
                                        <p:cTn id="7" dur="800" decel="100000"/>
                                        <p:tgtEl>
                                          <p:spTgt spid="101378"/>
                                        </p:tgtEl>
                                      </p:cBhvr>
                                    </p:animEffect>
                                    <p:anim calcmode="lin" valueType="num">
                                      <p:cBhvr>
                                        <p:cTn id="8" dur="800" decel="100000" fill="hold"/>
                                        <p:tgtEl>
                                          <p:spTgt spid="101378"/>
                                        </p:tgtEl>
                                        <p:attrNameLst>
                                          <p:attrName>style.rotation</p:attrName>
                                        </p:attrNameLst>
                                      </p:cBhvr>
                                      <p:tavLst>
                                        <p:tav tm="0">
                                          <p:val>
                                            <p:fltVal val="-90"/>
                                          </p:val>
                                        </p:tav>
                                        <p:tav tm="100000">
                                          <p:val>
                                            <p:fltVal val="0"/>
                                          </p:val>
                                        </p:tav>
                                      </p:tavLst>
                                    </p:anim>
                                    <p:anim calcmode="lin" valueType="num">
                                      <p:cBhvr>
                                        <p:cTn id="9" dur="800" decel="100000" fill="hold"/>
                                        <p:tgtEl>
                                          <p:spTgt spid="101378"/>
                                        </p:tgtEl>
                                        <p:attrNameLst>
                                          <p:attrName>ppt_x</p:attrName>
                                        </p:attrNameLst>
                                      </p:cBhvr>
                                      <p:tavLst>
                                        <p:tav tm="0">
                                          <p:val>
                                            <p:strVal val="#ppt_x+0.4"/>
                                          </p:val>
                                        </p:tav>
                                        <p:tav tm="100000">
                                          <p:val>
                                            <p:strVal val="#ppt_x-0.05"/>
                                          </p:val>
                                        </p:tav>
                                      </p:tavLst>
                                    </p:anim>
                                    <p:anim calcmode="lin" valueType="num">
                                      <p:cBhvr>
                                        <p:cTn id="10" dur="800" decel="100000" fill="hold"/>
                                        <p:tgtEl>
                                          <p:spTgt spid="10137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137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137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48091-27A2-DE93-FA95-2BECE5C76A69}"/>
              </a:ext>
            </a:extLst>
          </p:cNvPr>
          <p:cNvSpPr>
            <a:spLocks noGrp="1"/>
          </p:cNvSpPr>
          <p:nvPr>
            <p:ph type="ctrTitle"/>
          </p:nvPr>
        </p:nvSpPr>
        <p:spPr>
          <a:xfrm>
            <a:off x="1371600" y="2590800"/>
            <a:ext cx="6400800" cy="1143000"/>
          </a:xfrm>
        </p:spPr>
        <p:txBody>
          <a:bodyPr/>
          <a:lstStyle/>
          <a:p>
            <a:r>
              <a:rPr lang="vi-VN" sz="3600" i="0" dirty="0">
                <a:solidFill>
                  <a:schemeClr val="tx1"/>
                </a:solidFill>
              </a:rPr>
              <a:t>CHAPTER 2 - ASSIGNMENT</a:t>
            </a:r>
            <a:endParaRPr lang="en-US" sz="3600" i="0" dirty="0">
              <a:solidFill>
                <a:schemeClr val="tx1"/>
              </a:solidFill>
            </a:endParaRPr>
          </a:p>
        </p:txBody>
      </p:sp>
    </p:spTree>
    <p:extLst>
      <p:ext uri="{BB962C8B-B14F-4D97-AF65-F5344CB8AC3E}">
        <p14:creationId xmlns:p14="http://schemas.microsoft.com/office/powerpoint/2010/main" val="3014754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802A322D-A08F-416A-97C0-7CC3F3A191D7}"/>
              </a:ext>
            </a:extLst>
          </p:cNvPr>
          <p:cNvSpPr>
            <a:spLocks noGrp="1"/>
          </p:cNvSpPr>
          <p:nvPr>
            <p:ph type="title"/>
          </p:nvPr>
        </p:nvSpPr>
        <p:spPr>
          <a:xfrm>
            <a:off x="457200" y="-76200"/>
            <a:ext cx="8229600" cy="868363"/>
          </a:xfrm>
        </p:spPr>
        <p:txBody>
          <a:bodyPr/>
          <a:lstStyle/>
          <a:p>
            <a:r>
              <a:rPr lang="en-US" altLang="en-US" sz="3200" i="0"/>
              <a:t>Deductive or inductive? </a:t>
            </a:r>
          </a:p>
        </p:txBody>
      </p:sp>
      <p:sp>
        <p:nvSpPr>
          <p:cNvPr id="12291" name="Content Placeholder 2">
            <a:extLst>
              <a:ext uri="{FF2B5EF4-FFF2-40B4-BE49-F238E27FC236}">
                <a16:creationId xmlns:a16="http://schemas.microsoft.com/office/drawing/2014/main" id="{7C452C83-3C52-473D-8E5A-5B6488790095}"/>
              </a:ext>
            </a:extLst>
          </p:cNvPr>
          <p:cNvSpPr>
            <a:spLocks noGrp="1"/>
          </p:cNvSpPr>
          <p:nvPr>
            <p:ph idx="1"/>
          </p:nvPr>
        </p:nvSpPr>
        <p:spPr>
          <a:xfrm>
            <a:off x="113211" y="914400"/>
            <a:ext cx="9067800" cy="3810000"/>
          </a:xfrm>
        </p:spPr>
        <p:txBody>
          <a:bodyPr/>
          <a:lstStyle/>
          <a:p>
            <a:pPr marL="0" indent="0">
              <a:lnSpc>
                <a:spcPct val="120000"/>
              </a:lnSpc>
              <a:buNone/>
            </a:pPr>
            <a:r>
              <a:rPr lang="en-US" altLang="en-US" sz="2000" b="1" dirty="0"/>
              <a:t>Task: Reorder the statements and decide if it is </a:t>
            </a:r>
            <a:r>
              <a:rPr lang="en-US" altLang="en-US" sz="2000" b="1" i="1" u="sng" dirty="0"/>
              <a:t>deductive</a:t>
            </a:r>
            <a:r>
              <a:rPr lang="en-US" altLang="en-US" sz="2000" b="1" dirty="0"/>
              <a:t> or </a:t>
            </a:r>
            <a:r>
              <a:rPr lang="en-US" altLang="en-US" sz="2000" b="1" i="1" u="sng" dirty="0"/>
              <a:t>inductive</a:t>
            </a:r>
            <a:r>
              <a:rPr lang="en-US" altLang="en-US" sz="2000" b="1" dirty="0"/>
              <a:t>.</a:t>
            </a:r>
          </a:p>
          <a:p>
            <a:pPr marL="0" indent="0">
              <a:lnSpc>
                <a:spcPct val="120000"/>
              </a:lnSpc>
              <a:buNone/>
            </a:pPr>
            <a:r>
              <a:rPr lang="en-US" altLang="en-US" sz="2000" b="1" dirty="0"/>
              <a:t> </a:t>
            </a:r>
          </a:p>
          <a:p>
            <a:pPr marL="457200" indent="-457200">
              <a:lnSpc>
                <a:spcPct val="120000"/>
              </a:lnSpc>
              <a:buFont typeface="Arial" panose="020B0604020202020204" pitchFamily="34" charset="0"/>
              <a:buAutoNum type="arabicPeriod"/>
            </a:pPr>
            <a:r>
              <a:rPr lang="en-US" altLang="en-US" sz="2000" dirty="0"/>
              <a:t>A safe in the bank was unlocked last night.</a:t>
            </a:r>
          </a:p>
          <a:p>
            <a:pPr marL="457200" indent="-457200">
              <a:lnSpc>
                <a:spcPct val="120000"/>
              </a:lnSpc>
              <a:buFont typeface="Arial" panose="020B0604020202020204" pitchFamily="34" charset="0"/>
              <a:buAutoNum type="arabicPeriod"/>
            </a:pPr>
            <a:r>
              <a:rPr lang="en-US" altLang="en-US" sz="2000" dirty="0"/>
              <a:t>Only two people know the safe’s combination lock: </a:t>
            </a:r>
            <a:r>
              <a:rPr lang="en-US" altLang="en-US" sz="2000" dirty="0" err="1"/>
              <a:t>Cheaty</a:t>
            </a:r>
            <a:r>
              <a:rPr lang="en-US" altLang="en-US" sz="2000" dirty="0"/>
              <a:t> and </a:t>
            </a:r>
            <a:r>
              <a:rPr lang="en-US" altLang="en-US" sz="2000" dirty="0" err="1"/>
              <a:t>Fraudy</a:t>
            </a:r>
            <a:r>
              <a:rPr lang="en-US" altLang="en-US" sz="2000" dirty="0"/>
              <a:t>.</a:t>
            </a:r>
          </a:p>
          <a:p>
            <a:pPr marL="457200" indent="-457200">
              <a:lnSpc>
                <a:spcPct val="120000"/>
              </a:lnSpc>
              <a:buFont typeface="Arial" panose="020B0604020202020204" pitchFamily="34" charset="0"/>
              <a:buAutoNum type="arabicPeriod"/>
            </a:pPr>
            <a:r>
              <a:rPr lang="en-US" altLang="en-US" sz="2000" dirty="0" err="1"/>
              <a:t>Fraudy</a:t>
            </a:r>
            <a:r>
              <a:rPr lang="en-US" altLang="en-US" sz="2000" dirty="0"/>
              <a:t> was also seen sneaking around outside the bank last night.</a:t>
            </a:r>
          </a:p>
          <a:p>
            <a:pPr marL="457200" indent="-457200">
              <a:lnSpc>
                <a:spcPct val="120000"/>
              </a:lnSpc>
              <a:buFont typeface="Arial" panose="020B0604020202020204" pitchFamily="34" charset="0"/>
              <a:buAutoNum type="arabicPeriod"/>
            </a:pPr>
            <a:r>
              <a:rPr lang="en-US" altLang="en-US" sz="2000" dirty="0" err="1"/>
              <a:t>Fraudy</a:t>
            </a:r>
            <a:r>
              <a:rPr lang="en-US" altLang="en-US" sz="2000" dirty="0"/>
              <a:t> once said he needed money to pay his gambling debts.</a:t>
            </a:r>
          </a:p>
          <a:p>
            <a:pPr marL="457200" indent="-457200">
              <a:lnSpc>
                <a:spcPct val="120000"/>
              </a:lnSpc>
              <a:buFont typeface="Arial" panose="020B0604020202020204" pitchFamily="34" charset="0"/>
              <a:buAutoNum type="arabicPeriod"/>
            </a:pPr>
            <a:r>
              <a:rPr lang="en-US" altLang="en-US" sz="2000" dirty="0"/>
              <a:t>It is reasonable to conclude, therefore, that </a:t>
            </a:r>
            <a:r>
              <a:rPr lang="en-US" altLang="en-US" sz="2000" dirty="0" err="1"/>
              <a:t>Fraudy</a:t>
            </a:r>
            <a:r>
              <a:rPr lang="en-US" altLang="en-US" sz="2000" dirty="0"/>
              <a:t> broke in the bank and unlocked the safe. </a:t>
            </a:r>
          </a:p>
          <a:p>
            <a:pPr marL="457200" indent="-457200">
              <a:lnSpc>
                <a:spcPct val="120000"/>
              </a:lnSpc>
              <a:buFont typeface="Arial" panose="020B0604020202020204" pitchFamily="34" charset="0"/>
              <a:buAutoNum type="arabicPeriod"/>
            </a:pPr>
            <a:r>
              <a:rPr lang="en-US" altLang="en-US" sz="2000" dirty="0"/>
              <a:t>Whoever opens the safe knows the safe’s combination lock.</a:t>
            </a:r>
          </a:p>
          <a:p>
            <a:pPr marL="457200" indent="-457200">
              <a:lnSpc>
                <a:spcPct val="120000"/>
              </a:lnSpc>
              <a:buFont typeface="Arial" panose="020B0604020202020204" pitchFamily="34" charset="0"/>
              <a:buAutoNum type="arabicPeriod"/>
            </a:pPr>
            <a:r>
              <a:rPr lang="en-US" altLang="en-US" sz="2000" dirty="0" err="1"/>
              <a:t>Cheaty</a:t>
            </a:r>
            <a:r>
              <a:rPr lang="en-US" altLang="en-US" sz="2000" dirty="0"/>
              <a:t> is now on business abroad.</a:t>
            </a:r>
            <a:endParaRPr lang="en-US" altLang="en-US" sz="2400" dirty="0"/>
          </a:p>
        </p:txBody>
      </p:sp>
      <p:sp>
        <p:nvSpPr>
          <p:cNvPr id="12292" name="TextBox 3">
            <a:extLst>
              <a:ext uri="{FF2B5EF4-FFF2-40B4-BE49-F238E27FC236}">
                <a16:creationId xmlns:a16="http://schemas.microsoft.com/office/drawing/2014/main" id="{B444FB2D-6C7D-4A4B-9E5B-4A3675FBB72F}"/>
              </a:ext>
            </a:extLst>
          </p:cNvPr>
          <p:cNvSpPr txBox="1">
            <a:spLocks noChangeArrowheads="1"/>
          </p:cNvSpPr>
          <p:nvPr/>
        </p:nvSpPr>
        <p:spPr bwMode="auto">
          <a:xfrm>
            <a:off x="955766" y="5257800"/>
            <a:ext cx="7696200" cy="113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2400" b="1" dirty="0"/>
              <a:t>Reordered argument: 1, 6, 2, 7, 4, 3, 5</a:t>
            </a:r>
          </a:p>
          <a:p>
            <a:pPr eaLnBrk="1" hangingPunct="1">
              <a:lnSpc>
                <a:spcPct val="150000"/>
              </a:lnSpc>
            </a:pPr>
            <a:r>
              <a:rPr lang="en-US" altLang="en-US" sz="2400" b="1" dirty="0">
                <a:latin typeface="Times New Roman" panose="02020603050405020304" pitchFamily="18" charset="0"/>
                <a:cs typeface="Times New Roman" panose="02020603050405020304" pitchFamily="18" charset="0"/>
              </a:rPr>
              <a:t>→ </a:t>
            </a:r>
            <a:r>
              <a:rPr lang="en-US" altLang="en-US" sz="2400" b="1" dirty="0"/>
              <a:t>Deductive argument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18BBCBE-24E9-4559-B718-5959B8A0A506}"/>
              </a:ext>
            </a:extLst>
          </p:cNvPr>
          <p:cNvSpPr>
            <a:spLocks noGrp="1"/>
          </p:cNvSpPr>
          <p:nvPr>
            <p:ph type="title"/>
          </p:nvPr>
        </p:nvSpPr>
        <p:spPr>
          <a:xfrm>
            <a:off x="457200" y="0"/>
            <a:ext cx="8229600" cy="868363"/>
          </a:xfrm>
        </p:spPr>
        <p:txBody>
          <a:bodyPr/>
          <a:lstStyle/>
          <a:p>
            <a:r>
              <a:rPr lang="en-US" altLang="en-US" sz="3200" i="0" dirty="0"/>
              <a:t>Deductive or inductive? </a:t>
            </a:r>
          </a:p>
        </p:txBody>
      </p:sp>
      <p:sp>
        <p:nvSpPr>
          <p:cNvPr id="3" name="Content Placeholder 2">
            <a:extLst>
              <a:ext uri="{FF2B5EF4-FFF2-40B4-BE49-F238E27FC236}">
                <a16:creationId xmlns:a16="http://schemas.microsoft.com/office/drawing/2014/main" id="{B75DC292-43FF-4400-91B6-329B5F0E9ECA}"/>
              </a:ext>
            </a:extLst>
          </p:cNvPr>
          <p:cNvSpPr>
            <a:spLocks noGrp="1"/>
          </p:cNvSpPr>
          <p:nvPr>
            <p:ph idx="1"/>
          </p:nvPr>
        </p:nvSpPr>
        <p:spPr>
          <a:xfrm>
            <a:off x="457200" y="1074668"/>
            <a:ext cx="8458200" cy="2895600"/>
          </a:xfrm>
        </p:spPr>
        <p:txBody>
          <a:bodyPr/>
          <a:lstStyle/>
          <a:p>
            <a:pPr marL="0" indent="0">
              <a:lnSpc>
                <a:spcPct val="150000"/>
              </a:lnSpc>
              <a:buFont typeface="Wingdings" panose="05000000000000000000" pitchFamily="2" charset="2"/>
              <a:buNone/>
              <a:defRPr/>
            </a:pPr>
            <a:r>
              <a:rPr lang="en-US" sz="2400" kern="1200" dirty="0"/>
              <a:t>In real life, arguments are not always in standard forms, which means certain premise(s) may be missing or inclusive. </a:t>
            </a:r>
          </a:p>
          <a:p>
            <a:pPr marL="0" indent="0">
              <a:lnSpc>
                <a:spcPct val="150000"/>
              </a:lnSpc>
              <a:buFont typeface="Wingdings" panose="05000000000000000000" pitchFamily="2" charset="2"/>
              <a:buNone/>
              <a:defRPr/>
            </a:pPr>
            <a:r>
              <a:rPr lang="en-US" sz="2400" b="1" kern="1200" dirty="0"/>
              <a:t>Example</a:t>
            </a:r>
            <a:r>
              <a:rPr lang="en-US" sz="2400" kern="1200" dirty="0"/>
              <a:t>: </a:t>
            </a:r>
          </a:p>
          <a:p>
            <a:pPr marL="0" indent="0">
              <a:lnSpc>
                <a:spcPct val="150000"/>
              </a:lnSpc>
              <a:buFont typeface="Wingdings" panose="05000000000000000000" pitchFamily="2" charset="2"/>
              <a:buNone/>
              <a:defRPr/>
            </a:pPr>
            <a:r>
              <a:rPr lang="en-US" sz="1800" kern="1200" dirty="0">
                <a:latin typeface="Arial" panose="020B0604020202020204" pitchFamily="34" charset="0"/>
              </a:rPr>
              <a:t>Lincoln was President from 1861 to 1865. </a:t>
            </a:r>
          </a:p>
          <a:p>
            <a:pPr marL="0" indent="0">
              <a:lnSpc>
                <a:spcPct val="150000"/>
              </a:lnSpc>
              <a:buFont typeface="Wingdings" panose="05000000000000000000" pitchFamily="2" charset="2"/>
              <a:buNone/>
              <a:defRPr/>
            </a:pPr>
            <a:r>
              <a:rPr lang="en-US" sz="1800" kern="1200" dirty="0">
                <a:latin typeface="Arial" panose="020B0604020202020204" pitchFamily="34" charset="0"/>
              </a:rPr>
              <a:t>So, all persons born during Lincoln’s presidency were born in the 19</a:t>
            </a:r>
            <a:r>
              <a:rPr lang="en-US" sz="1800" kern="1200" baseline="30000" dirty="0">
                <a:latin typeface="Arial" panose="020B0604020202020204" pitchFamily="34" charset="0"/>
              </a:rPr>
              <a:t>th</a:t>
            </a:r>
            <a:r>
              <a:rPr lang="en-US" sz="1800" kern="1200" dirty="0">
                <a:latin typeface="Arial" panose="020B0604020202020204" pitchFamily="34" charset="0"/>
              </a:rPr>
              <a:t> century. </a:t>
            </a:r>
          </a:p>
        </p:txBody>
      </p:sp>
      <p:sp>
        <p:nvSpPr>
          <p:cNvPr id="5" name="TextBox 4">
            <a:extLst>
              <a:ext uri="{FF2B5EF4-FFF2-40B4-BE49-F238E27FC236}">
                <a16:creationId xmlns:a16="http://schemas.microsoft.com/office/drawing/2014/main" id="{21397DB2-7173-4260-82A8-4B60E349E7A0}"/>
              </a:ext>
            </a:extLst>
          </p:cNvPr>
          <p:cNvSpPr txBox="1"/>
          <p:nvPr/>
        </p:nvSpPr>
        <p:spPr>
          <a:xfrm>
            <a:off x="342900" y="4953000"/>
            <a:ext cx="8458200" cy="1287532"/>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t>The 19</a:t>
            </a:r>
            <a:r>
              <a:rPr lang="en-US" sz="1800" kern="1200" baseline="30000" dirty="0"/>
              <a:t>th</a:t>
            </a:r>
            <a:r>
              <a:rPr lang="en-US" sz="1800" kern="1200" dirty="0"/>
              <a:t> century is from </a:t>
            </a:r>
            <a:r>
              <a:rPr lang="en-US" sz="1800" u="sng" kern="1200" dirty="0"/>
              <a:t>1801-1900</a:t>
            </a:r>
            <a:r>
              <a:rPr lang="en-US" sz="1800" kern="1200" dirty="0"/>
              <a:t>. </a:t>
            </a:r>
            <a:r>
              <a:rPr lang="en-US" sz="1800" kern="1200" dirty="0">
                <a:solidFill>
                  <a:srgbClr val="FF0000"/>
                </a:solidFill>
              </a:rPr>
              <a:t>(missing general premise)</a:t>
            </a:r>
          </a:p>
          <a:p>
            <a:pPr>
              <a:lnSpc>
                <a:spcPct val="150000"/>
              </a:lnSpc>
              <a:defRPr/>
            </a:pPr>
            <a:r>
              <a:rPr lang="en-US" sz="1800" kern="1200" dirty="0"/>
              <a:t>Lincoln was President from </a:t>
            </a:r>
            <a:r>
              <a:rPr lang="en-US" sz="1800" u="sng" kern="1200" dirty="0"/>
              <a:t>1861 to 1865</a:t>
            </a:r>
            <a:r>
              <a:rPr lang="en-US" sz="1800" kern="1200" dirty="0"/>
              <a:t>. </a:t>
            </a:r>
            <a:r>
              <a:rPr lang="en-US" dirty="0">
                <a:solidFill>
                  <a:srgbClr val="FF0000"/>
                </a:solidFill>
              </a:rPr>
              <a:t>(minor premise)</a:t>
            </a:r>
          </a:p>
          <a:p>
            <a:pPr marL="0" indent="0">
              <a:lnSpc>
                <a:spcPct val="150000"/>
              </a:lnSpc>
              <a:buFont typeface="Wingdings" panose="05000000000000000000" pitchFamily="2" charset="2"/>
              <a:buNone/>
              <a:defRPr/>
            </a:pPr>
            <a:r>
              <a:rPr lang="en-US" sz="1800" kern="1200" dirty="0"/>
              <a:t>So, all persons born during Lincoln’s presidency were born in the 19</a:t>
            </a:r>
            <a:r>
              <a:rPr lang="en-US" sz="1800" kern="1200" baseline="30000" dirty="0"/>
              <a:t>th</a:t>
            </a:r>
            <a:r>
              <a:rPr lang="en-US" sz="1800" kern="1200" dirty="0"/>
              <a:t> century. </a:t>
            </a:r>
          </a:p>
        </p:txBody>
      </p:sp>
      <p:sp>
        <p:nvSpPr>
          <p:cNvPr id="4" name="TextBox 3">
            <a:extLst>
              <a:ext uri="{FF2B5EF4-FFF2-40B4-BE49-F238E27FC236}">
                <a16:creationId xmlns:a16="http://schemas.microsoft.com/office/drawing/2014/main" id="{FC8CDC7C-116A-435E-A93E-AD56700F6817}"/>
              </a:ext>
            </a:extLst>
          </p:cNvPr>
          <p:cNvSpPr txBox="1"/>
          <p:nvPr/>
        </p:nvSpPr>
        <p:spPr>
          <a:xfrm>
            <a:off x="762000" y="4391268"/>
            <a:ext cx="5486400" cy="369332"/>
          </a:xfrm>
          <a:prstGeom prst="rect">
            <a:avLst/>
          </a:prstGeom>
          <a:noFill/>
        </p:spPr>
        <p:txBody>
          <a:bodyPr wrap="square" rtlCol="0">
            <a:spAutoFit/>
          </a:bodyPr>
          <a:lstStyle/>
          <a:p>
            <a:r>
              <a:rPr lang="en-US" b="1" dirty="0"/>
              <a:t>Standard deductive argument: </a:t>
            </a:r>
          </a:p>
        </p:txBody>
      </p:sp>
      <p:sp>
        <p:nvSpPr>
          <p:cNvPr id="6" name="Arrow: Right 5">
            <a:extLst>
              <a:ext uri="{FF2B5EF4-FFF2-40B4-BE49-F238E27FC236}">
                <a16:creationId xmlns:a16="http://schemas.microsoft.com/office/drawing/2014/main" id="{A0550785-E2D0-4AF0-AE22-0C228CA618B1}"/>
              </a:ext>
            </a:extLst>
          </p:cNvPr>
          <p:cNvSpPr/>
          <p:nvPr/>
        </p:nvSpPr>
        <p:spPr>
          <a:xfrm>
            <a:off x="381000" y="4446348"/>
            <a:ext cx="342900" cy="26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F4ECAD8-EC96-4079-B71D-DBEFF296CD38}"/>
              </a:ext>
            </a:extLst>
          </p:cNvPr>
          <p:cNvSpPr txBox="1"/>
          <p:nvPr/>
        </p:nvSpPr>
        <p:spPr>
          <a:xfrm>
            <a:off x="7696200" y="6172200"/>
            <a:ext cx="15240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(conclusion)</a:t>
            </a:r>
          </a:p>
        </p:txBody>
      </p:sp>
    </p:spTree>
    <p:extLst>
      <p:ext uri="{BB962C8B-B14F-4D97-AF65-F5344CB8AC3E}">
        <p14:creationId xmlns:p14="http://schemas.microsoft.com/office/powerpoint/2010/main" val="2485487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A90D4077-706D-4FC9-8734-08B6253AB23C}"/>
              </a:ext>
            </a:extLst>
          </p:cNvPr>
          <p:cNvSpPr>
            <a:spLocks noGrp="1"/>
          </p:cNvSpPr>
          <p:nvPr>
            <p:ph type="title"/>
          </p:nvPr>
        </p:nvSpPr>
        <p:spPr>
          <a:xfrm>
            <a:off x="457200" y="264723"/>
            <a:ext cx="8229600" cy="381000"/>
          </a:xfrm>
        </p:spPr>
        <p:txBody>
          <a:bodyPr/>
          <a:lstStyle/>
          <a:p>
            <a:r>
              <a:rPr lang="en-US" altLang="en-US" sz="3200" i="0" dirty="0"/>
              <a:t>Deductive or inductive? </a:t>
            </a:r>
          </a:p>
        </p:txBody>
      </p:sp>
      <p:sp>
        <p:nvSpPr>
          <p:cNvPr id="3" name="Content Placeholder 2">
            <a:extLst>
              <a:ext uri="{FF2B5EF4-FFF2-40B4-BE49-F238E27FC236}">
                <a16:creationId xmlns:a16="http://schemas.microsoft.com/office/drawing/2014/main" id="{B2A5E588-D98D-482D-951B-1A1AD355CD14}"/>
              </a:ext>
            </a:extLst>
          </p:cNvPr>
          <p:cNvSpPr>
            <a:spLocks noGrp="1"/>
          </p:cNvSpPr>
          <p:nvPr>
            <p:ph idx="1"/>
          </p:nvPr>
        </p:nvSpPr>
        <p:spPr>
          <a:xfrm>
            <a:off x="334259" y="2443304"/>
            <a:ext cx="8648700" cy="1219200"/>
          </a:xfrm>
        </p:spPr>
        <p:txBody>
          <a:bodyPr/>
          <a:lstStyle/>
          <a:p>
            <a:pPr marL="0" indent="0">
              <a:lnSpc>
                <a:spcPct val="150000"/>
              </a:lnSpc>
              <a:buNone/>
              <a:defRPr/>
            </a:pPr>
            <a:r>
              <a:rPr lang="en-US" sz="2000" kern="1200" dirty="0">
                <a:latin typeface="Arial" panose="020B0604020202020204" pitchFamily="34" charset="0"/>
              </a:rPr>
              <a:t>All of Stephen King’s previous novels have been good. Therefore, Stephen King’s next novel will probably be good.</a:t>
            </a:r>
          </a:p>
        </p:txBody>
      </p:sp>
      <p:sp>
        <p:nvSpPr>
          <p:cNvPr id="2" name="Rectangle 1">
            <a:extLst>
              <a:ext uri="{FF2B5EF4-FFF2-40B4-BE49-F238E27FC236}">
                <a16:creationId xmlns:a16="http://schemas.microsoft.com/office/drawing/2014/main" id="{DC55F18F-8E39-4F20-850C-B9D8127F7CDF}"/>
              </a:ext>
            </a:extLst>
          </p:cNvPr>
          <p:cNvSpPr/>
          <p:nvPr/>
        </p:nvSpPr>
        <p:spPr>
          <a:xfrm>
            <a:off x="228601" y="936188"/>
            <a:ext cx="8458199" cy="1342932"/>
          </a:xfrm>
          <a:prstGeom prst="rect">
            <a:avLst/>
          </a:prstGeom>
        </p:spPr>
        <p:txBody>
          <a:bodyPr wrap="square">
            <a:spAutoFit/>
          </a:bodyPr>
          <a:lstStyle/>
          <a:p>
            <a:pPr marL="0" indent="0">
              <a:lnSpc>
                <a:spcPct val="120000"/>
              </a:lnSpc>
              <a:buFont typeface="Wingdings" panose="05000000000000000000" pitchFamily="2" charset="2"/>
              <a:buNone/>
              <a:defRPr/>
            </a:pPr>
            <a:r>
              <a:rPr lang="en-US" sz="2400" dirty="0"/>
              <a:t>In real life, arguments are not always in standard forms, which means certain premise(s) may be missing or inclusive.</a:t>
            </a:r>
          </a:p>
          <a:p>
            <a:pPr marL="0" indent="0">
              <a:lnSpc>
                <a:spcPct val="150000"/>
              </a:lnSpc>
              <a:buFont typeface="Wingdings" panose="05000000000000000000" pitchFamily="2" charset="2"/>
              <a:buNone/>
              <a:defRPr/>
            </a:pPr>
            <a:r>
              <a:rPr lang="en-US" b="1" dirty="0"/>
              <a:t>Example: </a:t>
            </a:r>
          </a:p>
        </p:txBody>
      </p:sp>
      <p:sp>
        <p:nvSpPr>
          <p:cNvPr id="6" name="Content Placeholder 2">
            <a:extLst>
              <a:ext uri="{FF2B5EF4-FFF2-40B4-BE49-F238E27FC236}">
                <a16:creationId xmlns:a16="http://schemas.microsoft.com/office/drawing/2014/main" id="{D17061F0-8066-498D-9CB9-78C48119A612}"/>
              </a:ext>
            </a:extLst>
          </p:cNvPr>
          <p:cNvSpPr txBox="1">
            <a:spLocks/>
          </p:cNvSpPr>
          <p:nvPr/>
        </p:nvSpPr>
        <p:spPr bwMode="auto">
          <a:xfrm>
            <a:off x="324832" y="3762469"/>
            <a:ext cx="8458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nSpc>
                <a:spcPct val="120000"/>
              </a:lnSpc>
              <a:buFont typeface="Wingdings" pitchFamily="2" charset="2"/>
              <a:buNone/>
              <a:defRPr/>
            </a:pPr>
            <a:r>
              <a:rPr lang="en-US" sz="2000" dirty="0"/>
              <a:t>* ‘All of Stephen King’s previous novels have been good.’ (</a:t>
            </a:r>
            <a:r>
              <a:rPr lang="en-US" sz="2000" b="1" dirty="0"/>
              <a:t>generalized premise</a:t>
            </a:r>
            <a:r>
              <a:rPr lang="en-US" sz="2000" dirty="0"/>
              <a:t>) includes several particular premises: </a:t>
            </a:r>
          </a:p>
          <a:p>
            <a:pPr marL="457200" indent="-457200">
              <a:lnSpc>
                <a:spcPct val="120000"/>
              </a:lnSpc>
              <a:buFont typeface="+mj-lt"/>
              <a:buAutoNum type="arabicPeriod"/>
              <a:defRPr/>
            </a:pPr>
            <a:r>
              <a:rPr lang="en-US" sz="1800" dirty="0"/>
              <a:t>Stephen King’s first novel was good. (</a:t>
            </a:r>
            <a:r>
              <a:rPr lang="en-US" sz="1800" b="1" dirty="0"/>
              <a:t>specific premise</a:t>
            </a:r>
            <a:r>
              <a:rPr lang="en-US" sz="1800" dirty="0"/>
              <a:t>)</a:t>
            </a:r>
          </a:p>
          <a:p>
            <a:pPr marL="457200" indent="-457200">
              <a:lnSpc>
                <a:spcPct val="120000"/>
              </a:lnSpc>
              <a:buFont typeface="+mj-lt"/>
              <a:buAutoNum type="arabicPeriod"/>
              <a:defRPr/>
            </a:pPr>
            <a:r>
              <a:rPr lang="en-US" sz="1800" dirty="0"/>
              <a:t>Stephen King’s second novel was good. (</a:t>
            </a:r>
            <a:r>
              <a:rPr lang="en-US" sz="1800" b="1" dirty="0"/>
              <a:t>specific premise</a:t>
            </a:r>
            <a:r>
              <a:rPr lang="en-US" sz="1800" dirty="0"/>
              <a:t>) </a:t>
            </a:r>
          </a:p>
          <a:p>
            <a:pPr marL="457200" indent="-457200">
              <a:lnSpc>
                <a:spcPct val="120000"/>
              </a:lnSpc>
              <a:buFont typeface="+mj-lt"/>
              <a:buAutoNum type="arabicPeriod"/>
              <a:defRPr/>
            </a:pPr>
            <a:r>
              <a:rPr lang="en-US" sz="1800" dirty="0"/>
              <a:t>Stephen King’s most recent novel was good. (</a:t>
            </a:r>
            <a:r>
              <a:rPr lang="en-US" sz="1800" b="1" dirty="0"/>
              <a:t>specific premise</a:t>
            </a:r>
            <a:r>
              <a:rPr lang="en-US" sz="1800" dirty="0"/>
              <a:t>)</a:t>
            </a:r>
          </a:p>
          <a:p>
            <a:pPr marL="0" indent="0">
              <a:lnSpc>
                <a:spcPct val="120000"/>
              </a:lnSpc>
              <a:buFont typeface="Wingdings" pitchFamily="2" charset="2"/>
              <a:buNone/>
              <a:defRPr/>
            </a:pPr>
            <a:endParaRPr lang="en-US" sz="2000" dirty="0"/>
          </a:p>
          <a:p>
            <a:pPr marL="0" indent="0">
              <a:lnSpc>
                <a:spcPct val="120000"/>
              </a:lnSpc>
              <a:buFont typeface="Wingdings" pitchFamily="2" charset="2"/>
              <a:buNone/>
              <a:defRPr/>
            </a:pPr>
            <a:endParaRPr lang="en-US" sz="2400" dirty="0"/>
          </a:p>
        </p:txBody>
      </p:sp>
      <p:sp>
        <p:nvSpPr>
          <p:cNvPr id="7" name="TextBox 6">
            <a:extLst>
              <a:ext uri="{FF2B5EF4-FFF2-40B4-BE49-F238E27FC236}">
                <a16:creationId xmlns:a16="http://schemas.microsoft.com/office/drawing/2014/main" id="{1796DEDC-4146-415A-AEE7-07C894B94E36}"/>
              </a:ext>
            </a:extLst>
          </p:cNvPr>
          <p:cNvSpPr txBox="1">
            <a:spLocks noChangeArrowheads="1"/>
          </p:cNvSpPr>
          <p:nvPr/>
        </p:nvSpPr>
        <p:spPr bwMode="auto">
          <a:xfrm>
            <a:off x="342900" y="6096000"/>
            <a:ext cx="807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en-US" altLang="en-US" sz="2400" b="1" dirty="0"/>
              <a:t>Inductive argument </a:t>
            </a:r>
          </a:p>
        </p:txBody>
      </p:sp>
    </p:spTree>
    <p:extLst>
      <p:ext uri="{BB962C8B-B14F-4D97-AF65-F5344CB8AC3E}">
        <p14:creationId xmlns:p14="http://schemas.microsoft.com/office/powerpoint/2010/main" val="2159789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C6AB5AF-704C-4A37-9D0C-40D8A7529634}"/>
              </a:ext>
            </a:extLst>
          </p:cNvPr>
          <p:cNvSpPr>
            <a:spLocks noGrp="1"/>
          </p:cNvSpPr>
          <p:nvPr>
            <p:ph type="title"/>
          </p:nvPr>
        </p:nvSpPr>
        <p:spPr>
          <a:xfrm>
            <a:off x="457200" y="228600"/>
            <a:ext cx="8229600" cy="400111"/>
          </a:xfrm>
        </p:spPr>
        <p:txBody>
          <a:bodyPr/>
          <a:lstStyle/>
          <a:p>
            <a:r>
              <a:rPr lang="en-US" altLang="en-US" sz="2400" i="0" dirty="0"/>
              <a:t>Your turn: Deductive or inductive? </a:t>
            </a:r>
          </a:p>
        </p:txBody>
      </p:sp>
      <p:sp>
        <p:nvSpPr>
          <p:cNvPr id="4" name="TextBox 3">
            <a:extLst>
              <a:ext uri="{FF2B5EF4-FFF2-40B4-BE49-F238E27FC236}">
                <a16:creationId xmlns:a16="http://schemas.microsoft.com/office/drawing/2014/main" id="{905698B7-1BD9-4BFF-84D0-56E1DCB911E1}"/>
              </a:ext>
            </a:extLst>
          </p:cNvPr>
          <p:cNvSpPr txBox="1">
            <a:spLocks noChangeArrowheads="1"/>
          </p:cNvSpPr>
          <p:nvPr/>
        </p:nvSpPr>
        <p:spPr bwMode="auto">
          <a:xfrm>
            <a:off x="553720" y="5943600"/>
            <a:ext cx="807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en-US" altLang="en-US" sz="2400" b="1" dirty="0"/>
              <a:t>Deductive argument </a:t>
            </a:r>
          </a:p>
        </p:txBody>
      </p:sp>
      <p:pic>
        <p:nvPicPr>
          <p:cNvPr id="15364" name="Picture 3">
            <a:extLst>
              <a:ext uri="{FF2B5EF4-FFF2-40B4-BE49-F238E27FC236}">
                <a16:creationId xmlns:a16="http://schemas.microsoft.com/office/drawing/2014/main" id="{8781F0DE-E449-45EB-BCD6-84EB292F7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371600"/>
            <a:ext cx="3087688"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6" name="Rectangle 8">
            <a:extLst>
              <a:ext uri="{FF2B5EF4-FFF2-40B4-BE49-F238E27FC236}">
                <a16:creationId xmlns:a16="http://schemas.microsoft.com/office/drawing/2014/main" id="{91CFB486-38C8-4E1B-82CF-AE4A7A1F374B}"/>
              </a:ext>
            </a:extLst>
          </p:cNvPr>
          <p:cNvSpPr>
            <a:spLocks noChangeArrowheads="1"/>
          </p:cNvSpPr>
          <p:nvPr/>
        </p:nvSpPr>
        <p:spPr bwMode="auto">
          <a:xfrm>
            <a:off x="584200" y="3581400"/>
            <a:ext cx="8407400" cy="198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aseline="-25000" dirty="0"/>
              <a:t>1. According</a:t>
            </a:r>
            <a:r>
              <a:rPr lang="en-US" altLang="en-US" sz="2800" dirty="0"/>
              <a:t> </a:t>
            </a:r>
            <a:r>
              <a:rPr lang="en-US" altLang="en-US" sz="2800" baseline="-25000" dirty="0"/>
              <a:t>to</a:t>
            </a:r>
            <a:r>
              <a:rPr lang="vi-VN" altLang="en-US" sz="2800" baseline="-25000" dirty="0"/>
              <a:t> </a:t>
            </a:r>
            <a:r>
              <a:rPr lang="vi-VN" altLang="en-US" sz="2800" baseline="-25000" dirty="0" err="1"/>
              <a:t>Vietnamese</a:t>
            </a:r>
            <a:r>
              <a:rPr lang="vi-VN" altLang="en-US" sz="2800" baseline="-25000" dirty="0"/>
              <a:t> </a:t>
            </a:r>
            <a:r>
              <a:rPr lang="en-US" altLang="en-US" sz="2800" baseline="-25000" dirty="0"/>
              <a:t>traffic </a:t>
            </a:r>
            <a:r>
              <a:rPr lang="vi-VN" altLang="en-US" sz="2800" baseline="-25000" dirty="0" err="1"/>
              <a:t>law</a:t>
            </a:r>
            <a:r>
              <a:rPr lang="vi-VN" altLang="en-US" sz="2800" baseline="-25000" dirty="0"/>
              <a:t>, </a:t>
            </a:r>
            <a:r>
              <a:rPr lang="en-US" altLang="en-US" sz="2800" baseline="-25000" dirty="0"/>
              <a:t>16 year-olds</a:t>
            </a:r>
            <a:r>
              <a:rPr lang="en-US" altLang="en-US" sz="2800" dirty="0"/>
              <a:t> </a:t>
            </a:r>
            <a:r>
              <a:rPr lang="en-US" altLang="en-US" sz="2800" baseline="-25000" dirty="0"/>
              <a:t>can only ride 50cc motorbikes. (</a:t>
            </a:r>
            <a:r>
              <a:rPr lang="en-US" altLang="en-US" sz="2800" b="1" baseline="-25000" dirty="0"/>
              <a:t>missing general premise</a:t>
            </a:r>
            <a:r>
              <a:rPr lang="en-US" altLang="en-US" sz="2800" baseline="-25000" dirty="0"/>
              <a:t>)</a:t>
            </a:r>
            <a:endParaRPr lang="en-US" altLang="en-US" sz="2800" dirty="0"/>
          </a:p>
          <a:p>
            <a:pPr eaLnBrk="1" hangingPunct="1">
              <a:spcBef>
                <a:spcPts val="1200"/>
              </a:spcBef>
            </a:pPr>
            <a:r>
              <a:rPr lang="en-US" altLang="en-US" sz="2800" baseline="-25000" dirty="0"/>
              <a:t>2. You rode a 50+cc motorbike while you are under 16. (</a:t>
            </a:r>
            <a:r>
              <a:rPr lang="en-US" altLang="en-US" sz="2800" b="1" baseline="-25000" dirty="0"/>
              <a:t>specific premise</a:t>
            </a:r>
            <a:r>
              <a:rPr lang="en-US" altLang="en-US" sz="2800" baseline="-25000" dirty="0"/>
              <a:t>) </a:t>
            </a:r>
            <a:endParaRPr lang="en-US" altLang="en-US" sz="2800" dirty="0"/>
          </a:p>
          <a:p>
            <a:pPr eaLnBrk="1" hangingPunct="1">
              <a:spcBef>
                <a:spcPts val="1200"/>
              </a:spcBef>
            </a:pPr>
            <a:r>
              <a:rPr lang="en-US" altLang="en-US" sz="2800" baseline="-25000" dirty="0"/>
              <a:t>3. Therefore, you violated Vietnamese traffic law.       </a:t>
            </a:r>
            <a:r>
              <a:rPr lang="en-US" altLang="en-US" sz="2800" b="1" baseline="-25000" dirty="0"/>
              <a:t>(conclusion)</a:t>
            </a:r>
          </a:p>
        </p:txBody>
      </p:sp>
      <p:sp>
        <p:nvSpPr>
          <p:cNvPr id="2" name="TextBox 1">
            <a:extLst>
              <a:ext uri="{FF2B5EF4-FFF2-40B4-BE49-F238E27FC236}">
                <a16:creationId xmlns:a16="http://schemas.microsoft.com/office/drawing/2014/main" id="{02EB5078-1A44-455A-8BB4-4E5AA730C0E5}"/>
              </a:ext>
            </a:extLst>
          </p:cNvPr>
          <p:cNvSpPr txBox="1"/>
          <p:nvPr/>
        </p:nvSpPr>
        <p:spPr>
          <a:xfrm>
            <a:off x="452846" y="3181290"/>
            <a:ext cx="4445000" cy="400110"/>
          </a:xfrm>
          <a:prstGeom prst="rect">
            <a:avLst/>
          </a:prstGeom>
          <a:noFill/>
        </p:spPr>
        <p:txBody>
          <a:bodyPr wrap="square" rtlCol="0">
            <a:spAutoFit/>
          </a:bodyPr>
          <a:lstStyle/>
          <a:p>
            <a:r>
              <a:rPr lang="en-US" sz="2000" b="1" dirty="0"/>
              <a:t>Police’s full argument: </a:t>
            </a:r>
          </a:p>
        </p:txBody>
      </p:sp>
      <p:sp>
        <p:nvSpPr>
          <p:cNvPr id="7" name="TextBox 6">
            <a:extLst>
              <a:ext uri="{FF2B5EF4-FFF2-40B4-BE49-F238E27FC236}">
                <a16:creationId xmlns:a16="http://schemas.microsoft.com/office/drawing/2014/main" id="{CDB147F4-4CC2-4323-B5C9-423341D76B73}"/>
              </a:ext>
            </a:extLst>
          </p:cNvPr>
          <p:cNvSpPr txBox="1"/>
          <p:nvPr/>
        </p:nvSpPr>
        <p:spPr>
          <a:xfrm>
            <a:off x="395925" y="1178381"/>
            <a:ext cx="3190450" cy="400110"/>
          </a:xfrm>
          <a:prstGeom prst="rect">
            <a:avLst/>
          </a:prstGeom>
          <a:noFill/>
        </p:spPr>
        <p:txBody>
          <a:bodyPr wrap="square" rtlCol="0">
            <a:spAutoFit/>
          </a:bodyPr>
          <a:lstStyle/>
          <a:p>
            <a:r>
              <a:rPr lang="en-US" sz="2000" b="1" dirty="0"/>
              <a:t>Police’s argument: </a:t>
            </a:r>
          </a:p>
        </p:txBody>
      </p:sp>
      <p:sp>
        <p:nvSpPr>
          <p:cNvPr id="9" name="TextBox 8">
            <a:extLst>
              <a:ext uri="{FF2B5EF4-FFF2-40B4-BE49-F238E27FC236}">
                <a16:creationId xmlns:a16="http://schemas.microsoft.com/office/drawing/2014/main" id="{BCFE690B-7497-4D37-8332-2FAF498F3D22}"/>
              </a:ext>
            </a:extLst>
          </p:cNvPr>
          <p:cNvSpPr txBox="1"/>
          <p:nvPr/>
        </p:nvSpPr>
        <p:spPr>
          <a:xfrm>
            <a:off x="228600" y="1570038"/>
            <a:ext cx="4800600" cy="1395254"/>
          </a:xfrm>
          <a:prstGeom prst="rect">
            <a:avLst/>
          </a:prstGeom>
          <a:noFill/>
        </p:spPr>
        <p:txBody>
          <a:bodyPr wrap="square">
            <a:spAutoFit/>
          </a:bodyPr>
          <a:lstStyle/>
          <a:p>
            <a:pPr eaLnBrk="1" hangingPunct="1">
              <a:spcBef>
                <a:spcPts val="1200"/>
              </a:spcBef>
            </a:pPr>
            <a:r>
              <a:rPr lang="en-US" altLang="en-US" sz="2800" baseline="-25000" dirty="0"/>
              <a:t>You rode a 50+cc motorbike while you are under 16. 		</a:t>
            </a:r>
          </a:p>
          <a:p>
            <a:pPr eaLnBrk="1" hangingPunct="1">
              <a:spcBef>
                <a:spcPts val="1200"/>
              </a:spcBef>
            </a:pPr>
            <a:r>
              <a:rPr lang="en-US" altLang="en-US" sz="2800" baseline="-25000" dirty="0"/>
              <a:t>Therefore, you violated Vietnamese traffic law. </a:t>
            </a:r>
            <a:endParaRPr lang="en-US" sz="2800" baseline="-25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366"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C6AB5AF-704C-4A37-9D0C-40D8A7529634}"/>
              </a:ext>
            </a:extLst>
          </p:cNvPr>
          <p:cNvSpPr>
            <a:spLocks noGrp="1"/>
          </p:cNvSpPr>
          <p:nvPr>
            <p:ph type="title"/>
          </p:nvPr>
        </p:nvSpPr>
        <p:spPr>
          <a:xfrm>
            <a:off x="457200" y="228601"/>
            <a:ext cx="8229600" cy="533400"/>
          </a:xfrm>
        </p:spPr>
        <p:txBody>
          <a:bodyPr/>
          <a:lstStyle/>
          <a:p>
            <a:r>
              <a:rPr lang="en-US" altLang="en-US" sz="3200" i="0" dirty="0"/>
              <a:t>Your turn: Deductive or inductive? </a:t>
            </a:r>
          </a:p>
        </p:txBody>
      </p:sp>
      <p:sp>
        <p:nvSpPr>
          <p:cNvPr id="4" name="TextBox 3">
            <a:extLst>
              <a:ext uri="{FF2B5EF4-FFF2-40B4-BE49-F238E27FC236}">
                <a16:creationId xmlns:a16="http://schemas.microsoft.com/office/drawing/2014/main" id="{905698B7-1BD9-4BFF-84D0-56E1DCB911E1}"/>
              </a:ext>
            </a:extLst>
          </p:cNvPr>
          <p:cNvSpPr txBox="1">
            <a:spLocks noChangeArrowheads="1"/>
          </p:cNvSpPr>
          <p:nvPr/>
        </p:nvSpPr>
        <p:spPr bwMode="auto">
          <a:xfrm>
            <a:off x="423333" y="5993175"/>
            <a:ext cx="807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vi-VN" altLang="en-US" sz="2400" b="1" dirty="0"/>
              <a:t> In</a:t>
            </a:r>
            <a:r>
              <a:rPr lang="en-US" altLang="en-US" sz="2400" b="1" dirty="0" err="1"/>
              <a:t>ductive</a:t>
            </a:r>
            <a:r>
              <a:rPr lang="en-US" altLang="en-US" sz="2400" b="1" dirty="0"/>
              <a:t> argument </a:t>
            </a:r>
          </a:p>
        </p:txBody>
      </p:sp>
      <p:pic>
        <p:nvPicPr>
          <p:cNvPr id="15364" name="Picture 3">
            <a:extLst>
              <a:ext uri="{FF2B5EF4-FFF2-40B4-BE49-F238E27FC236}">
                <a16:creationId xmlns:a16="http://schemas.microsoft.com/office/drawing/2014/main" id="{8781F0DE-E449-45EB-BCD6-84EB292F7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579" y="1371600"/>
            <a:ext cx="3087688"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TextBox 6">
            <a:extLst>
              <a:ext uri="{FF2B5EF4-FFF2-40B4-BE49-F238E27FC236}">
                <a16:creationId xmlns:a16="http://schemas.microsoft.com/office/drawing/2014/main" id="{1FFEA01B-FE9A-44F3-8F18-DC3EEB3955F6}"/>
              </a:ext>
            </a:extLst>
          </p:cNvPr>
          <p:cNvSpPr txBox="1">
            <a:spLocks noChangeArrowheads="1"/>
          </p:cNvSpPr>
          <p:nvPr/>
        </p:nvSpPr>
        <p:spPr bwMode="auto">
          <a:xfrm>
            <a:off x="397409" y="3331907"/>
            <a:ext cx="5410199" cy="45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pPr>
            <a:r>
              <a:rPr lang="vi-VN" altLang="en-US" sz="3200" b="1" baseline="-25000" dirty="0"/>
              <a:t>On-</a:t>
            </a:r>
            <a:r>
              <a:rPr lang="vi-VN" altLang="en-US" sz="3200" b="1" baseline="-25000" dirty="0" err="1"/>
              <a:t>looker</a:t>
            </a:r>
            <a:r>
              <a:rPr lang="en-US" altLang="en-US" sz="3200" b="1" baseline="-25000" dirty="0"/>
              <a:t>’s argument: </a:t>
            </a:r>
          </a:p>
        </p:txBody>
      </p:sp>
      <p:sp>
        <p:nvSpPr>
          <p:cNvPr id="15366" name="Rectangle 8">
            <a:extLst>
              <a:ext uri="{FF2B5EF4-FFF2-40B4-BE49-F238E27FC236}">
                <a16:creationId xmlns:a16="http://schemas.microsoft.com/office/drawing/2014/main" id="{91CFB486-38C8-4E1B-82CF-AE4A7A1F374B}"/>
              </a:ext>
            </a:extLst>
          </p:cNvPr>
          <p:cNvSpPr>
            <a:spLocks noChangeArrowheads="1"/>
          </p:cNvSpPr>
          <p:nvPr/>
        </p:nvSpPr>
        <p:spPr bwMode="auto">
          <a:xfrm>
            <a:off x="1" y="3954028"/>
            <a:ext cx="901426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aseline="-25000" dirty="0"/>
              <a:t>1. </a:t>
            </a:r>
            <a:r>
              <a:rPr lang="vi-VN" altLang="en-US" sz="2800" baseline="-25000" dirty="0"/>
              <a:t>The </a:t>
            </a:r>
            <a:r>
              <a:rPr lang="en-US" altLang="en-US" sz="2800" baseline="-25000" dirty="0"/>
              <a:t>police stopped two teenagers on their way to school. 	      (</a:t>
            </a:r>
            <a:r>
              <a:rPr lang="vi-VN" altLang="en-US" sz="2800" b="1" baseline="-25000" dirty="0" err="1"/>
              <a:t>observation</a:t>
            </a:r>
            <a:r>
              <a:rPr lang="vi-VN" altLang="en-US" sz="2800" b="1" baseline="-25000" dirty="0"/>
              <a:t> 1</a:t>
            </a:r>
            <a:r>
              <a:rPr lang="en-US" altLang="en-US" sz="2800" baseline="-25000" dirty="0"/>
              <a:t>)</a:t>
            </a:r>
            <a:endParaRPr lang="en-US" altLang="en-US" sz="2800" dirty="0"/>
          </a:p>
          <a:p>
            <a:pPr eaLnBrk="1" hangingPunct="1"/>
            <a:r>
              <a:rPr lang="en-US" altLang="en-US" sz="2800" baseline="-25000" dirty="0"/>
              <a:t>2. </a:t>
            </a:r>
            <a:r>
              <a:rPr lang="vi-VN" altLang="en-US" sz="2800" baseline="-25000" dirty="0" err="1"/>
              <a:t>One</a:t>
            </a:r>
            <a:r>
              <a:rPr lang="en-US" altLang="en-US" sz="2800" baseline="-25000" dirty="0"/>
              <a:t> teenager </a:t>
            </a:r>
            <a:r>
              <a:rPr lang="vi-VN" altLang="en-US" sz="2800" baseline="-25000" dirty="0" err="1"/>
              <a:t>was</a:t>
            </a:r>
            <a:r>
              <a:rPr lang="en-US" altLang="en-US" sz="2800" baseline="-25000" dirty="0"/>
              <a:t> wearing </a:t>
            </a:r>
            <a:r>
              <a:rPr lang="vi-VN" altLang="en-US" sz="2800" baseline="-25000" dirty="0"/>
              <a:t>the </a:t>
            </a:r>
            <a:r>
              <a:rPr lang="vi-VN" altLang="en-US" sz="2800" baseline="-25000" dirty="0" err="1"/>
              <a:t>red</a:t>
            </a:r>
            <a:r>
              <a:rPr lang="vi-VN" altLang="en-US" sz="2800" baseline="-25000" dirty="0"/>
              <a:t> </a:t>
            </a:r>
            <a:r>
              <a:rPr lang="vi-VN" altLang="en-US" sz="2800" baseline="-25000" dirty="0" err="1"/>
              <a:t>scarf</a:t>
            </a:r>
            <a:r>
              <a:rPr lang="en-US" altLang="en-US" sz="2800" baseline="-25000" dirty="0"/>
              <a:t> for secondary school. (</a:t>
            </a:r>
            <a:r>
              <a:rPr lang="vi-VN" altLang="en-US" sz="2800" b="1" baseline="-25000" dirty="0" err="1"/>
              <a:t>observation</a:t>
            </a:r>
            <a:r>
              <a:rPr lang="vi-VN" altLang="en-US" sz="2800" b="1" baseline="-25000" dirty="0"/>
              <a:t> 2</a:t>
            </a:r>
            <a:r>
              <a:rPr lang="en-US" altLang="en-US" sz="2800" baseline="-25000" dirty="0"/>
              <a:t>) </a:t>
            </a:r>
            <a:endParaRPr lang="en-US" altLang="en-US" sz="2800" dirty="0"/>
          </a:p>
          <a:p>
            <a:pPr eaLnBrk="1" hangingPunct="1"/>
            <a:r>
              <a:rPr lang="en-US" altLang="en-US" sz="2800" baseline="-25000" dirty="0"/>
              <a:t>3. The</a:t>
            </a:r>
            <a:r>
              <a:rPr lang="vi-VN" altLang="en-US" sz="2800" baseline="-25000" dirty="0"/>
              <a:t> </a:t>
            </a:r>
            <a:r>
              <a:rPr lang="vi-VN" altLang="en-US" sz="2800" baseline="-25000" dirty="0" err="1"/>
              <a:t>police</a:t>
            </a:r>
            <a:r>
              <a:rPr lang="en-US" altLang="en-US" sz="2800" baseline="-25000" dirty="0"/>
              <a:t> were writing something on a motorbike. 	      </a:t>
            </a:r>
            <a:r>
              <a:rPr lang="vi-VN" altLang="en-US" sz="2800" baseline="-25000" dirty="0"/>
              <a:t> </a:t>
            </a:r>
            <a:r>
              <a:rPr lang="en-US" altLang="en-US" sz="2800" baseline="-25000" dirty="0"/>
              <a:t>(</a:t>
            </a:r>
            <a:r>
              <a:rPr lang="vi-VN" altLang="en-US" sz="2800" b="1" baseline="-25000" dirty="0" err="1"/>
              <a:t>observation</a:t>
            </a:r>
            <a:r>
              <a:rPr lang="vi-VN" altLang="en-US" sz="2800" b="1" baseline="-25000" dirty="0"/>
              <a:t> </a:t>
            </a:r>
            <a:r>
              <a:rPr lang="en-US" altLang="en-US" sz="2800" b="1" baseline="-25000" dirty="0"/>
              <a:t>3</a:t>
            </a:r>
            <a:r>
              <a:rPr lang="en-US" altLang="en-US" sz="2800" baseline="-25000" dirty="0"/>
              <a:t>) </a:t>
            </a:r>
            <a:endParaRPr lang="en-US" altLang="en-US" sz="2800" dirty="0"/>
          </a:p>
          <a:p>
            <a:pPr eaLnBrk="1" hangingPunct="1"/>
            <a:r>
              <a:rPr lang="en-US" altLang="en-US" sz="2800" baseline="-25000" dirty="0"/>
              <a:t>So</a:t>
            </a:r>
            <a:r>
              <a:rPr lang="en-US" altLang="en-US" sz="2800" dirty="0"/>
              <a:t> </a:t>
            </a:r>
            <a:r>
              <a:rPr lang="en-US" altLang="en-US" sz="2800" baseline="-25000" dirty="0"/>
              <a:t>I guess the two teenagers were being fined for underage driving. (</a:t>
            </a:r>
            <a:r>
              <a:rPr lang="en-US" altLang="en-US" sz="2800" b="1" baseline="-25000" dirty="0"/>
              <a:t>conclusion</a:t>
            </a:r>
            <a:r>
              <a:rPr lang="en-US" altLang="en-US" sz="2800" baseline="-25000" dirty="0"/>
              <a:t>)</a:t>
            </a:r>
            <a:endParaRPr lang="en-US" altLang="en-US" sz="2800" dirty="0"/>
          </a:p>
        </p:txBody>
      </p:sp>
    </p:spTree>
    <p:extLst>
      <p:ext uri="{BB962C8B-B14F-4D97-AF65-F5344CB8AC3E}">
        <p14:creationId xmlns:p14="http://schemas.microsoft.com/office/powerpoint/2010/main" val="1128199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36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ACEFBAE-2999-4B45-8A6B-480D45A185F4}"/>
              </a:ext>
            </a:extLst>
          </p:cNvPr>
          <p:cNvSpPr>
            <a:spLocks noGrp="1"/>
          </p:cNvSpPr>
          <p:nvPr>
            <p:ph type="title"/>
          </p:nvPr>
        </p:nvSpPr>
        <p:spPr/>
        <p:txBody>
          <a:bodyPr/>
          <a:lstStyle/>
          <a:p>
            <a:r>
              <a:rPr lang="en-US" altLang="en-US" sz="3200" i="0"/>
              <a:t>Your turn: Deductive or inductive? </a:t>
            </a:r>
          </a:p>
        </p:txBody>
      </p:sp>
      <p:sp>
        <p:nvSpPr>
          <p:cNvPr id="16388" name="TextBox 6">
            <a:extLst>
              <a:ext uri="{FF2B5EF4-FFF2-40B4-BE49-F238E27FC236}">
                <a16:creationId xmlns:a16="http://schemas.microsoft.com/office/drawing/2014/main" id="{324F50EC-394F-4FB4-A8EA-1A19FD95136A}"/>
              </a:ext>
            </a:extLst>
          </p:cNvPr>
          <p:cNvSpPr txBox="1">
            <a:spLocks noChangeArrowheads="1"/>
          </p:cNvSpPr>
          <p:nvPr/>
        </p:nvSpPr>
        <p:spPr bwMode="auto">
          <a:xfrm>
            <a:off x="152400" y="2890837"/>
            <a:ext cx="6858000" cy="10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3200" b="1" baseline="-25000" dirty="0"/>
              <a:t>Doctor</a:t>
            </a:r>
            <a:r>
              <a:rPr lang="en-US" altLang="en-US" sz="3200" baseline="-25000" dirty="0"/>
              <a:t>: Tim is having a fever, aching muscles, and a dry, persistent cough. Perhaps he is having the flu.</a:t>
            </a:r>
          </a:p>
        </p:txBody>
      </p:sp>
      <p:pic>
        <p:nvPicPr>
          <p:cNvPr id="16389" name="Picture 6">
            <a:extLst>
              <a:ext uri="{FF2B5EF4-FFF2-40B4-BE49-F238E27FC236}">
                <a16:creationId xmlns:a16="http://schemas.microsoft.com/office/drawing/2014/main" id="{7A0E16D9-EE72-4CB3-9BE8-35418DE02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2579686"/>
            <a:ext cx="1778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4DD737E8-84BD-4A9B-BB8C-E4AF89611C1A}"/>
              </a:ext>
            </a:extLst>
          </p:cNvPr>
          <p:cNvSpPr txBox="1"/>
          <p:nvPr/>
        </p:nvSpPr>
        <p:spPr>
          <a:xfrm>
            <a:off x="457200" y="1398239"/>
            <a:ext cx="8001000" cy="1131848"/>
          </a:xfrm>
          <a:prstGeom prst="rect">
            <a:avLst/>
          </a:prstGeom>
          <a:noFill/>
        </p:spPr>
        <p:txBody>
          <a:bodyPr wrap="square" rtlCol="0">
            <a:spAutoFit/>
          </a:bodyPr>
          <a:lstStyle/>
          <a:p>
            <a:pPr>
              <a:lnSpc>
                <a:spcPct val="150000"/>
              </a:lnSpc>
            </a:pPr>
            <a:r>
              <a:rPr lang="en-US" sz="2400" b="1" dirty="0"/>
              <a:t>Task</a:t>
            </a:r>
            <a:r>
              <a:rPr lang="en-US" sz="2400" dirty="0"/>
              <a:t>: Insert missing premise(s) if any, and decide if the argument below is deductive or inductive.</a:t>
            </a:r>
          </a:p>
        </p:txBody>
      </p:sp>
    </p:spTree>
    <p:extLst>
      <p:ext uri="{BB962C8B-B14F-4D97-AF65-F5344CB8AC3E}">
        <p14:creationId xmlns:p14="http://schemas.microsoft.com/office/powerpoint/2010/main" val="4212844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ACEFBAE-2999-4B45-8A6B-480D45A185F4}"/>
              </a:ext>
            </a:extLst>
          </p:cNvPr>
          <p:cNvSpPr>
            <a:spLocks noGrp="1"/>
          </p:cNvSpPr>
          <p:nvPr>
            <p:ph type="title"/>
          </p:nvPr>
        </p:nvSpPr>
        <p:spPr>
          <a:xfrm>
            <a:off x="457200" y="159930"/>
            <a:ext cx="8229600" cy="550960"/>
          </a:xfrm>
        </p:spPr>
        <p:txBody>
          <a:bodyPr/>
          <a:lstStyle/>
          <a:p>
            <a:r>
              <a:rPr lang="en-US" altLang="en-US" sz="3200" i="0" dirty="0"/>
              <a:t>Your turn: Deductive or Inductive? </a:t>
            </a:r>
          </a:p>
        </p:txBody>
      </p:sp>
      <p:sp>
        <p:nvSpPr>
          <p:cNvPr id="4" name="TextBox 3">
            <a:extLst>
              <a:ext uri="{FF2B5EF4-FFF2-40B4-BE49-F238E27FC236}">
                <a16:creationId xmlns:a16="http://schemas.microsoft.com/office/drawing/2014/main" id="{9A328FFE-A8B9-41C0-9302-0456085CA77F}"/>
              </a:ext>
            </a:extLst>
          </p:cNvPr>
          <p:cNvSpPr txBox="1">
            <a:spLocks noChangeArrowheads="1"/>
          </p:cNvSpPr>
          <p:nvPr/>
        </p:nvSpPr>
        <p:spPr bwMode="auto">
          <a:xfrm>
            <a:off x="533400" y="6167438"/>
            <a:ext cx="807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en-US" altLang="en-US" sz="2400" b="1" dirty="0"/>
              <a:t>Inductive argument </a:t>
            </a:r>
          </a:p>
        </p:txBody>
      </p:sp>
      <p:sp>
        <p:nvSpPr>
          <p:cNvPr id="16388" name="TextBox 6">
            <a:extLst>
              <a:ext uri="{FF2B5EF4-FFF2-40B4-BE49-F238E27FC236}">
                <a16:creationId xmlns:a16="http://schemas.microsoft.com/office/drawing/2014/main" id="{324F50EC-394F-4FB4-A8EA-1A19FD95136A}"/>
              </a:ext>
            </a:extLst>
          </p:cNvPr>
          <p:cNvSpPr txBox="1">
            <a:spLocks noChangeArrowheads="1"/>
          </p:cNvSpPr>
          <p:nvPr/>
        </p:nvSpPr>
        <p:spPr bwMode="auto">
          <a:xfrm>
            <a:off x="457200" y="1019410"/>
            <a:ext cx="6858000" cy="10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3200" b="1" baseline="-25000" dirty="0"/>
              <a:t>Doctor</a:t>
            </a:r>
            <a:r>
              <a:rPr lang="en-US" altLang="en-US" sz="3200" baseline="-25000" dirty="0"/>
              <a:t>: Tim is having a fever, aching muscles, and a dry, persistent cough. Perhaps he is having the flu.</a:t>
            </a:r>
          </a:p>
        </p:txBody>
      </p:sp>
      <p:pic>
        <p:nvPicPr>
          <p:cNvPr id="16389" name="Picture 6">
            <a:extLst>
              <a:ext uri="{FF2B5EF4-FFF2-40B4-BE49-F238E27FC236}">
                <a16:creationId xmlns:a16="http://schemas.microsoft.com/office/drawing/2014/main" id="{7A0E16D9-EE72-4CB3-9BE8-35418DE02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0" y="965200"/>
            <a:ext cx="1778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3146211B-19D0-442A-A774-1798E6A4085C}"/>
              </a:ext>
            </a:extLst>
          </p:cNvPr>
          <p:cNvSpPr txBox="1">
            <a:spLocks noChangeArrowheads="1"/>
          </p:cNvSpPr>
          <p:nvPr/>
        </p:nvSpPr>
        <p:spPr bwMode="auto">
          <a:xfrm>
            <a:off x="660400" y="3009728"/>
            <a:ext cx="8305800" cy="13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2800" b="1" baseline="-25000" dirty="0"/>
              <a:t>Common flu symptoms</a:t>
            </a:r>
            <a:r>
              <a:rPr lang="en-US" altLang="en-US" sz="2800" baseline="-25000" dirty="0"/>
              <a:t>: fever over 100.4 F (38</a:t>
            </a:r>
            <a:r>
              <a:rPr lang="en-US" altLang="en-US" sz="2800" baseline="30000" dirty="0"/>
              <a:t>o</a:t>
            </a:r>
            <a:r>
              <a:rPr lang="en-US" altLang="en-US" sz="2800" baseline="-25000" dirty="0"/>
              <a:t>C), aching muscles, chills and sweats, headache, dry, persistent cough, fatigue and weakness, nasal congestion, sore throat (</a:t>
            </a:r>
            <a:r>
              <a:rPr lang="en-US" altLang="en-US" sz="2800" b="1" baseline="-25000" dirty="0"/>
              <a:t>pattern</a:t>
            </a:r>
            <a:r>
              <a:rPr lang="en-US" altLang="en-US" sz="2800" baseline="-25000" dirty="0"/>
              <a:t>) </a:t>
            </a:r>
          </a:p>
        </p:txBody>
      </p:sp>
      <p:sp>
        <p:nvSpPr>
          <p:cNvPr id="3" name="Rectangle 2">
            <a:extLst>
              <a:ext uri="{FF2B5EF4-FFF2-40B4-BE49-F238E27FC236}">
                <a16:creationId xmlns:a16="http://schemas.microsoft.com/office/drawing/2014/main" id="{34A3B699-D1AC-4BE5-B156-50AD9715426A}"/>
              </a:ext>
            </a:extLst>
          </p:cNvPr>
          <p:cNvSpPr>
            <a:spLocks noChangeArrowheads="1"/>
          </p:cNvSpPr>
          <p:nvPr/>
        </p:nvSpPr>
        <p:spPr bwMode="auto">
          <a:xfrm>
            <a:off x="589776" y="2209800"/>
            <a:ext cx="8102600" cy="4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2800" i="1" baseline="-25000" dirty="0"/>
              <a:t>Perhaps</a:t>
            </a:r>
            <a:r>
              <a:rPr lang="en-US" altLang="en-US" sz="2800" baseline="-25000" dirty="0"/>
              <a:t> he is having the flu. (</a:t>
            </a:r>
            <a:r>
              <a:rPr lang="en-US" altLang="en-US" sz="2800" b="1" baseline="-25000" dirty="0"/>
              <a:t>conclusion</a:t>
            </a:r>
            <a:r>
              <a:rPr lang="en-US" altLang="en-US" sz="2800" baseline="-25000" dirty="0"/>
              <a:t>)</a:t>
            </a:r>
          </a:p>
        </p:txBody>
      </p:sp>
      <p:sp>
        <p:nvSpPr>
          <p:cNvPr id="2" name="Rectangle 1">
            <a:extLst>
              <a:ext uri="{FF2B5EF4-FFF2-40B4-BE49-F238E27FC236}">
                <a16:creationId xmlns:a16="http://schemas.microsoft.com/office/drawing/2014/main" id="{17FECBEC-FAD1-4433-9785-471790C4EE24}"/>
              </a:ext>
            </a:extLst>
          </p:cNvPr>
          <p:cNvSpPr/>
          <p:nvPr/>
        </p:nvSpPr>
        <p:spPr>
          <a:xfrm>
            <a:off x="584200" y="4595813"/>
            <a:ext cx="7899400" cy="1331775"/>
          </a:xfrm>
          <a:prstGeom prst="rect">
            <a:avLst/>
          </a:prstGeom>
        </p:spPr>
        <p:txBody>
          <a:bodyPr wrap="square">
            <a:spAutoFit/>
          </a:bodyPr>
          <a:lstStyle/>
          <a:p>
            <a:pPr eaLnBrk="1" hangingPunct="1">
              <a:lnSpc>
                <a:spcPct val="150000"/>
              </a:lnSpc>
            </a:pPr>
            <a:r>
              <a:rPr lang="en-US" altLang="en-US" sz="2800" baseline="-25000" dirty="0"/>
              <a:t>Tim is having a fever. (</a:t>
            </a:r>
            <a:r>
              <a:rPr lang="vi-VN" altLang="en-US" sz="2800" b="1" baseline="-25000" dirty="0" err="1"/>
              <a:t>observation</a:t>
            </a:r>
            <a:r>
              <a:rPr lang="vi-VN" altLang="en-US" sz="2800" b="1" baseline="-25000" dirty="0"/>
              <a:t>/</a:t>
            </a:r>
            <a:r>
              <a:rPr lang="en-US" altLang="en-US" sz="2800" b="1" baseline="-25000" dirty="0"/>
              <a:t>specific premise 1</a:t>
            </a:r>
            <a:r>
              <a:rPr lang="en-US" altLang="en-US" sz="2800" baseline="-25000" dirty="0"/>
              <a:t>) </a:t>
            </a:r>
          </a:p>
          <a:p>
            <a:pPr eaLnBrk="1" hangingPunct="1">
              <a:lnSpc>
                <a:spcPct val="150000"/>
              </a:lnSpc>
            </a:pPr>
            <a:r>
              <a:rPr lang="en-US" altLang="en-US" sz="2800" baseline="-25000" dirty="0"/>
              <a:t> Tim is having aching muscles. (</a:t>
            </a:r>
            <a:r>
              <a:rPr lang="vi-VN" altLang="en-US" sz="2800" b="1" baseline="-25000" dirty="0" err="1"/>
              <a:t>observation</a:t>
            </a:r>
            <a:r>
              <a:rPr lang="vi-VN" altLang="en-US" sz="2800" b="1" baseline="-25000" dirty="0"/>
              <a:t>/</a:t>
            </a:r>
            <a:r>
              <a:rPr lang="en-US" altLang="en-US" sz="2800" b="1" baseline="-25000" dirty="0"/>
              <a:t>specific premise 2</a:t>
            </a:r>
            <a:r>
              <a:rPr lang="en-US" altLang="en-US" sz="2800" baseline="-25000" dirty="0"/>
              <a:t>) </a:t>
            </a:r>
          </a:p>
          <a:p>
            <a:pPr eaLnBrk="1" hangingPunct="1">
              <a:lnSpc>
                <a:spcPct val="150000"/>
              </a:lnSpc>
            </a:pPr>
            <a:r>
              <a:rPr lang="en-US" altLang="en-US" sz="2800" baseline="-25000" dirty="0"/>
              <a:t>Tim is having a dry, persistent cough. (</a:t>
            </a:r>
            <a:r>
              <a:rPr lang="vi-VN" altLang="en-US" sz="2800" b="1" baseline="-25000" dirty="0" err="1"/>
              <a:t>observation</a:t>
            </a:r>
            <a:r>
              <a:rPr lang="vi-VN" altLang="en-US" sz="2800" b="1" baseline="-25000" dirty="0"/>
              <a:t>/</a:t>
            </a:r>
            <a:r>
              <a:rPr lang="en-US" altLang="en-US" sz="2800" b="1" baseline="-25000" dirty="0"/>
              <a:t>specific premise 3</a:t>
            </a:r>
            <a:r>
              <a:rPr lang="en-US" altLang="en-US" sz="2800" baseline="-25000" dirty="0"/>
              <a:t>) </a:t>
            </a:r>
          </a:p>
        </p:txBody>
      </p:sp>
      <p:sp>
        <p:nvSpPr>
          <p:cNvPr id="5" name="Arrow: Up 4">
            <a:extLst>
              <a:ext uri="{FF2B5EF4-FFF2-40B4-BE49-F238E27FC236}">
                <a16:creationId xmlns:a16="http://schemas.microsoft.com/office/drawing/2014/main" id="{BE977FE4-F62D-442D-AC33-365399C1DFA2}"/>
              </a:ext>
            </a:extLst>
          </p:cNvPr>
          <p:cNvSpPr/>
          <p:nvPr/>
        </p:nvSpPr>
        <p:spPr>
          <a:xfrm>
            <a:off x="3746938" y="4403658"/>
            <a:ext cx="304800" cy="3553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45477459-B72F-4376-A8D4-524ED0B878A2}"/>
              </a:ext>
            </a:extLst>
          </p:cNvPr>
          <p:cNvSpPr/>
          <p:nvPr/>
        </p:nvSpPr>
        <p:spPr>
          <a:xfrm>
            <a:off x="3746938" y="2798229"/>
            <a:ext cx="304800" cy="3553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ACEFBAE-2999-4B45-8A6B-480D45A185F4}"/>
              </a:ext>
            </a:extLst>
          </p:cNvPr>
          <p:cNvSpPr>
            <a:spLocks noGrp="1"/>
          </p:cNvSpPr>
          <p:nvPr>
            <p:ph type="title"/>
          </p:nvPr>
        </p:nvSpPr>
        <p:spPr>
          <a:xfrm>
            <a:off x="381000" y="175601"/>
            <a:ext cx="8229600" cy="680113"/>
          </a:xfrm>
        </p:spPr>
        <p:txBody>
          <a:bodyPr/>
          <a:lstStyle/>
          <a:p>
            <a:r>
              <a:rPr lang="en-US" altLang="en-US" sz="3200" i="0" dirty="0"/>
              <a:t>Your turn: Deductive or inductive? </a:t>
            </a:r>
          </a:p>
        </p:txBody>
      </p:sp>
      <p:sp>
        <p:nvSpPr>
          <p:cNvPr id="16388" name="TextBox 6">
            <a:extLst>
              <a:ext uri="{FF2B5EF4-FFF2-40B4-BE49-F238E27FC236}">
                <a16:creationId xmlns:a16="http://schemas.microsoft.com/office/drawing/2014/main" id="{324F50EC-394F-4FB4-A8EA-1A19FD95136A}"/>
              </a:ext>
            </a:extLst>
          </p:cNvPr>
          <p:cNvSpPr txBox="1">
            <a:spLocks noChangeArrowheads="1"/>
          </p:cNvSpPr>
          <p:nvPr/>
        </p:nvSpPr>
        <p:spPr bwMode="auto">
          <a:xfrm>
            <a:off x="762000" y="2890837"/>
            <a:ext cx="6248400" cy="101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vi-VN" altLang="en-US" sz="3200" baseline="-25000" dirty="0"/>
              <a:t>           </a:t>
            </a:r>
            <a:r>
              <a:rPr lang="vi-VN" altLang="en-US" sz="3200" baseline="-25000" dirty="0" err="1"/>
              <a:t>Rằng</a:t>
            </a:r>
            <a:r>
              <a:rPr lang="vi-VN" altLang="en-US" sz="3200" baseline="-25000" dirty="0"/>
              <a:t> tôi </a:t>
            </a:r>
            <a:r>
              <a:rPr lang="vi-VN" altLang="en-US" sz="3200" baseline="-25000" dirty="0" err="1"/>
              <a:t>chút</a:t>
            </a:r>
            <a:r>
              <a:rPr lang="vi-VN" altLang="en-US" sz="3200" baseline="-25000" dirty="0"/>
              <a:t> </a:t>
            </a:r>
            <a:r>
              <a:rPr lang="vi-VN" altLang="en-US" sz="3200" baseline="-25000" dirty="0" err="1"/>
              <a:t>phận</a:t>
            </a:r>
            <a:r>
              <a:rPr lang="vi-VN" altLang="en-US" sz="3200" baseline="-25000" dirty="0"/>
              <a:t> </a:t>
            </a:r>
            <a:r>
              <a:rPr lang="vi-VN" altLang="en-US" sz="3200" baseline="-25000" dirty="0" err="1"/>
              <a:t>đàn</a:t>
            </a:r>
            <a:r>
              <a:rPr lang="vi-VN" altLang="en-US" sz="3200" baseline="-25000" dirty="0"/>
              <a:t> </a:t>
            </a:r>
            <a:r>
              <a:rPr lang="vi-VN" altLang="en-US" sz="3200" baseline="-25000" dirty="0" err="1"/>
              <a:t>bà</a:t>
            </a:r>
            <a:r>
              <a:rPr lang="vi-VN" altLang="en-US" sz="3200" baseline="-25000" dirty="0"/>
              <a:t> </a:t>
            </a:r>
          </a:p>
          <a:p>
            <a:pPr eaLnBrk="1" hangingPunct="1">
              <a:lnSpc>
                <a:spcPct val="150000"/>
              </a:lnSpc>
            </a:pPr>
            <a:r>
              <a:rPr lang="vi-VN" altLang="en-US" sz="3200" baseline="-25000" dirty="0"/>
              <a:t>Ghen tuông </a:t>
            </a:r>
            <a:r>
              <a:rPr lang="vi-VN" altLang="en-US" sz="3200" baseline="-25000" dirty="0" err="1"/>
              <a:t>thì</a:t>
            </a:r>
            <a:r>
              <a:rPr lang="vi-VN" altLang="en-US" sz="3200" baseline="-25000" dirty="0"/>
              <a:t> </a:t>
            </a:r>
            <a:r>
              <a:rPr lang="vi-VN" altLang="en-US" sz="3200" baseline="-25000" dirty="0" err="1"/>
              <a:t>cũng</a:t>
            </a:r>
            <a:r>
              <a:rPr lang="vi-VN" altLang="en-US" sz="3200" baseline="-25000" dirty="0"/>
              <a:t> </a:t>
            </a:r>
            <a:r>
              <a:rPr lang="vi-VN" altLang="en-US" sz="3200" baseline="-25000" dirty="0" err="1"/>
              <a:t>người</a:t>
            </a:r>
            <a:r>
              <a:rPr lang="vi-VN" altLang="en-US" sz="3200" baseline="-25000" dirty="0"/>
              <a:t> ta </a:t>
            </a:r>
            <a:r>
              <a:rPr lang="vi-VN" altLang="en-US" sz="3200" baseline="-25000" dirty="0" err="1"/>
              <a:t>thường</a:t>
            </a:r>
            <a:r>
              <a:rPr lang="vi-VN" altLang="en-US" sz="3200" baseline="-25000" dirty="0"/>
              <a:t> </a:t>
            </a:r>
            <a:r>
              <a:rPr lang="vi-VN" altLang="en-US" sz="3200" baseline="-25000" dirty="0" err="1"/>
              <a:t>tình</a:t>
            </a:r>
            <a:endParaRPr lang="en-US" altLang="en-US" sz="3200" baseline="-25000" dirty="0"/>
          </a:p>
        </p:txBody>
      </p:sp>
      <p:sp>
        <p:nvSpPr>
          <p:cNvPr id="8" name="TextBox 7">
            <a:extLst>
              <a:ext uri="{FF2B5EF4-FFF2-40B4-BE49-F238E27FC236}">
                <a16:creationId xmlns:a16="http://schemas.microsoft.com/office/drawing/2014/main" id="{4DD737E8-84BD-4A9B-BB8C-E4AF89611C1A}"/>
              </a:ext>
            </a:extLst>
          </p:cNvPr>
          <p:cNvSpPr txBox="1"/>
          <p:nvPr/>
        </p:nvSpPr>
        <p:spPr>
          <a:xfrm>
            <a:off x="457200" y="1398239"/>
            <a:ext cx="8001000" cy="1131848"/>
          </a:xfrm>
          <a:prstGeom prst="rect">
            <a:avLst/>
          </a:prstGeom>
          <a:noFill/>
        </p:spPr>
        <p:txBody>
          <a:bodyPr wrap="square" rtlCol="0">
            <a:spAutoFit/>
          </a:bodyPr>
          <a:lstStyle/>
          <a:p>
            <a:pPr>
              <a:lnSpc>
                <a:spcPct val="150000"/>
              </a:lnSpc>
            </a:pPr>
            <a:r>
              <a:rPr lang="en-US" sz="2400" b="1" dirty="0"/>
              <a:t>Task</a:t>
            </a:r>
            <a:r>
              <a:rPr lang="en-US" sz="2400" dirty="0"/>
              <a:t>: Insert missing premise(s) if any, and decide if the argument below is deductive or inductive.</a:t>
            </a:r>
          </a:p>
        </p:txBody>
      </p:sp>
      <p:sp>
        <p:nvSpPr>
          <p:cNvPr id="2" name="TextBox 1">
            <a:extLst>
              <a:ext uri="{FF2B5EF4-FFF2-40B4-BE49-F238E27FC236}">
                <a16:creationId xmlns:a16="http://schemas.microsoft.com/office/drawing/2014/main" id="{0B31B894-CA2A-44E4-8AF6-54F7DFEF2B69}"/>
              </a:ext>
            </a:extLst>
          </p:cNvPr>
          <p:cNvSpPr txBox="1"/>
          <p:nvPr/>
        </p:nvSpPr>
        <p:spPr>
          <a:xfrm>
            <a:off x="3124200" y="4131042"/>
            <a:ext cx="2895600" cy="369332"/>
          </a:xfrm>
          <a:prstGeom prst="rect">
            <a:avLst/>
          </a:prstGeom>
          <a:noFill/>
        </p:spPr>
        <p:txBody>
          <a:bodyPr wrap="square" rtlCol="0">
            <a:spAutoFit/>
          </a:bodyPr>
          <a:lstStyle/>
          <a:p>
            <a:r>
              <a:rPr lang="vi-VN" i="1" dirty="0"/>
              <a:t>(</a:t>
            </a:r>
            <a:r>
              <a:rPr lang="vi-VN" i="1" dirty="0" err="1"/>
              <a:t>Hoạn</a:t>
            </a:r>
            <a:r>
              <a:rPr lang="vi-VN" i="1" dirty="0"/>
              <a:t> Thư – </a:t>
            </a:r>
            <a:r>
              <a:rPr lang="vi-VN" i="1" dirty="0" err="1"/>
              <a:t>Truyện</a:t>
            </a:r>
            <a:r>
              <a:rPr lang="vi-VN" i="1" dirty="0"/>
              <a:t> </a:t>
            </a:r>
            <a:r>
              <a:rPr lang="vi-VN" i="1" dirty="0" err="1"/>
              <a:t>Kiều</a:t>
            </a:r>
            <a:r>
              <a:rPr lang="vi-VN" i="1" dirty="0"/>
              <a:t>)</a:t>
            </a:r>
            <a:endParaRPr lang="en-US" i="1" dirty="0"/>
          </a:p>
        </p:txBody>
      </p:sp>
      <p:pic>
        <p:nvPicPr>
          <p:cNvPr id="3" name="Picture 2">
            <a:extLst>
              <a:ext uri="{FF2B5EF4-FFF2-40B4-BE49-F238E27FC236}">
                <a16:creationId xmlns:a16="http://schemas.microsoft.com/office/drawing/2014/main" id="{3836CB54-1A04-496F-AF6F-359A4ADEAC17}"/>
              </a:ext>
            </a:extLst>
          </p:cNvPr>
          <p:cNvPicPr>
            <a:picLocks noChangeAspect="1"/>
          </p:cNvPicPr>
          <p:nvPr/>
        </p:nvPicPr>
        <p:blipFill>
          <a:blip r:embed="rId2"/>
          <a:stretch>
            <a:fillRect/>
          </a:stretch>
        </p:blipFill>
        <p:spPr>
          <a:xfrm>
            <a:off x="6305550" y="2667000"/>
            <a:ext cx="2381250" cy="1981200"/>
          </a:xfrm>
          <a:prstGeom prst="rect">
            <a:avLst/>
          </a:prstGeom>
        </p:spPr>
      </p:pic>
      <p:sp>
        <p:nvSpPr>
          <p:cNvPr id="4" name="TextBox 3">
            <a:extLst>
              <a:ext uri="{FF2B5EF4-FFF2-40B4-BE49-F238E27FC236}">
                <a16:creationId xmlns:a16="http://schemas.microsoft.com/office/drawing/2014/main" id="{DD71CC27-AA5A-49F7-B993-D9C7738B0CFB}"/>
              </a:ext>
            </a:extLst>
          </p:cNvPr>
          <p:cNvSpPr txBox="1"/>
          <p:nvPr/>
        </p:nvSpPr>
        <p:spPr>
          <a:xfrm>
            <a:off x="1066800" y="4876800"/>
            <a:ext cx="4953000" cy="1035605"/>
          </a:xfrm>
          <a:prstGeom prst="rect">
            <a:avLst/>
          </a:prstGeom>
          <a:noFill/>
        </p:spPr>
        <p:txBody>
          <a:bodyPr wrap="square" rtlCol="0">
            <a:spAutoFit/>
          </a:bodyPr>
          <a:lstStyle/>
          <a:p>
            <a:pPr>
              <a:lnSpc>
                <a:spcPct val="150000"/>
              </a:lnSpc>
              <a:spcBef>
                <a:spcPts val="600"/>
              </a:spcBef>
            </a:pPr>
            <a:r>
              <a:rPr lang="vi-VN" sz="2000" dirty="0" err="1"/>
              <a:t>I’m</a:t>
            </a:r>
            <a:r>
              <a:rPr lang="vi-VN" sz="2000" dirty="0"/>
              <a:t> a </a:t>
            </a:r>
            <a:r>
              <a:rPr lang="vi-VN" sz="2000" dirty="0" err="1"/>
              <a:t>woman</a:t>
            </a:r>
            <a:r>
              <a:rPr lang="en-US" sz="2000" dirty="0"/>
              <a:t>.</a:t>
            </a:r>
            <a:endParaRPr lang="vi-VN" sz="2000" dirty="0"/>
          </a:p>
          <a:p>
            <a:pPr>
              <a:lnSpc>
                <a:spcPct val="150000"/>
              </a:lnSpc>
              <a:spcBef>
                <a:spcPts val="600"/>
              </a:spcBef>
            </a:pPr>
            <a:r>
              <a:rPr lang="vi-VN" sz="2000" dirty="0"/>
              <a:t>So </a:t>
            </a:r>
            <a:r>
              <a:rPr lang="vi-VN" sz="2000" dirty="0" err="1"/>
              <a:t>it’s</a:t>
            </a:r>
            <a:r>
              <a:rPr lang="vi-VN" sz="2000" dirty="0"/>
              <a:t> </a:t>
            </a:r>
            <a:r>
              <a:rPr lang="vi-VN" sz="2000" dirty="0" err="1"/>
              <a:t>normal</a:t>
            </a:r>
            <a:r>
              <a:rPr lang="vi-VN" sz="2000" dirty="0"/>
              <a:t> </a:t>
            </a:r>
            <a:r>
              <a:rPr lang="vi-VN" sz="2000" dirty="0" err="1"/>
              <a:t>when</a:t>
            </a:r>
            <a:r>
              <a:rPr lang="vi-VN" sz="2000" dirty="0"/>
              <a:t> </a:t>
            </a:r>
            <a:r>
              <a:rPr lang="vi-VN" sz="2000" dirty="0" err="1"/>
              <a:t>I’m</a:t>
            </a:r>
            <a:r>
              <a:rPr lang="vi-VN" sz="2000" dirty="0"/>
              <a:t> </a:t>
            </a:r>
            <a:r>
              <a:rPr lang="vi-VN" sz="2000" dirty="0" err="1"/>
              <a:t>jealous</a:t>
            </a:r>
            <a:r>
              <a:rPr lang="vi-VN" sz="2000" dirty="0"/>
              <a:t>.  </a:t>
            </a:r>
            <a:endParaRPr lang="en-US" sz="2000" dirty="0"/>
          </a:p>
        </p:txBody>
      </p:sp>
    </p:spTree>
    <p:extLst>
      <p:ext uri="{BB962C8B-B14F-4D97-AF65-F5344CB8AC3E}">
        <p14:creationId xmlns:p14="http://schemas.microsoft.com/office/powerpoint/2010/main" val="176115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ACEFBAE-2999-4B45-8A6B-480D45A185F4}"/>
              </a:ext>
            </a:extLst>
          </p:cNvPr>
          <p:cNvSpPr>
            <a:spLocks noGrp="1"/>
          </p:cNvSpPr>
          <p:nvPr>
            <p:ph type="title"/>
          </p:nvPr>
        </p:nvSpPr>
        <p:spPr>
          <a:xfrm>
            <a:off x="457200" y="83453"/>
            <a:ext cx="8229600" cy="535394"/>
          </a:xfrm>
        </p:spPr>
        <p:txBody>
          <a:bodyPr/>
          <a:lstStyle/>
          <a:p>
            <a:r>
              <a:rPr lang="en-US" altLang="en-US" sz="3200" i="0" dirty="0"/>
              <a:t>Your turn: Deductive or inductive? </a:t>
            </a:r>
          </a:p>
        </p:txBody>
      </p:sp>
      <p:sp>
        <p:nvSpPr>
          <p:cNvPr id="16388" name="TextBox 6">
            <a:extLst>
              <a:ext uri="{FF2B5EF4-FFF2-40B4-BE49-F238E27FC236}">
                <a16:creationId xmlns:a16="http://schemas.microsoft.com/office/drawing/2014/main" id="{324F50EC-394F-4FB4-A8EA-1A19FD95136A}"/>
              </a:ext>
            </a:extLst>
          </p:cNvPr>
          <p:cNvSpPr txBox="1">
            <a:spLocks noChangeArrowheads="1"/>
          </p:cNvSpPr>
          <p:nvPr/>
        </p:nvSpPr>
        <p:spPr bwMode="auto">
          <a:xfrm>
            <a:off x="152400" y="2920816"/>
            <a:ext cx="8509000" cy="150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vi-VN" altLang="en-US" sz="3200" baseline="-25000" dirty="0"/>
              <a:t>1. </a:t>
            </a:r>
            <a:r>
              <a:rPr lang="en-US" altLang="en-US" sz="3200" baseline="-25000" dirty="0"/>
              <a:t>All women are jealous by nature. 	(</a:t>
            </a:r>
            <a:r>
              <a:rPr lang="en-US" altLang="en-US" sz="3200" b="1" baseline="-25000" dirty="0"/>
              <a:t>missing general  premise</a:t>
            </a:r>
            <a:r>
              <a:rPr lang="en-US" altLang="en-US" sz="3200" baseline="-25000" dirty="0"/>
              <a:t>) </a:t>
            </a:r>
          </a:p>
          <a:p>
            <a:pPr eaLnBrk="1" hangingPunct="1">
              <a:lnSpc>
                <a:spcPct val="150000"/>
              </a:lnSpc>
            </a:pPr>
            <a:r>
              <a:rPr lang="en-US" altLang="en-US" sz="3200" baseline="-25000" dirty="0"/>
              <a:t>2. I’m a woman. 			(</a:t>
            </a:r>
            <a:r>
              <a:rPr lang="en-US" altLang="en-US" sz="3200" b="1" baseline="-25000" dirty="0"/>
              <a:t>specific premise</a:t>
            </a:r>
            <a:r>
              <a:rPr lang="en-US" altLang="en-US" sz="3200" baseline="-25000" dirty="0"/>
              <a:t>) </a:t>
            </a:r>
          </a:p>
          <a:p>
            <a:pPr eaLnBrk="1" hangingPunct="1">
              <a:lnSpc>
                <a:spcPct val="150000"/>
              </a:lnSpc>
            </a:pPr>
            <a:r>
              <a:rPr lang="en-US" altLang="en-US" sz="3200" baseline="-25000" dirty="0"/>
              <a:t>3. So, it’s normal that I’m jealous. 	(</a:t>
            </a:r>
            <a:r>
              <a:rPr lang="en-US" altLang="en-US" sz="3200" b="1" baseline="-25000" dirty="0"/>
              <a:t>conclusion</a:t>
            </a:r>
            <a:r>
              <a:rPr lang="en-US" altLang="en-US" sz="3200" baseline="-25000" dirty="0"/>
              <a:t>)  </a:t>
            </a:r>
            <a:r>
              <a:rPr lang="vi-VN" altLang="en-US" sz="3200" baseline="-25000" dirty="0"/>
              <a:t> </a:t>
            </a:r>
            <a:endParaRPr lang="en-US" altLang="en-US" sz="3200" baseline="-25000" dirty="0"/>
          </a:p>
        </p:txBody>
      </p:sp>
      <p:sp>
        <p:nvSpPr>
          <p:cNvPr id="8" name="TextBox 7">
            <a:extLst>
              <a:ext uri="{FF2B5EF4-FFF2-40B4-BE49-F238E27FC236}">
                <a16:creationId xmlns:a16="http://schemas.microsoft.com/office/drawing/2014/main" id="{4DD737E8-84BD-4A9B-BB8C-E4AF89611C1A}"/>
              </a:ext>
            </a:extLst>
          </p:cNvPr>
          <p:cNvSpPr txBox="1"/>
          <p:nvPr/>
        </p:nvSpPr>
        <p:spPr>
          <a:xfrm>
            <a:off x="491359" y="1059249"/>
            <a:ext cx="8001000" cy="1131848"/>
          </a:xfrm>
          <a:prstGeom prst="rect">
            <a:avLst/>
          </a:prstGeom>
          <a:noFill/>
        </p:spPr>
        <p:txBody>
          <a:bodyPr wrap="square" rtlCol="0">
            <a:spAutoFit/>
          </a:bodyPr>
          <a:lstStyle/>
          <a:p>
            <a:pPr>
              <a:lnSpc>
                <a:spcPct val="150000"/>
              </a:lnSpc>
            </a:pPr>
            <a:r>
              <a:rPr lang="en-US" sz="2400" b="1" dirty="0"/>
              <a:t>Task</a:t>
            </a:r>
            <a:r>
              <a:rPr lang="en-US" sz="2400" dirty="0"/>
              <a:t>: Insert missing premise(s) if any, and decide if the argument below is deductive or inductive.</a:t>
            </a:r>
          </a:p>
        </p:txBody>
      </p:sp>
      <p:sp>
        <p:nvSpPr>
          <p:cNvPr id="2" name="TextBox 1">
            <a:extLst>
              <a:ext uri="{FF2B5EF4-FFF2-40B4-BE49-F238E27FC236}">
                <a16:creationId xmlns:a16="http://schemas.microsoft.com/office/drawing/2014/main" id="{0B31B894-CA2A-44E4-8AF6-54F7DFEF2B69}"/>
              </a:ext>
            </a:extLst>
          </p:cNvPr>
          <p:cNvSpPr txBox="1"/>
          <p:nvPr/>
        </p:nvSpPr>
        <p:spPr>
          <a:xfrm>
            <a:off x="3886200" y="5137726"/>
            <a:ext cx="2895600" cy="369332"/>
          </a:xfrm>
          <a:prstGeom prst="rect">
            <a:avLst/>
          </a:prstGeom>
          <a:noFill/>
        </p:spPr>
        <p:txBody>
          <a:bodyPr wrap="square" rtlCol="0">
            <a:spAutoFit/>
          </a:bodyPr>
          <a:lstStyle/>
          <a:p>
            <a:r>
              <a:rPr lang="vi-VN" i="1" dirty="0"/>
              <a:t>(</a:t>
            </a:r>
            <a:r>
              <a:rPr lang="vi-VN" i="1" dirty="0" err="1"/>
              <a:t>Hoạn</a:t>
            </a:r>
            <a:r>
              <a:rPr lang="vi-VN" i="1" dirty="0"/>
              <a:t> Thư – </a:t>
            </a:r>
            <a:r>
              <a:rPr lang="vi-VN" i="1" dirty="0" err="1"/>
              <a:t>Truyện</a:t>
            </a:r>
            <a:r>
              <a:rPr lang="vi-VN" i="1" dirty="0"/>
              <a:t> </a:t>
            </a:r>
            <a:r>
              <a:rPr lang="vi-VN" i="1" dirty="0" err="1"/>
              <a:t>Kiều</a:t>
            </a:r>
            <a:r>
              <a:rPr lang="vi-VN" i="1" dirty="0"/>
              <a:t>)</a:t>
            </a:r>
            <a:endParaRPr lang="en-US" i="1" dirty="0"/>
          </a:p>
        </p:txBody>
      </p:sp>
      <p:pic>
        <p:nvPicPr>
          <p:cNvPr id="3" name="Picture 2">
            <a:extLst>
              <a:ext uri="{FF2B5EF4-FFF2-40B4-BE49-F238E27FC236}">
                <a16:creationId xmlns:a16="http://schemas.microsoft.com/office/drawing/2014/main" id="{3836CB54-1A04-496F-AF6F-359A4ADEAC17}"/>
              </a:ext>
            </a:extLst>
          </p:cNvPr>
          <p:cNvPicPr>
            <a:picLocks noChangeAspect="1"/>
          </p:cNvPicPr>
          <p:nvPr/>
        </p:nvPicPr>
        <p:blipFill>
          <a:blip r:embed="rId2"/>
          <a:stretch>
            <a:fillRect/>
          </a:stretch>
        </p:blipFill>
        <p:spPr>
          <a:xfrm>
            <a:off x="7403856" y="1601460"/>
            <a:ext cx="1740144" cy="1447800"/>
          </a:xfrm>
          <a:prstGeom prst="rect">
            <a:avLst/>
          </a:prstGeom>
        </p:spPr>
      </p:pic>
      <p:sp>
        <p:nvSpPr>
          <p:cNvPr id="7" name="TextBox 6">
            <a:extLst>
              <a:ext uri="{FF2B5EF4-FFF2-40B4-BE49-F238E27FC236}">
                <a16:creationId xmlns:a16="http://schemas.microsoft.com/office/drawing/2014/main" id="{4BFA8D97-5FAD-4B36-852B-ACDF336D0DCC}"/>
              </a:ext>
            </a:extLst>
          </p:cNvPr>
          <p:cNvSpPr txBox="1">
            <a:spLocks noChangeArrowheads="1"/>
          </p:cNvSpPr>
          <p:nvPr/>
        </p:nvSpPr>
        <p:spPr bwMode="auto">
          <a:xfrm>
            <a:off x="584200" y="5802313"/>
            <a:ext cx="807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latin typeface="Times New Roman" panose="02020603050405020304" pitchFamily="18" charset="0"/>
                <a:cs typeface="Times New Roman" panose="02020603050405020304" pitchFamily="18" charset="0"/>
              </a:rPr>
              <a:t>→ </a:t>
            </a:r>
            <a:r>
              <a:rPr lang="en-US" altLang="en-US" sz="2400" b="1" dirty="0"/>
              <a:t>Deductive argument </a:t>
            </a:r>
          </a:p>
        </p:txBody>
      </p:sp>
    </p:spTree>
    <p:extLst>
      <p:ext uri="{BB962C8B-B14F-4D97-AF65-F5344CB8AC3E}">
        <p14:creationId xmlns:p14="http://schemas.microsoft.com/office/powerpoint/2010/main" val="31481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8945DCA-7B79-4098-9B80-8B62EA82BC16}"/>
              </a:ext>
            </a:extLst>
          </p:cNvPr>
          <p:cNvSpPr>
            <a:spLocks noGrp="1" noChangeArrowheads="1"/>
          </p:cNvSpPr>
          <p:nvPr>
            <p:ph type="title"/>
          </p:nvPr>
        </p:nvSpPr>
        <p:spPr>
          <a:xfrm>
            <a:off x="457200" y="228600"/>
            <a:ext cx="8229600" cy="533400"/>
          </a:xfrm>
        </p:spPr>
        <p:txBody>
          <a:bodyPr/>
          <a:lstStyle/>
          <a:p>
            <a:pPr eaLnBrk="1" hangingPunct="1"/>
            <a:r>
              <a:rPr lang="en-US" altLang="en-US" sz="3600" i="0"/>
              <a:t>Deductive arguments’ claims </a:t>
            </a:r>
            <a:endParaRPr lang="en-US" altLang="en-US"/>
          </a:p>
        </p:txBody>
      </p:sp>
      <p:sp>
        <p:nvSpPr>
          <p:cNvPr id="17411" name="Rectangle 3">
            <a:extLst>
              <a:ext uri="{FF2B5EF4-FFF2-40B4-BE49-F238E27FC236}">
                <a16:creationId xmlns:a16="http://schemas.microsoft.com/office/drawing/2014/main" id="{C2CD82B9-A19B-43E6-96B9-271A2F952ADA}"/>
              </a:ext>
            </a:extLst>
          </p:cNvPr>
          <p:cNvSpPr>
            <a:spLocks noGrp="1" noChangeArrowheads="1"/>
          </p:cNvSpPr>
          <p:nvPr>
            <p:ph type="body" idx="1"/>
          </p:nvPr>
        </p:nvSpPr>
        <p:spPr>
          <a:xfrm>
            <a:off x="3886200" y="1295400"/>
            <a:ext cx="5257800" cy="5029200"/>
          </a:xfrm>
        </p:spPr>
        <p:txBody>
          <a:bodyPr/>
          <a:lstStyle/>
          <a:p>
            <a:pPr>
              <a:lnSpc>
                <a:spcPct val="130000"/>
              </a:lnSpc>
            </a:pPr>
            <a:r>
              <a:rPr lang="en-US" altLang="en-US" sz="2400"/>
              <a:t> If the premises are true, the conclusion </a:t>
            </a:r>
            <a:r>
              <a:rPr lang="en-US" altLang="en-US" sz="2400" b="1" i="1"/>
              <a:t>must</a:t>
            </a:r>
            <a:r>
              <a:rPr lang="en-US" altLang="en-US" sz="2400" i="1"/>
              <a:t> </a:t>
            </a:r>
            <a:r>
              <a:rPr lang="en-US" altLang="en-US" sz="2400"/>
              <a:t>be true.</a:t>
            </a:r>
          </a:p>
          <a:p>
            <a:pPr>
              <a:lnSpc>
                <a:spcPct val="130000"/>
              </a:lnSpc>
            </a:pPr>
            <a:r>
              <a:rPr lang="en-US" altLang="en-US" sz="2400"/>
              <a:t>The conclusion follows </a:t>
            </a:r>
            <a:r>
              <a:rPr lang="en-US" altLang="en-US" sz="2400" b="1" i="1"/>
              <a:t>necessarily</a:t>
            </a:r>
            <a:r>
              <a:rPr lang="en-US" altLang="en-US" sz="2400"/>
              <a:t> from the premises.</a:t>
            </a:r>
          </a:p>
          <a:p>
            <a:pPr>
              <a:lnSpc>
                <a:spcPct val="130000"/>
              </a:lnSpc>
            </a:pPr>
            <a:r>
              <a:rPr lang="en-US" altLang="en-US" sz="2400"/>
              <a:t>It is </a:t>
            </a:r>
            <a:r>
              <a:rPr lang="en-US" altLang="en-US" sz="2400" b="1" i="1"/>
              <a:t>impossible</a:t>
            </a:r>
            <a:r>
              <a:rPr lang="en-US" altLang="en-US" sz="2400" i="1"/>
              <a:t> </a:t>
            </a:r>
            <a:r>
              <a:rPr lang="en-US" altLang="en-US" sz="2400"/>
              <a:t>for all the premises to be true and the conclusion false.</a:t>
            </a:r>
          </a:p>
          <a:p>
            <a:pPr>
              <a:lnSpc>
                <a:spcPct val="130000"/>
              </a:lnSpc>
            </a:pPr>
            <a:r>
              <a:rPr lang="en-US" altLang="en-US" sz="2400"/>
              <a:t>If you accept the premises, you </a:t>
            </a:r>
            <a:r>
              <a:rPr lang="en-US" altLang="en-US" sz="2400" b="1" i="1"/>
              <a:t>must</a:t>
            </a:r>
            <a:r>
              <a:rPr lang="en-US" altLang="en-US" sz="2400" b="1"/>
              <a:t> </a:t>
            </a:r>
            <a:r>
              <a:rPr lang="en-US" altLang="en-US" sz="2400"/>
              <a:t>accept the conclusion.</a:t>
            </a:r>
          </a:p>
          <a:p>
            <a:pPr eaLnBrk="1" hangingPunct="1">
              <a:lnSpc>
                <a:spcPct val="135000"/>
              </a:lnSpc>
            </a:pPr>
            <a:endParaRPr lang="en-US" altLang="en-US"/>
          </a:p>
        </p:txBody>
      </p:sp>
      <p:sp>
        <p:nvSpPr>
          <p:cNvPr id="2" name="Rectangle 1">
            <a:extLst>
              <a:ext uri="{FF2B5EF4-FFF2-40B4-BE49-F238E27FC236}">
                <a16:creationId xmlns:a16="http://schemas.microsoft.com/office/drawing/2014/main" id="{AFE337D3-93D4-443F-9B9E-A45A18500053}"/>
              </a:ext>
            </a:extLst>
          </p:cNvPr>
          <p:cNvSpPr/>
          <p:nvPr/>
        </p:nvSpPr>
        <p:spPr>
          <a:xfrm>
            <a:off x="381000" y="1219200"/>
            <a:ext cx="2971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General premise </a:t>
            </a:r>
          </a:p>
        </p:txBody>
      </p:sp>
      <p:sp>
        <p:nvSpPr>
          <p:cNvPr id="5" name="Rectangle 4">
            <a:extLst>
              <a:ext uri="{FF2B5EF4-FFF2-40B4-BE49-F238E27FC236}">
                <a16:creationId xmlns:a16="http://schemas.microsoft.com/office/drawing/2014/main" id="{87E7D4C3-B2A5-4C88-864E-2B98FC939BFA}"/>
              </a:ext>
            </a:extLst>
          </p:cNvPr>
          <p:cNvSpPr/>
          <p:nvPr/>
        </p:nvSpPr>
        <p:spPr>
          <a:xfrm>
            <a:off x="609600" y="2438400"/>
            <a:ext cx="2209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Specific premise </a:t>
            </a:r>
          </a:p>
        </p:txBody>
      </p:sp>
      <p:sp>
        <p:nvSpPr>
          <p:cNvPr id="6" name="Rectangle 5">
            <a:extLst>
              <a:ext uri="{FF2B5EF4-FFF2-40B4-BE49-F238E27FC236}">
                <a16:creationId xmlns:a16="http://schemas.microsoft.com/office/drawing/2014/main" id="{516C90CE-2C7D-4A0B-8CE1-0E645213D874}"/>
              </a:ext>
            </a:extLst>
          </p:cNvPr>
          <p:cNvSpPr/>
          <p:nvPr/>
        </p:nvSpPr>
        <p:spPr>
          <a:xfrm>
            <a:off x="838200" y="3733800"/>
            <a:ext cx="17907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a:p>
            <a:pPr algn="ctr">
              <a:defRPr/>
            </a:pPr>
            <a:r>
              <a:rPr lang="en-US" dirty="0"/>
              <a:t>Specific  premise </a:t>
            </a:r>
          </a:p>
          <a:p>
            <a:pPr algn="ctr">
              <a:defRPr/>
            </a:pPr>
            <a:r>
              <a:rPr lang="en-US" dirty="0"/>
              <a:t> </a:t>
            </a:r>
          </a:p>
        </p:txBody>
      </p:sp>
      <p:sp>
        <p:nvSpPr>
          <p:cNvPr id="7" name="Rectangle 6">
            <a:extLst>
              <a:ext uri="{FF2B5EF4-FFF2-40B4-BE49-F238E27FC236}">
                <a16:creationId xmlns:a16="http://schemas.microsoft.com/office/drawing/2014/main" id="{715160F4-E9BC-45EE-BC3E-C492936E6FF9}"/>
              </a:ext>
            </a:extLst>
          </p:cNvPr>
          <p:cNvSpPr/>
          <p:nvPr/>
        </p:nvSpPr>
        <p:spPr>
          <a:xfrm>
            <a:off x="1066800" y="50292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Conclusion</a:t>
            </a:r>
            <a:r>
              <a:rPr lang="en-US" dirty="0"/>
              <a:t> </a:t>
            </a:r>
          </a:p>
        </p:txBody>
      </p:sp>
      <p:sp>
        <p:nvSpPr>
          <p:cNvPr id="3" name="Down Arrow 2">
            <a:extLst>
              <a:ext uri="{FF2B5EF4-FFF2-40B4-BE49-F238E27FC236}">
                <a16:creationId xmlns:a16="http://schemas.microsoft.com/office/drawing/2014/main" id="{5DECFCC1-C6F1-4231-97F6-36A00A58DFB4}"/>
              </a:ext>
            </a:extLst>
          </p:cNvPr>
          <p:cNvSpPr/>
          <p:nvPr/>
        </p:nvSpPr>
        <p:spPr>
          <a:xfrm>
            <a:off x="1638300" y="19812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Down Arrow 8">
            <a:extLst>
              <a:ext uri="{FF2B5EF4-FFF2-40B4-BE49-F238E27FC236}">
                <a16:creationId xmlns:a16="http://schemas.microsoft.com/office/drawing/2014/main" id="{AB34A0FF-64F8-4BEF-A612-C739C9A6DAF3}"/>
              </a:ext>
            </a:extLst>
          </p:cNvPr>
          <p:cNvSpPr/>
          <p:nvPr/>
        </p:nvSpPr>
        <p:spPr>
          <a:xfrm>
            <a:off x="1638300" y="32766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Down Arrow 9">
            <a:extLst>
              <a:ext uri="{FF2B5EF4-FFF2-40B4-BE49-F238E27FC236}">
                <a16:creationId xmlns:a16="http://schemas.microsoft.com/office/drawing/2014/main" id="{8E66CEA7-0608-4107-BBCB-F14EB6ACE5B6}"/>
              </a:ext>
            </a:extLst>
          </p:cNvPr>
          <p:cNvSpPr/>
          <p:nvPr/>
        </p:nvSpPr>
        <p:spPr>
          <a:xfrm>
            <a:off x="1638300" y="4533900"/>
            <a:ext cx="2286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2" grpId="0" animBg="1"/>
      <p:bldP spid="5" grpId="0" animBg="1"/>
      <p:bldP spid="6" grpId="0" animBg="1"/>
      <p:bldP spid="7" grpId="0" animBg="1"/>
      <p:bldP spid="3"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76200" y="304800"/>
            <a:ext cx="8748859" cy="376606"/>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l">
              <a:lnSpc>
                <a:spcPct val="90000"/>
              </a:lnSpc>
              <a:spcBef>
                <a:spcPts val="0"/>
              </a:spcBef>
              <a:spcAft>
                <a:spcPts val="0"/>
              </a:spcAft>
              <a:buClr>
                <a:schemeClr val="dk1"/>
              </a:buClr>
              <a:buSzPts val="2400"/>
            </a:pPr>
            <a:r>
              <a:rPr lang="en-US" sz="1800" i="0" dirty="0"/>
              <a:t>Task 1: Identify each text. If there is an argument, find the premise, conclusion and assumption </a:t>
            </a:r>
            <a:endParaRPr i="0" dirty="0"/>
          </a:p>
        </p:txBody>
      </p:sp>
      <p:pic>
        <p:nvPicPr>
          <p:cNvPr id="107" name="Google Shape;107;p3"/>
          <p:cNvPicPr preferRelativeResize="0"/>
          <p:nvPr/>
        </p:nvPicPr>
        <p:blipFill rotWithShape="1">
          <a:blip r:embed="rId3">
            <a:alphaModFix/>
          </a:blip>
          <a:srcRect/>
          <a:stretch/>
        </p:blipFill>
        <p:spPr>
          <a:xfrm>
            <a:off x="35668" y="1143000"/>
            <a:ext cx="3300038" cy="4005879"/>
          </a:xfrm>
          <a:prstGeom prst="rect">
            <a:avLst/>
          </a:prstGeom>
          <a:noFill/>
          <a:ln>
            <a:noFill/>
          </a:ln>
        </p:spPr>
      </p:pic>
      <p:sp>
        <p:nvSpPr>
          <p:cNvPr id="108" name="Google Shape;108;p3"/>
          <p:cNvSpPr txBox="1"/>
          <p:nvPr/>
        </p:nvSpPr>
        <p:spPr>
          <a:xfrm>
            <a:off x="3505200" y="990601"/>
            <a:ext cx="5638800" cy="5228324"/>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sz="1350" u="sng" dirty="0">
                <a:solidFill>
                  <a:srgbClr val="000000"/>
                </a:solidFill>
                <a:latin typeface="Arial"/>
                <a:ea typeface="Arial"/>
                <a:cs typeface="Arial"/>
                <a:sym typeface="Arial"/>
              </a:rPr>
              <a:t>Answer:</a:t>
            </a:r>
            <a:endParaRPr dirty="0"/>
          </a:p>
          <a:p>
            <a:pPr>
              <a:spcBef>
                <a:spcPts val="0"/>
              </a:spcBef>
              <a:spcAft>
                <a:spcPts val="0"/>
              </a:spcAft>
            </a:pPr>
            <a:endParaRPr sz="1350" dirty="0">
              <a:solidFill>
                <a:srgbClr val="000000"/>
              </a:solidFill>
              <a:latin typeface="Arial"/>
              <a:ea typeface="Arial"/>
              <a:cs typeface="Arial"/>
              <a:sym typeface="Arial"/>
            </a:endParaRPr>
          </a:p>
          <a:p>
            <a:pPr>
              <a:lnSpc>
                <a:spcPct val="150000"/>
              </a:lnSpc>
              <a:spcBef>
                <a:spcPts val="600"/>
              </a:spcBef>
              <a:spcAft>
                <a:spcPts val="0"/>
              </a:spcAft>
            </a:pPr>
            <a:r>
              <a:rPr lang="en-US" sz="1350" dirty="0">
                <a:solidFill>
                  <a:srgbClr val="000000"/>
                </a:solidFill>
                <a:latin typeface="Arial"/>
                <a:ea typeface="Arial"/>
                <a:cs typeface="Arial"/>
                <a:sym typeface="Arial"/>
              </a:rPr>
              <a:t>Sentence 1: Not an argument (unsupported assertion)</a:t>
            </a:r>
            <a:endParaRPr sz="1350" dirty="0">
              <a:solidFill>
                <a:schemeClr val="dk1"/>
              </a:solidFill>
              <a:latin typeface="Calibri"/>
              <a:ea typeface="Calibri"/>
              <a:cs typeface="Calibri"/>
              <a:sym typeface="Calibri"/>
            </a:endParaRPr>
          </a:p>
          <a:p>
            <a:pPr>
              <a:lnSpc>
                <a:spcPct val="150000"/>
              </a:lnSpc>
              <a:spcBef>
                <a:spcPts val="600"/>
              </a:spcBef>
              <a:spcAft>
                <a:spcPts val="0"/>
              </a:spcAft>
            </a:pPr>
            <a:r>
              <a:rPr lang="en-US" sz="1350" dirty="0">
                <a:solidFill>
                  <a:srgbClr val="000000"/>
                </a:solidFill>
                <a:latin typeface="Arial"/>
                <a:ea typeface="Arial"/>
                <a:cs typeface="Arial"/>
                <a:sym typeface="Arial"/>
              </a:rPr>
              <a:t>Sentence 2: </a:t>
            </a:r>
            <a:endParaRPr dirty="0"/>
          </a:p>
          <a:p>
            <a:pPr>
              <a:lnSpc>
                <a:spcPct val="150000"/>
              </a:lnSpc>
              <a:spcBef>
                <a:spcPts val="600"/>
              </a:spcBef>
              <a:spcAft>
                <a:spcPts val="0"/>
              </a:spcAft>
            </a:pPr>
            <a:r>
              <a:rPr lang="en-US" sz="1350" dirty="0">
                <a:solidFill>
                  <a:srgbClr val="000000"/>
                </a:solidFill>
                <a:latin typeface="Arial"/>
                <a:ea typeface="Arial"/>
                <a:cs typeface="Arial"/>
                <a:sym typeface="Arial"/>
              </a:rPr>
              <a:t>- Premise: “I’m a woman who is alive isn’t ever attracted to men in any context”        </a:t>
            </a:r>
            <a:endParaRPr dirty="0"/>
          </a:p>
          <a:p>
            <a:pPr>
              <a:lnSpc>
                <a:spcPct val="150000"/>
              </a:lnSpc>
              <a:spcBef>
                <a:spcPts val="600"/>
              </a:spcBef>
              <a:spcAft>
                <a:spcPts val="0"/>
              </a:spcAft>
            </a:pPr>
            <a:r>
              <a:rPr lang="en-US" sz="1350" dirty="0">
                <a:solidFill>
                  <a:srgbClr val="000000"/>
                </a:solidFill>
                <a:latin typeface="Arial"/>
                <a:ea typeface="Arial"/>
                <a:cs typeface="Arial"/>
                <a:sym typeface="Arial"/>
              </a:rPr>
              <a:t>- Conclusion: the man is wrong (which is implied)</a:t>
            </a:r>
            <a:endParaRPr dirty="0"/>
          </a:p>
          <a:p>
            <a:pPr>
              <a:lnSpc>
                <a:spcPct val="150000"/>
              </a:lnSpc>
              <a:spcBef>
                <a:spcPts val="600"/>
              </a:spcBef>
              <a:spcAft>
                <a:spcPts val="0"/>
              </a:spcAft>
            </a:pPr>
            <a:r>
              <a:rPr lang="en-US" sz="1350" dirty="0">
                <a:solidFill>
                  <a:srgbClr val="000000"/>
                </a:solidFill>
                <a:latin typeface="Arial"/>
                <a:ea typeface="Arial"/>
                <a:cs typeface="Arial"/>
                <a:sym typeface="Arial"/>
              </a:rPr>
              <a:t>- Assumption: The woman assumed that the “don’t know” of the man is objective, which means every woman </a:t>
            </a:r>
            <a:r>
              <a:rPr lang="en-US" sz="1350" dirty="0" err="1">
                <a:solidFill>
                  <a:srgbClr val="000000"/>
                </a:solidFill>
                <a:latin typeface="Arial"/>
                <a:ea typeface="Arial"/>
                <a:cs typeface="Arial"/>
                <a:sym typeface="Arial"/>
              </a:rPr>
              <a:t>aliving</a:t>
            </a:r>
            <a:r>
              <a:rPr lang="en-US" sz="1350" dirty="0">
                <a:solidFill>
                  <a:srgbClr val="000000"/>
                </a:solidFill>
                <a:latin typeface="Arial"/>
                <a:ea typeface="Arial"/>
                <a:cs typeface="Arial"/>
                <a:sym typeface="Arial"/>
              </a:rPr>
              <a:t> in the world appreciate a fit guy in a pair of grey sweatpants.</a:t>
            </a:r>
            <a:endParaRPr sz="1350" dirty="0">
              <a:solidFill>
                <a:schemeClr val="dk1"/>
              </a:solidFill>
              <a:latin typeface="Calibri"/>
              <a:ea typeface="Calibri"/>
              <a:cs typeface="Calibri"/>
              <a:sym typeface="Calibri"/>
            </a:endParaRPr>
          </a:p>
          <a:p>
            <a:pPr>
              <a:lnSpc>
                <a:spcPct val="150000"/>
              </a:lnSpc>
              <a:spcBef>
                <a:spcPts val="600"/>
              </a:spcBef>
              <a:spcAft>
                <a:spcPts val="0"/>
              </a:spcAft>
            </a:pPr>
            <a:r>
              <a:rPr lang="en-US" sz="1350" dirty="0">
                <a:solidFill>
                  <a:srgbClr val="000000"/>
                </a:solidFill>
                <a:latin typeface="Arial"/>
                <a:ea typeface="Arial"/>
                <a:cs typeface="Arial"/>
                <a:sym typeface="Arial"/>
              </a:rPr>
              <a:t>Sentence 3: </a:t>
            </a:r>
            <a:endParaRPr dirty="0"/>
          </a:p>
          <a:p>
            <a:pPr>
              <a:lnSpc>
                <a:spcPct val="150000"/>
              </a:lnSpc>
              <a:spcBef>
                <a:spcPts val="600"/>
              </a:spcBef>
              <a:spcAft>
                <a:spcPts val="0"/>
              </a:spcAft>
            </a:pPr>
            <a:r>
              <a:rPr lang="en-US" sz="1350" dirty="0">
                <a:solidFill>
                  <a:srgbClr val="000000"/>
                </a:solidFill>
                <a:latin typeface="Arial"/>
                <a:ea typeface="Arial"/>
                <a:cs typeface="Arial"/>
                <a:sym typeface="Arial"/>
              </a:rPr>
              <a:t>- Premise: “I don’t know you”</a:t>
            </a:r>
            <a:endParaRPr sz="1350" dirty="0">
              <a:solidFill>
                <a:schemeClr val="dk1"/>
              </a:solidFill>
              <a:latin typeface="Calibri"/>
              <a:ea typeface="Calibri"/>
              <a:cs typeface="Calibri"/>
              <a:sym typeface="Calibri"/>
            </a:endParaRPr>
          </a:p>
          <a:p>
            <a:pPr>
              <a:lnSpc>
                <a:spcPct val="150000"/>
              </a:lnSpc>
              <a:spcBef>
                <a:spcPts val="600"/>
              </a:spcBef>
              <a:spcAft>
                <a:spcPts val="0"/>
              </a:spcAft>
            </a:pPr>
            <a:r>
              <a:rPr lang="en-US" sz="1350" dirty="0">
                <a:solidFill>
                  <a:srgbClr val="000000"/>
                </a:solidFill>
                <a:latin typeface="Arial"/>
                <a:ea typeface="Arial"/>
                <a:cs typeface="Arial"/>
                <a:sym typeface="Arial"/>
              </a:rPr>
              <a:t>- Conclusion: “My points stands”</a:t>
            </a:r>
            <a:endParaRPr dirty="0"/>
          </a:p>
          <a:p>
            <a:pPr>
              <a:lnSpc>
                <a:spcPct val="150000"/>
              </a:lnSpc>
              <a:spcBef>
                <a:spcPts val="600"/>
              </a:spcBef>
              <a:spcAft>
                <a:spcPts val="0"/>
              </a:spcAft>
            </a:pPr>
            <a:r>
              <a:rPr lang="en-US" sz="1350" dirty="0">
                <a:solidFill>
                  <a:srgbClr val="000000"/>
                </a:solidFill>
                <a:latin typeface="Arial"/>
                <a:ea typeface="Arial"/>
                <a:cs typeface="Arial"/>
                <a:sym typeface="Arial"/>
              </a:rPr>
              <a:t>- Assumption: The man assumed that his statement is subjective. The “don’t know” here covers only the women that he meets and knows</a:t>
            </a:r>
            <a:endParaRPr sz="1350" dirty="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8ADBA5C-A770-469A-9522-DDBFCFABF9A0}"/>
              </a:ext>
            </a:extLst>
          </p:cNvPr>
          <p:cNvSpPr>
            <a:spLocks noGrp="1" noChangeArrowheads="1"/>
          </p:cNvSpPr>
          <p:nvPr>
            <p:ph type="title"/>
          </p:nvPr>
        </p:nvSpPr>
        <p:spPr/>
        <p:txBody>
          <a:bodyPr/>
          <a:lstStyle/>
          <a:p>
            <a:pPr eaLnBrk="1" hangingPunct="1"/>
            <a:r>
              <a:rPr lang="en-US" altLang="en-US" sz="3400" i="0"/>
              <a:t>Deduction indicators</a:t>
            </a:r>
            <a:endParaRPr lang="en-US" altLang="en-US"/>
          </a:p>
        </p:txBody>
      </p:sp>
      <p:sp>
        <p:nvSpPr>
          <p:cNvPr id="18435" name="Rectangle 3">
            <a:extLst>
              <a:ext uri="{FF2B5EF4-FFF2-40B4-BE49-F238E27FC236}">
                <a16:creationId xmlns:a16="http://schemas.microsoft.com/office/drawing/2014/main" id="{E01967FA-721C-47BA-8471-0273C2FC9C37}"/>
              </a:ext>
            </a:extLst>
          </p:cNvPr>
          <p:cNvSpPr>
            <a:spLocks noGrp="1" noChangeArrowheads="1"/>
          </p:cNvSpPr>
          <p:nvPr>
            <p:ph type="body" idx="1"/>
          </p:nvPr>
        </p:nvSpPr>
        <p:spPr/>
        <p:txBody>
          <a:bodyPr/>
          <a:lstStyle/>
          <a:p>
            <a:pPr eaLnBrk="1" hangingPunct="1">
              <a:lnSpc>
                <a:spcPct val="135000"/>
              </a:lnSpc>
            </a:pPr>
            <a:r>
              <a:rPr lang="en-US" altLang="en-US" dirty="0"/>
              <a:t>certainly		definitely</a:t>
            </a:r>
          </a:p>
          <a:p>
            <a:pPr eaLnBrk="1" hangingPunct="1">
              <a:lnSpc>
                <a:spcPct val="135000"/>
              </a:lnSpc>
            </a:pPr>
            <a:r>
              <a:rPr lang="en-US" altLang="en-US" dirty="0"/>
              <a:t>absolutely		conclusively 	</a:t>
            </a:r>
          </a:p>
          <a:p>
            <a:pPr eaLnBrk="1" hangingPunct="1">
              <a:lnSpc>
                <a:spcPct val="135000"/>
              </a:lnSpc>
            </a:pPr>
            <a:r>
              <a:rPr lang="en-US" altLang="en-US" dirty="0"/>
              <a:t>It logically follows that </a:t>
            </a:r>
          </a:p>
          <a:p>
            <a:pPr eaLnBrk="1" hangingPunct="1">
              <a:lnSpc>
                <a:spcPct val="135000"/>
              </a:lnSpc>
            </a:pPr>
            <a:r>
              <a:rPr lang="en-US" altLang="en-US" dirty="0"/>
              <a:t>It is logical to conclude that</a:t>
            </a:r>
          </a:p>
          <a:p>
            <a:pPr eaLnBrk="1" hangingPunct="1">
              <a:lnSpc>
                <a:spcPct val="135000"/>
              </a:lnSpc>
            </a:pPr>
            <a:r>
              <a:rPr lang="en-US" altLang="en-US" dirty="0"/>
              <a:t>This logically implies that </a:t>
            </a:r>
          </a:p>
          <a:p>
            <a:pPr eaLnBrk="1" hangingPunct="1">
              <a:lnSpc>
                <a:spcPct val="135000"/>
              </a:lnSpc>
            </a:pPr>
            <a:r>
              <a:rPr lang="en-US" altLang="en-US" dirty="0"/>
              <a:t>This entails that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BBCDEAD-B7A2-473B-9A64-C3E6463A1DC9}"/>
              </a:ext>
            </a:extLst>
          </p:cNvPr>
          <p:cNvSpPr>
            <a:spLocks noGrp="1" noChangeArrowheads="1"/>
          </p:cNvSpPr>
          <p:nvPr>
            <p:ph type="title"/>
          </p:nvPr>
        </p:nvSpPr>
        <p:spPr>
          <a:xfrm>
            <a:off x="457200" y="228600"/>
            <a:ext cx="8229600" cy="533400"/>
          </a:xfrm>
        </p:spPr>
        <p:txBody>
          <a:bodyPr/>
          <a:lstStyle/>
          <a:p>
            <a:pPr eaLnBrk="1" hangingPunct="1"/>
            <a:r>
              <a:rPr lang="en-US" altLang="en-US" sz="3600" i="0"/>
              <a:t>Inductive arguments’ claims </a:t>
            </a:r>
            <a:endParaRPr lang="en-US" altLang="en-US"/>
          </a:p>
        </p:txBody>
      </p:sp>
      <p:sp>
        <p:nvSpPr>
          <p:cNvPr id="18435" name="Rectangle 3">
            <a:extLst>
              <a:ext uri="{FF2B5EF4-FFF2-40B4-BE49-F238E27FC236}">
                <a16:creationId xmlns:a16="http://schemas.microsoft.com/office/drawing/2014/main" id="{6331BB94-2451-4CC9-831C-F02CB750379F}"/>
              </a:ext>
            </a:extLst>
          </p:cNvPr>
          <p:cNvSpPr>
            <a:spLocks noGrp="1" noChangeArrowheads="1"/>
          </p:cNvSpPr>
          <p:nvPr>
            <p:ph type="body" idx="1"/>
          </p:nvPr>
        </p:nvSpPr>
        <p:spPr>
          <a:xfrm>
            <a:off x="5029200" y="1295400"/>
            <a:ext cx="3962400" cy="5029200"/>
          </a:xfrm>
        </p:spPr>
        <p:txBody>
          <a:bodyPr/>
          <a:lstStyle/>
          <a:p>
            <a:r>
              <a:rPr lang="en-US" altLang="en-US" sz="2400" dirty="0"/>
              <a:t>If the premises are true, the conclusion is </a:t>
            </a:r>
            <a:r>
              <a:rPr lang="en-US" altLang="en-US" sz="2400" b="1" i="1" dirty="0"/>
              <a:t>probably</a:t>
            </a:r>
            <a:r>
              <a:rPr lang="en-US" altLang="en-US" sz="2400" dirty="0"/>
              <a:t> true.</a:t>
            </a:r>
          </a:p>
          <a:p>
            <a:r>
              <a:rPr lang="en-US" altLang="en-US" sz="2400" dirty="0"/>
              <a:t>The conclusion follows </a:t>
            </a:r>
            <a:r>
              <a:rPr lang="en-US" altLang="en-US" sz="2400" b="1" i="1" dirty="0"/>
              <a:t>probably </a:t>
            </a:r>
            <a:r>
              <a:rPr lang="en-US" altLang="en-US" sz="2400" dirty="0"/>
              <a:t>from the premises.</a:t>
            </a:r>
          </a:p>
          <a:p>
            <a:r>
              <a:rPr lang="en-US" altLang="en-US" sz="2400" dirty="0"/>
              <a:t>It is </a:t>
            </a:r>
            <a:r>
              <a:rPr lang="en-US" altLang="en-US" sz="2400" b="1" i="1" dirty="0"/>
              <a:t>unlikely</a:t>
            </a:r>
            <a:r>
              <a:rPr lang="en-US" altLang="en-US" sz="2400" dirty="0"/>
              <a:t> for the premises to be true and the conclusion false.</a:t>
            </a:r>
          </a:p>
          <a:p>
            <a:r>
              <a:rPr lang="en-US" altLang="en-US" sz="2400" dirty="0"/>
              <a:t>The conclusion is </a:t>
            </a:r>
            <a:r>
              <a:rPr lang="en-US" altLang="en-US" sz="2400" b="1" i="1" dirty="0"/>
              <a:t>probably </a:t>
            </a:r>
            <a:r>
              <a:rPr lang="en-US" altLang="en-US" sz="2400" dirty="0"/>
              <a:t>true if the premises are true.</a:t>
            </a:r>
          </a:p>
          <a:p>
            <a:pPr eaLnBrk="1" hangingPunct="1">
              <a:lnSpc>
                <a:spcPct val="135000"/>
              </a:lnSpc>
            </a:pPr>
            <a:endParaRPr lang="en-US" altLang="en-US" dirty="0"/>
          </a:p>
        </p:txBody>
      </p:sp>
      <p:sp>
        <p:nvSpPr>
          <p:cNvPr id="4" name="Rectangle 3">
            <a:extLst>
              <a:ext uri="{FF2B5EF4-FFF2-40B4-BE49-F238E27FC236}">
                <a16:creationId xmlns:a16="http://schemas.microsoft.com/office/drawing/2014/main" id="{950C8940-34EE-416F-9307-2AA5E2C83867}"/>
              </a:ext>
            </a:extLst>
          </p:cNvPr>
          <p:cNvSpPr/>
          <p:nvPr/>
        </p:nvSpPr>
        <p:spPr>
          <a:xfrm>
            <a:off x="457200" y="1219200"/>
            <a:ext cx="3276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Generalization </a:t>
            </a:r>
          </a:p>
          <a:p>
            <a:pPr algn="ctr">
              <a:defRPr/>
            </a:pPr>
            <a:r>
              <a:rPr lang="en-US" dirty="0"/>
              <a:t>(theory)</a:t>
            </a:r>
          </a:p>
        </p:txBody>
      </p:sp>
      <p:sp>
        <p:nvSpPr>
          <p:cNvPr id="5" name="Rectangle 4">
            <a:extLst>
              <a:ext uri="{FF2B5EF4-FFF2-40B4-BE49-F238E27FC236}">
                <a16:creationId xmlns:a16="http://schemas.microsoft.com/office/drawing/2014/main" id="{3FCD88F2-598D-4B34-942C-EEDF95F21347}"/>
              </a:ext>
            </a:extLst>
          </p:cNvPr>
          <p:cNvSpPr/>
          <p:nvPr/>
        </p:nvSpPr>
        <p:spPr>
          <a:xfrm>
            <a:off x="990600" y="2438400"/>
            <a:ext cx="2133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Conclusion </a:t>
            </a:r>
          </a:p>
          <a:p>
            <a:pPr algn="ctr">
              <a:defRPr/>
            </a:pPr>
            <a:r>
              <a:rPr lang="en-US" dirty="0"/>
              <a:t>(hypothesis)</a:t>
            </a:r>
          </a:p>
        </p:txBody>
      </p:sp>
      <p:sp>
        <p:nvSpPr>
          <p:cNvPr id="6" name="Rectangle 5">
            <a:extLst>
              <a:ext uri="{FF2B5EF4-FFF2-40B4-BE49-F238E27FC236}">
                <a16:creationId xmlns:a16="http://schemas.microsoft.com/office/drawing/2014/main" id="{F267BDBB-37F2-45CB-BFEA-2983C76F0087}"/>
              </a:ext>
            </a:extLst>
          </p:cNvPr>
          <p:cNvSpPr/>
          <p:nvPr/>
        </p:nvSpPr>
        <p:spPr>
          <a:xfrm>
            <a:off x="1219200" y="37338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a:p>
            <a:pPr algn="ctr">
              <a:defRPr/>
            </a:pPr>
            <a:r>
              <a:rPr lang="en-US" dirty="0"/>
              <a:t>Pattern </a:t>
            </a:r>
          </a:p>
          <a:p>
            <a:pPr algn="ctr">
              <a:defRPr/>
            </a:pPr>
            <a:r>
              <a:rPr lang="en-US" dirty="0"/>
              <a:t> </a:t>
            </a:r>
          </a:p>
        </p:txBody>
      </p:sp>
      <p:sp>
        <p:nvSpPr>
          <p:cNvPr id="7" name="Rectangle 6">
            <a:extLst>
              <a:ext uri="{FF2B5EF4-FFF2-40B4-BE49-F238E27FC236}">
                <a16:creationId xmlns:a16="http://schemas.microsoft.com/office/drawing/2014/main" id="{6F38D0B2-E26D-427E-B6AB-16527CBB1310}"/>
              </a:ext>
            </a:extLst>
          </p:cNvPr>
          <p:cNvSpPr/>
          <p:nvPr/>
        </p:nvSpPr>
        <p:spPr>
          <a:xfrm>
            <a:off x="38100" y="49911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Premise</a:t>
            </a:r>
          </a:p>
          <a:p>
            <a:pPr algn="ctr">
              <a:defRPr/>
            </a:pPr>
            <a:r>
              <a:rPr lang="en-US" sz="1400" dirty="0"/>
              <a:t>(observation)</a:t>
            </a:r>
          </a:p>
        </p:txBody>
      </p:sp>
      <p:sp>
        <p:nvSpPr>
          <p:cNvPr id="14" name="Rectangle 13">
            <a:extLst>
              <a:ext uri="{FF2B5EF4-FFF2-40B4-BE49-F238E27FC236}">
                <a16:creationId xmlns:a16="http://schemas.microsoft.com/office/drawing/2014/main" id="{E9C2F807-A4BF-4015-A50B-02552B1848D7}"/>
              </a:ext>
            </a:extLst>
          </p:cNvPr>
          <p:cNvSpPr/>
          <p:nvPr/>
        </p:nvSpPr>
        <p:spPr>
          <a:xfrm>
            <a:off x="1447800" y="49911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Premise</a:t>
            </a:r>
          </a:p>
          <a:p>
            <a:pPr algn="ctr">
              <a:defRPr/>
            </a:pPr>
            <a:r>
              <a:rPr lang="en-US" sz="1400" dirty="0"/>
              <a:t>(observation)</a:t>
            </a:r>
          </a:p>
        </p:txBody>
      </p:sp>
      <p:sp>
        <p:nvSpPr>
          <p:cNvPr id="17" name="Rectangle 16">
            <a:extLst>
              <a:ext uri="{FF2B5EF4-FFF2-40B4-BE49-F238E27FC236}">
                <a16:creationId xmlns:a16="http://schemas.microsoft.com/office/drawing/2014/main" id="{7212813B-C4E8-474C-8244-3BA89F50C6B9}"/>
              </a:ext>
            </a:extLst>
          </p:cNvPr>
          <p:cNvSpPr/>
          <p:nvPr/>
        </p:nvSpPr>
        <p:spPr>
          <a:xfrm>
            <a:off x="2895600" y="49911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Premise</a:t>
            </a:r>
          </a:p>
          <a:p>
            <a:pPr algn="ctr">
              <a:defRPr/>
            </a:pPr>
            <a:r>
              <a:rPr lang="en-US" sz="1400" dirty="0"/>
              <a:t>(observation)</a:t>
            </a:r>
          </a:p>
        </p:txBody>
      </p:sp>
      <p:cxnSp>
        <p:nvCxnSpPr>
          <p:cNvPr id="18" name="Straight Arrow Connector 17">
            <a:extLst>
              <a:ext uri="{FF2B5EF4-FFF2-40B4-BE49-F238E27FC236}">
                <a16:creationId xmlns:a16="http://schemas.microsoft.com/office/drawing/2014/main" id="{A38D6F7E-9E15-46AC-855A-DA6337AC4363}"/>
              </a:ext>
            </a:extLst>
          </p:cNvPr>
          <p:cNvCxnSpPr/>
          <p:nvPr/>
        </p:nvCxnSpPr>
        <p:spPr>
          <a:xfrm flipV="1">
            <a:off x="381000" y="4572000"/>
            <a:ext cx="5715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F36B4-15CD-4E91-9F2A-76F8366DAB1B}"/>
              </a:ext>
            </a:extLst>
          </p:cNvPr>
          <p:cNvCxnSpPr/>
          <p:nvPr/>
        </p:nvCxnSpPr>
        <p:spPr>
          <a:xfrm flipV="1">
            <a:off x="2133600" y="4572000"/>
            <a:ext cx="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58393F-9A64-4CB5-8935-C0C052076B44}"/>
              </a:ext>
            </a:extLst>
          </p:cNvPr>
          <p:cNvCxnSpPr/>
          <p:nvPr/>
        </p:nvCxnSpPr>
        <p:spPr>
          <a:xfrm flipH="1" flipV="1">
            <a:off x="3048000" y="4572000"/>
            <a:ext cx="4953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Up Arrow 26">
            <a:extLst>
              <a:ext uri="{FF2B5EF4-FFF2-40B4-BE49-F238E27FC236}">
                <a16:creationId xmlns:a16="http://schemas.microsoft.com/office/drawing/2014/main" id="{F7BB2357-0864-4E1D-980C-3D7A26B1C9C6}"/>
              </a:ext>
            </a:extLst>
          </p:cNvPr>
          <p:cNvSpPr/>
          <p:nvPr/>
        </p:nvSpPr>
        <p:spPr>
          <a:xfrm>
            <a:off x="1981200" y="3276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Up Arrow 29">
            <a:extLst>
              <a:ext uri="{FF2B5EF4-FFF2-40B4-BE49-F238E27FC236}">
                <a16:creationId xmlns:a16="http://schemas.microsoft.com/office/drawing/2014/main" id="{B1A63A40-6167-435A-A37E-2FB2EA3ECE95}"/>
              </a:ext>
            </a:extLst>
          </p:cNvPr>
          <p:cNvSpPr/>
          <p:nvPr/>
        </p:nvSpPr>
        <p:spPr>
          <a:xfrm>
            <a:off x="1981200" y="19812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C205434E-6E10-4F9A-A02A-A487EAEF4E1A}"/>
              </a:ext>
            </a:extLst>
          </p:cNvPr>
          <p:cNvSpPr>
            <a:spLocks noGrp="1"/>
          </p:cNvSpPr>
          <p:nvPr>
            <p:ph type="title" idx="4294967295"/>
          </p:nvPr>
        </p:nvSpPr>
        <p:spPr>
          <a:xfrm>
            <a:off x="304800" y="76200"/>
            <a:ext cx="8839200" cy="990600"/>
          </a:xfrm>
          <a:noFill/>
        </p:spPr>
        <p:txBody>
          <a:bodyPr/>
          <a:lstStyle/>
          <a:p>
            <a:pPr eaLnBrk="1" hangingPunct="1"/>
            <a:r>
              <a:rPr lang="en-US" altLang="en-US" sz="3200" i="0" dirty="0"/>
              <a:t>Sample inductive reasoning</a:t>
            </a:r>
          </a:p>
        </p:txBody>
      </p:sp>
      <p:pic>
        <p:nvPicPr>
          <p:cNvPr id="3" name="Picture 2">
            <a:extLst>
              <a:ext uri="{FF2B5EF4-FFF2-40B4-BE49-F238E27FC236}">
                <a16:creationId xmlns:a16="http://schemas.microsoft.com/office/drawing/2014/main" id="{2732CA36-D9E0-4C16-8485-D43FA8455994}"/>
              </a:ext>
            </a:extLst>
          </p:cNvPr>
          <p:cNvPicPr>
            <a:picLocks noChangeAspect="1"/>
          </p:cNvPicPr>
          <p:nvPr/>
        </p:nvPicPr>
        <p:blipFill>
          <a:blip r:embed="rId3"/>
          <a:stretch>
            <a:fillRect/>
          </a:stretch>
        </p:blipFill>
        <p:spPr>
          <a:xfrm>
            <a:off x="0" y="1676400"/>
            <a:ext cx="3032402" cy="5105400"/>
          </a:xfrm>
          <a:prstGeom prst="rect">
            <a:avLst/>
          </a:prstGeom>
        </p:spPr>
      </p:pic>
      <p:sp>
        <p:nvSpPr>
          <p:cNvPr id="4" name="Oval 3">
            <a:extLst>
              <a:ext uri="{FF2B5EF4-FFF2-40B4-BE49-F238E27FC236}">
                <a16:creationId xmlns:a16="http://schemas.microsoft.com/office/drawing/2014/main" id="{3FE30FDA-F726-4F86-AD76-419D9A9B65E8}"/>
              </a:ext>
            </a:extLst>
          </p:cNvPr>
          <p:cNvSpPr/>
          <p:nvPr/>
        </p:nvSpPr>
        <p:spPr>
          <a:xfrm>
            <a:off x="314325" y="6019800"/>
            <a:ext cx="523875"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49C28A-53C8-480B-ABFF-C0B248AF4EDE}"/>
              </a:ext>
            </a:extLst>
          </p:cNvPr>
          <p:cNvSpPr txBox="1"/>
          <p:nvPr/>
        </p:nvSpPr>
        <p:spPr>
          <a:xfrm>
            <a:off x="3276600" y="1627833"/>
            <a:ext cx="5867400" cy="2118529"/>
          </a:xfrm>
          <a:prstGeom prst="rect">
            <a:avLst/>
          </a:prstGeom>
          <a:noFill/>
        </p:spPr>
        <p:txBody>
          <a:bodyPr wrap="square" rtlCol="0">
            <a:spAutoFit/>
          </a:bodyPr>
          <a:lstStyle/>
          <a:p>
            <a:pPr>
              <a:lnSpc>
                <a:spcPct val="150000"/>
              </a:lnSpc>
            </a:pPr>
            <a:r>
              <a:rPr lang="en-US" b="1" dirty="0"/>
              <a:t>P.1</a:t>
            </a:r>
            <a:r>
              <a:rPr lang="en-US" dirty="0"/>
              <a:t>. </a:t>
            </a:r>
            <a:r>
              <a:rPr lang="vi-VN" dirty="0" err="1"/>
              <a:t>Singer</a:t>
            </a:r>
            <a:r>
              <a:rPr lang="vi-VN" dirty="0"/>
              <a:t> </a:t>
            </a:r>
            <a:r>
              <a:rPr lang="en-US" dirty="0"/>
              <a:t>T</a:t>
            </a:r>
            <a:r>
              <a:rPr lang="vi-VN" dirty="0"/>
              <a:t>’s </a:t>
            </a:r>
            <a:r>
              <a:rPr lang="vi-VN" dirty="0" err="1"/>
              <a:t>boyfriend</a:t>
            </a:r>
            <a:r>
              <a:rPr lang="vi-VN" dirty="0"/>
              <a:t> </a:t>
            </a:r>
            <a:r>
              <a:rPr lang="vi-VN" dirty="0" err="1"/>
              <a:t>is</a:t>
            </a:r>
            <a:r>
              <a:rPr lang="vi-VN" dirty="0"/>
              <a:t> </a:t>
            </a:r>
            <a:r>
              <a:rPr lang="en-US" dirty="0"/>
              <a:t>11 years younger than her.</a:t>
            </a:r>
          </a:p>
          <a:p>
            <a:pPr>
              <a:lnSpc>
                <a:spcPct val="150000"/>
              </a:lnSpc>
            </a:pPr>
            <a:r>
              <a:rPr lang="en-US" b="1" dirty="0"/>
              <a:t>P.2</a:t>
            </a:r>
            <a:r>
              <a:rPr lang="en-US" dirty="0"/>
              <a:t>. Actress V’s date is 11 years younger than her. </a:t>
            </a:r>
          </a:p>
          <a:p>
            <a:pPr>
              <a:lnSpc>
                <a:spcPct val="150000"/>
              </a:lnSpc>
            </a:pPr>
            <a:r>
              <a:rPr lang="en-US" b="1" dirty="0"/>
              <a:t>P.3</a:t>
            </a:r>
            <a:r>
              <a:rPr lang="en-US" dirty="0"/>
              <a:t>. Singer’s Q’s partner is 11 years younger than her.</a:t>
            </a:r>
          </a:p>
          <a:p>
            <a:pPr>
              <a:lnSpc>
                <a:spcPct val="150000"/>
              </a:lnSpc>
            </a:pPr>
            <a:r>
              <a:rPr lang="en-US" b="1" dirty="0"/>
              <a:t>C</a:t>
            </a:r>
            <a:r>
              <a:rPr lang="en-US" dirty="0"/>
              <a:t>. So, it’s not true that we’re </a:t>
            </a:r>
            <a:r>
              <a:rPr lang="vi-VN" dirty="0" err="1"/>
              <a:t>unmatched</a:t>
            </a:r>
            <a:r>
              <a:rPr lang="en-US" dirty="0"/>
              <a:t>; it’s probable that our sweethearts are just kids </a:t>
            </a:r>
            <a:r>
              <a:rPr lang="vi-VN" dirty="0" err="1"/>
              <a:t>now</a:t>
            </a:r>
            <a:r>
              <a:rPr lang="vi-VN" dirty="0"/>
              <a:t>!</a:t>
            </a:r>
            <a:r>
              <a:rPr lang="en-US" dirty="0"/>
              <a:t>   </a:t>
            </a:r>
          </a:p>
        </p:txBody>
      </p:sp>
      <p:sp>
        <p:nvSpPr>
          <p:cNvPr id="5" name="Arrow: Right 4">
            <a:extLst>
              <a:ext uri="{FF2B5EF4-FFF2-40B4-BE49-F238E27FC236}">
                <a16:creationId xmlns:a16="http://schemas.microsoft.com/office/drawing/2014/main" id="{74F99ACE-F358-4D25-AB95-B3A18A1D4EAB}"/>
              </a:ext>
            </a:extLst>
          </p:cNvPr>
          <p:cNvSpPr/>
          <p:nvPr/>
        </p:nvSpPr>
        <p:spPr>
          <a:xfrm>
            <a:off x="3048000" y="3048000"/>
            <a:ext cx="228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1466820"/>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95A3657-C2C6-4369-AF7A-CFB1224538E2}"/>
              </a:ext>
            </a:extLst>
          </p:cNvPr>
          <p:cNvSpPr>
            <a:spLocks noGrp="1" noChangeArrowheads="1"/>
          </p:cNvSpPr>
          <p:nvPr>
            <p:ph type="title"/>
          </p:nvPr>
        </p:nvSpPr>
        <p:spPr>
          <a:xfrm>
            <a:off x="457200" y="152400"/>
            <a:ext cx="8229600" cy="609600"/>
          </a:xfrm>
        </p:spPr>
        <p:txBody>
          <a:bodyPr/>
          <a:lstStyle/>
          <a:p>
            <a:pPr eaLnBrk="1" hangingPunct="1"/>
            <a:r>
              <a:rPr lang="en-US" altLang="en-US" sz="3400" i="0" dirty="0"/>
              <a:t>Induction indicators</a:t>
            </a:r>
            <a:r>
              <a:rPr lang="en-US" altLang="en-US" dirty="0"/>
              <a:t>  </a:t>
            </a:r>
          </a:p>
        </p:txBody>
      </p:sp>
      <p:sp>
        <p:nvSpPr>
          <p:cNvPr id="20483" name="Rectangle 3">
            <a:extLst>
              <a:ext uri="{FF2B5EF4-FFF2-40B4-BE49-F238E27FC236}">
                <a16:creationId xmlns:a16="http://schemas.microsoft.com/office/drawing/2014/main" id="{4DC4BBE6-0CF7-4545-8C98-47B34FB17BBF}"/>
              </a:ext>
            </a:extLst>
          </p:cNvPr>
          <p:cNvSpPr>
            <a:spLocks noGrp="1" noChangeArrowheads="1"/>
          </p:cNvSpPr>
          <p:nvPr>
            <p:ph type="body" idx="1"/>
          </p:nvPr>
        </p:nvSpPr>
        <p:spPr/>
        <p:txBody>
          <a:bodyPr/>
          <a:lstStyle/>
          <a:p>
            <a:pPr eaLnBrk="1" hangingPunct="1">
              <a:lnSpc>
                <a:spcPct val="135000"/>
              </a:lnSpc>
            </a:pPr>
            <a:r>
              <a:rPr lang="en-US" altLang="en-US"/>
              <a:t>probably		likely</a:t>
            </a:r>
          </a:p>
          <a:p>
            <a:pPr eaLnBrk="1" hangingPunct="1">
              <a:lnSpc>
                <a:spcPct val="135000"/>
              </a:lnSpc>
            </a:pPr>
            <a:r>
              <a:rPr lang="en-US" altLang="en-US"/>
              <a:t>One would expect that  	</a:t>
            </a:r>
          </a:p>
          <a:p>
            <a:pPr eaLnBrk="1" hangingPunct="1">
              <a:lnSpc>
                <a:spcPct val="135000"/>
              </a:lnSpc>
            </a:pPr>
            <a:r>
              <a:rPr lang="en-US" altLang="en-US"/>
              <a:t>It is plausible to suppose that </a:t>
            </a:r>
          </a:p>
          <a:p>
            <a:pPr eaLnBrk="1" hangingPunct="1">
              <a:lnSpc>
                <a:spcPct val="135000"/>
              </a:lnSpc>
            </a:pPr>
            <a:r>
              <a:rPr lang="en-US" altLang="en-US"/>
              <a:t>It is reasonable to assume that</a:t>
            </a:r>
          </a:p>
          <a:p>
            <a:pPr eaLnBrk="1" hangingPunct="1">
              <a:lnSpc>
                <a:spcPct val="135000"/>
              </a:lnSpc>
            </a:pPr>
            <a:r>
              <a:rPr lang="en-US" altLang="en-US"/>
              <a:t>Chances are that </a:t>
            </a:r>
          </a:p>
          <a:p>
            <a:pPr eaLnBrk="1" hangingPunct="1">
              <a:lnSpc>
                <a:spcPct val="135000"/>
              </a:lnSpc>
            </a:pPr>
            <a:r>
              <a:rPr lang="en-US" altLang="en-US"/>
              <a:t>Odds are that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A1936-F58C-4CCA-83B9-646708D59EBE}"/>
              </a:ext>
            </a:extLst>
          </p:cNvPr>
          <p:cNvSpPr>
            <a:spLocks noGrp="1"/>
          </p:cNvSpPr>
          <p:nvPr>
            <p:ph type="title"/>
          </p:nvPr>
        </p:nvSpPr>
        <p:spPr>
          <a:xfrm>
            <a:off x="457200" y="138158"/>
            <a:ext cx="8229600" cy="305978"/>
          </a:xfrm>
        </p:spPr>
        <p:txBody>
          <a:bodyPr/>
          <a:lstStyle/>
          <a:p>
            <a:r>
              <a:rPr lang="en-US" sz="2800" i="0" dirty="0"/>
              <a:t>Application: Deductive or inductive? </a:t>
            </a:r>
          </a:p>
        </p:txBody>
      </p:sp>
      <p:pic>
        <p:nvPicPr>
          <p:cNvPr id="5" name="Picture 4">
            <a:extLst>
              <a:ext uri="{FF2B5EF4-FFF2-40B4-BE49-F238E27FC236}">
                <a16:creationId xmlns:a16="http://schemas.microsoft.com/office/drawing/2014/main" id="{7C225795-E182-4278-AF05-C9DF433BF8B5}"/>
              </a:ext>
            </a:extLst>
          </p:cNvPr>
          <p:cNvPicPr>
            <a:picLocks noChangeAspect="1"/>
          </p:cNvPicPr>
          <p:nvPr/>
        </p:nvPicPr>
        <p:blipFill>
          <a:blip r:embed="rId2"/>
          <a:stretch>
            <a:fillRect/>
          </a:stretch>
        </p:blipFill>
        <p:spPr>
          <a:xfrm>
            <a:off x="-23947" y="1524000"/>
            <a:ext cx="4452982" cy="3962400"/>
          </a:xfrm>
          <a:prstGeom prst="rect">
            <a:avLst/>
          </a:prstGeom>
        </p:spPr>
      </p:pic>
      <p:cxnSp>
        <p:nvCxnSpPr>
          <p:cNvPr id="4" name="Straight Connector 3">
            <a:extLst>
              <a:ext uri="{FF2B5EF4-FFF2-40B4-BE49-F238E27FC236}">
                <a16:creationId xmlns:a16="http://schemas.microsoft.com/office/drawing/2014/main" id="{C59E26B6-3090-4418-9342-51D476970BE0}"/>
              </a:ext>
            </a:extLst>
          </p:cNvPr>
          <p:cNvCxnSpPr/>
          <p:nvPr/>
        </p:nvCxnSpPr>
        <p:spPr>
          <a:xfrm>
            <a:off x="3124200" y="4953000"/>
            <a:ext cx="457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E0ABED-DEA8-44A4-9E32-FABADFB50BDF}"/>
              </a:ext>
            </a:extLst>
          </p:cNvPr>
          <p:cNvPicPr>
            <a:picLocks noChangeAspect="1"/>
          </p:cNvPicPr>
          <p:nvPr/>
        </p:nvPicPr>
        <p:blipFill>
          <a:blip r:embed="rId3"/>
          <a:stretch>
            <a:fillRect/>
          </a:stretch>
        </p:blipFill>
        <p:spPr>
          <a:xfrm>
            <a:off x="4572000" y="885415"/>
            <a:ext cx="4572000" cy="5820185"/>
          </a:xfrm>
          <a:prstGeom prst="rect">
            <a:avLst/>
          </a:prstGeom>
        </p:spPr>
      </p:pic>
      <p:cxnSp>
        <p:nvCxnSpPr>
          <p:cNvPr id="7" name="Straight Connector 6">
            <a:extLst>
              <a:ext uri="{FF2B5EF4-FFF2-40B4-BE49-F238E27FC236}">
                <a16:creationId xmlns:a16="http://schemas.microsoft.com/office/drawing/2014/main" id="{39171D44-1DF7-4FC5-BB92-6FC35DBB96CC}"/>
              </a:ext>
            </a:extLst>
          </p:cNvPr>
          <p:cNvCxnSpPr>
            <a:cxnSpLocks/>
          </p:cNvCxnSpPr>
          <p:nvPr/>
        </p:nvCxnSpPr>
        <p:spPr>
          <a:xfrm>
            <a:off x="6477000" y="6400800"/>
            <a:ext cx="685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5F8047-F9BC-4FC4-AF23-F0977D89C562}"/>
              </a:ext>
            </a:extLst>
          </p:cNvPr>
          <p:cNvSpPr txBox="1"/>
          <p:nvPr/>
        </p:nvSpPr>
        <p:spPr>
          <a:xfrm>
            <a:off x="1566454" y="5715000"/>
            <a:ext cx="1371600" cy="381000"/>
          </a:xfrm>
          <a:prstGeom prst="rect">
            <a:avLst/>
          </a:prstGeom>
          <a:noFill/>
        </p:spPr>
        <p:txBody>
          <a:bodyPr wrap="square" rtlCol="0">
            <a:spAutoFit/>
          </a:bodyPr>
          <a:lstStyle/>
          <a:p>
            <a:r>
              <a:rPr lang="en-US" b="1" dirty="0"/>
              <a:t>Inductive</a:t>
            </a:r>
          </a:p>
        </p:txBody>
      </p:sp>
      <p:sp>
        <p:nvSpPr>
          <p:cNvPr id="10" name="TextBox 9">
            <a:extLst>
              <a:ext uri="{FF2B5EF4-FFF2-40B4-BE49-F238E27FC236}">
                <a16:creationId xmlns:a16="http://schemas.microsoft.com/office/drawing/2014/main" id="{CCC2B3BC-5B9F-4679-A237-FAE5FE51A6D0}"/>
              </a:ext>
            </a:extLst>
          </p:cNvPr>
          <p:cNvSpPr txBox="1"/>
          <p:nvPr/>
        </p:nvSpPr>
        <p:spPr>
          <a:xfrm>
            <a:off x="6813369" y="485502"/>
            <a:ext cx="1371600" cy="381000"/>
          </a:xfrm>
          <a:prstGeom prst="rect">
            <a:avLst/>
          </a:prstGeom>
          <a:noFill/>
        </p:spPr>
        <p:txBody>
          <a:bodyPr wrap="square" rtlCol="0">
            <a:spAutoFit/>
          </a:bodyPr>
          <a:lstStyle/>
          <a:p>
            <a:r>
              <a:rPr lang="en-US" b="1" dirty="0"/>
              <a:t>Deductive</a:t>
            </a:r>
          </a:p>
        </p:txBody>
      </p:sp>
    </p:spTree>
    <p:extLst>
      <p:ext uri="{BB962C8B-B14F-4D97-AF65-F5344CB8AC3E}">
        <p14:creationId xmlns:p14="http://schemas.microsoft.com/office/powerpoint/2010/main" val="414775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2EEF58DB-962B-4C01-B221-FD4AFC5A23B9}"/>
              </a:ext>
            </a:extLst>
          </p:cNvPr>
          <p:cNvSpPr>
            <a:spLocks noGrp="1" noChangeArrowheads="1"/>
          </p:cNvSpPr>
          <p:nvPr>
            <p:ph type="title"/>
          </p:nvPr>
        </p:nvSpPr>
        <p:spPr>
          <a:xfrm>
            <a:off x="0" y="228600"/>
            <a:ext cx="9144000" cy="868363"/>
          </a:xfrm>
        </p:spPr>
        <p:txBody>
          <a:bodyPr/>
          <a:lstStyle/>
          <a:p>
            <a:pPr eaLnBrk="1" hangingPunct="1"/>
            <a:r>
              <a:rPr lang="en-US" altLang="en-US" sz="2600" i="0"/>
              <a:t>COMMON PATTERNS OF DEDUCTIVE REASONING</a:t>
            </a:r>
            <a:r>
              <a:rPr lang="en-US" altLang="en-US" sz="3800"/>
              <a:t> </a:t>
            </a:r>
          </a:p>
        </p:txBody>
      </p:sp>
      <p:sp>
        <p:nvSpPr>
          <p:cNvPr id="102403" name="Rectangle 3">
            <a:extLst>
              <a:ext uri="{FF2B5EF4-FFF2-40B4-BE49-F238E27FC236}">
                <a16:creationId xmlns:a16="http://schemas.microsoft.com/office/drawing/2014/main" id="{114BE506-8ACA-411C-B61A-511CC7EFA2DD}"/>
              </a:ext>
            </a:extLst>
          </p:cNvPr>
          <p:cNvSpPr>
            <a:spLocks noGrp="1" noChangeArrowheads="1"/>
          </p:cNvSpPr>
          <p:nvPr>
            <p:ph type="body" idx="1"/>
          </p:nvPr>
        </p:nvSpPr>
        <p:spPr>
          <a:xfrm>
            <a:off x="457200" y="1371600"/>
            <a:ext cx="8229600" cy="5029200"/>
          </a:xfrm>
        </p:spPr>
        <p:txBody>
          <a:bodyPr/>
          <a:lstStyle/>
          <a:p>
            <a:pPr eaLnBrk="1" hangingPunct="1">
              <a:lnSpc>
                <a:spcPct val="150000"/>
              </a:lnSpc>
              <a:buFont typeface="Wingdings" panose="05000000000000000000" pitchFamily="2" charset="2"/>
              <a:buNone/>
            </a:pPr>
            <a:r>
              <a:rPr lang="en-US" altLang="en-US" dirty="0"/>
              <a:t>1. Hypothetical syllogism </a:t>
            </a:r>
          </a:p>
          <a:p>
            <a:pPr eaLnBrk="1" hangingPunct="1">
              <a:lnSpc>
                <a:spcPct val="150000"/>
              </a:lnSpc>
              <a:buFont typeface="Wingdings" panose="05000000000000000000" pitchFamily="2" charset="2"/>
              <a:buNone/>
            </a:pPr>
            <a:r>
              <a:rPr lang="en-US" altLang="en-US" dirty="0"/>
              <a:t>2. Categorical syllogism </a:t>
            </a:r>
          </a:p>
          <a:p>
            <a:pPr eaLnBrk="1" hangingPunct="1">
              <a:lnSpc>
                <a:spcPct val="150000"/>
              </a:lnSpc>
              <a:buFont typeface="Wingdings" panose="05000000000000000000" pitchFamily="2" charset="2"/>
              <a:buNone/>
            </a:pPr>
            <a:r>
              <a:rPr lang="en-US" altLang="en-US" dirty="0"/>
              <a:t>3. Argument by elimination</a:t>
            </a:r>
          </a:p>
          <a:p>
            <a:pPr eaLnBrk="1" hangingPunct="1">
              <a:lnSpc>
                <a:spcPct val="150000"/>
              </a:lnSpc>
              <a:buFont typeface="Wingdings" panose="05000000000000000000" pitchFamily="2" charset="2"/>
              <a:buNone/>
            </a:pPr>
            <a:r>
              <a:rPr lang="en-US" altLang="en-US" dirty="0"/>
              <a:t>4. Argument based on mathematics </a:t>
            </a:r>
          </a:p>
          <a:p>
            <a:pPr eaLnBrk="1" hangingPunct="1">
              <a:lnSpc>
                <a:spcPct val="150000"/>
              </a:lnSpc>
              <a:buFont typeface="Wingdings" panose="05000000000000000000" pitchFamily="2" charset="2"/>
              <a:buNone/>
            </a:pPr>
            <a:r>
              <a:rPr lang="en-US" altLang="en-US" dirty="0"/>
              <a:t>5. Argument from definition  </a:t>
            </a:r>
          </a:p>
        </p:txBody>
      </p:sp>
    </p:spTree>
  </p:cSld>
  <p:clrMapOvr>
    <a:masterClrMapping/>
  </p:clrMapOvr>
  <p:transition>
    <p:checker/>
  </p:transition>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B9677BB-0575-4E10-A9C5-D471FA0EBC14}"/>
              </a:ext>
            </a:extLst>
          </p:cNvPr>
          <p:cNvSpPr>
            <a:spLocks noGrp="1" noChangeArrowheads="1"/>
          </p:cNvSpPr>
          <p:nvPr>
            <p:ph type="title"/>
          </p:nvPr>
        </p:nvSpPr>
        <p:spPr>
          <a:xfrm>
            <a:off x="0" y="90311"/>
            <a:ext cx="9067800" cy="868363"/>
          </a:xfrm>
        </p:spPr>
        <p:txBody>
          <a:bodyPr/>
          <a:lstStyle/>
          <a:p>
            <a:pPr eaLnBrk="1" hangingPunct="1"/>
            <a:r>
              <a:rPr lang="en-US" altLang="en-US" sz="2800" i="0" dirty="0"/>
              <a:t>1. HYPOTHETICAL SYLLOGISM (chain argument)</a:t>
            </a:r>
            <a:r>
              <a:rPr lang="en-US" altLang="en-US" sz="2800" dirty="0"/>
              <a:t> </a:t>
            </a:r>
          </a:p>
        </p:txBody>
      </p:sp>
      <p:sp>
        <p:nvSpPr>
          <p:cNvPr id="104451" name="Rectangle 3">
            <a:extLst>
              <a:ext uri="{FF2B5EF4-FFF2-40B4-BE49-F238E27FC236}">
                <a16:creationId xmlns:a16="http://schemas.microsoft.com/office/drawing/2014/main" id="{67FA3DC5-5E08-44C9-9DD5-CABF4CE0E51E}"/>
              </a:ext>
            </a:extLst>
          </p:cNvPr>
          <p:cNvSpPr>
            <a:spLocks noGrp="1" noChangeArrowheads="1"/>
          </p:cNvSpPr>
          <p:nvPr>
            <p:ph type="body" idx="1"/>
          </p:nvPr>
        </p:nvSpPr>
        <p:spPr>
          <a:xfrm>
            <a:off x="0" y="1371600"/>
            <a:ext cx="9372600" cy="4724400"/>
          </a:xfrm>
        </p:spPr>
        <p:txBody>
          <a:bodyPr/>
          <a:lstStyle/>
          <a:p>
            <a:pPr eaLnBrk="1" hangingPunct="1">
              <a:lnSpc>
                <a:spcPct val="120000"/>
              </a:lnSpc>
            </a:pPr>
            <a:r>
              <a:rPr lang="en-US" altLang="en-US" dirty="0"/>
              <a:t>If you miss the bus, you’ll be late for class. </a:t>
            </a:r>
          </a:p>
          <a:p>
            <a:pPr eaLnBrk="1" hangingPunct="1">
              <a:lnSpc>
                <a:spcPct val="120000"/>
              </a:lnSpc>
            </a:pPr>
            <a:r>
              <a:rPr lang="en-US" altLang="en-US" dirty="0"/>
              <a:t>If you’re late for class, you’ll miss the lesson.</a:t>
            </a:r>
          </a:p>
          <a:p>
            <a:pPr eaLnBrk="1" hangingPunct="1">
              <a:lnSpc>
                <a:spcPct val="120000"/>
              </a:lnSpc>
            </a:pPr>
            <a:r>
              <a:rPr lang="en-US" altLang="en-US" dirty="0"/>
              <a:t>So, if you miss the bus, you’ll miss the lesson.</a:t>
            </a:r>
          </a:p>
          <a:p>
            <a:pPr eaLnBrk="1" hangingPunct="1"/>
            <a:endParaRPr lang="en-US" altLang="en-US" dirty="0"/>
          </a:p>
          <a:p>
            <a:pPr eaLnBrk="1" hangingPunct="1">
              <a:buFont typeface="Wingdings" panose="05000000000000000000" pitchFamily="2" charset="2"/>
              <a:buNone/>
            </a:pPr>
            <a:r>
              <a:rPr lang="en-US" altLang="en-US" u="sng" dirty="0">
                <a:solidFill>
                  <a:schemeClr val="hlink"/>
                </a:solidFill>
              </a:rPr>
              <a:t>Pattern</a:t>
            </a:r>
            <a:r>
              <a:rPr lang="en-US" altLang="en-US" dirty="0">
                <a:solidFill>
                  <a:schemeClr val="hlink"/>
                </a:solidFill>
              </a:rPr>
              <a:t>: 	If A, then B.</a:t>
            </a:r>
          </a:p>
          <a:p>
            <a:pPr eaLnBrk="1" hangingPunct="1">
              <a:buFont typeface="Wingdings" panose="05000000000000000000" pitchFamily="2" charset="2"/>
              <a:buNone/>
            </a:pPr>
            <a:r>
              <a:rPr lang="en-US" altLang="en-US" dirty="0">
                <a:solidFill>
                  <a:schemeClr val="hlink"/>
                </a:solidFill>
              </a:rPr>
              <a:t>			If B, then C.</a:t>
            </a:r>
          </a:p>
          <a:p>
            <a:pPr eaLnBrk="1" hangingPunct="1">
              <a:buFont typeface="Wingdings" panose="05000000000000000000" pitchFamily="2" charset="2"/>
              <a:buNone/>
            </a:pPr>
            <a:r>
              <a:rPr lang="en-US" altLang="en-US" dirty="0">
                <a:solidFill>
                  <a:schemeClr val="hlink"/>
                </a:solidFill>
              </a:rPr>
              <a:t>			Therefore, if A then C.  </a:t>
            </a:r>
          </a:p>
        </p:txBody>
      </p:sp>
      <p:sp>
        <p:nvSpPr>
          <p:cNvPr id="4" name="Rectangle 3">
            <a:extLst>
              <a:ext uri="{FF2B5EF4-FFF2-40B4-BE49-F238E27FC236}">
                <a16:creationId xmlns:a16="http://schemas.microsoft.com/office/drawing/2014/main" id="{3DCF6D98-2498-44DF-9842-8687A3FEDE55}"/>
              </a:ext>
            </a:extLst>
          </p:cNvPr>
          <p:cNvSpPr/>
          <p:nvPr/>
        </p:nvSpPr>
        <p:spPr>
          <a:xfrm>
            <a:off x="3048000" y="60960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fade">
                                      <p:cBhvr>
                                        <p:cTn id="7" dur="800" decel="100000"/>
                                        <p:tgtEl>
                                          <p:spTgt spid="104450"/>
                                        </p:tgtEl>
                                      </p:cBhvr>
                                    </p:animEffect>
                                    <p:anim calcmode="lin" valueType="num">
                                      <p:cBhvr>
                                        <p:cTn id="8" dur="800" decel="100000" fill="hold"/>
                                        <p:tgtEl>
                                          <p:spTgt spid="104450"/>
                                        </p:tgtEl>
                                        <p:attrNameLst>
                                          <p:attrName>style.rotation</p:attrName>
                                        </p:attrNameLst>
                                      </p:cBhvr>
                                      <p:tavLst>
                                        <p:tav tm="0">
                                          <p:val>
                                            <p:fltVal val="-90"/>
                                          </p:val>
                                        </p:tav>
                                        <p:tav tm="100000">
                                          <p:val>
                                            <p:fltVal val="0"/>
                                          </p:val>
                                        </p:tav>
                                      </p:tavLst>
                                    </p:anim>
                                    <p:anim calcmode="lin" valueType="num">
                                      <p:cBhvr>
                                        <p:cTn id="9" dur="800" decel="100000" fill="hold"/>
                                        <p:tgtEl>
                                          <p:spTgt spid="104450"/>
                                        </p:tgtEl>
                                        <p:attrNameLst>
                                          <p:attrName>ppt_x</p:attrName>
                                        </p:attrNameLst>
                                      </p:cBhvr>
                                      <p:tavLst>
                                        <p:tav tm="0">
                                          <p:val>
                                            <p:strVal val="#ppt_x+0.4"/>
                                          </p:val>
                                        </p:tav>
                                        <p:tav tm="100000">
                                          <p:val>
                                            <p:strVal val="#ppt_x-0.05"/>
                                          </p:val>
                                        </p:tav>
                                      </p:tavLst>
                                    </p:anim>
                                    <p:anim calcmode="lin" valueType="num">
                                      <p:cBhvr>
                                        <p:cTn id="10" dur="800" decel="100000" fill="hold"/>
                                        <p:tgtEl>
                                          <p:spTgt spid="10445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445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445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4451">
                                            <p:txEl>
                                              <p:pRg st="0" end="0"/>
                                            </p:txEl>
                                          </p:spTgt>
                                        </p:tgtEl>
                                        <p:attrNameLst>
                                          <p:attrName>style.visibility</p:attrName>
                                        </p:attrNameLst>
                                      </p:cBhvr>
                                      <p:to>
                                        <p:strVal val="visible"/>
                                      </p:to>
                                    </p:set>
                                    <p:animEffect transition="in" filter="fade">
                                      <p:cBhvr>
                                        <p:cTn id="17" dur="1000"/>
                                        <p:tgtEl>
                                          <p:spTgt spid="104451">
                                            <p:txEl>
                                              <p:pRg st="0" end="0"/>
                                            </p:txEl>
                                          </p:spTgt>
                                        </p:tgtEl>
                                      </p:cBhvr>
                                    </p:animEffect>
                                    <p:anim calcmode="lin" valueType="num">
                                      <p:cBhvr>
                                        <p:cTn id="18" dur="1000" fill="hold"/>
                                        <p:tgtEl>
                                          <p:spTgt spid="10445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44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4451">
                                            <p:txEl>
                                              <p:pRg st="1" end="1"/>
                                            </p:txEl>
                                          </p:spTgt>
                                        </p:tgtEl>
                                        <p:attrNameLst>
                                          <p:attrName>style.visibility</p:attrName>
                                        </p:attrNameLst>
                                      </p:cBhvr>
                                      <p:to>
                                        <p:strVal val="visible"/>
                                      </p:to>
                                    </p:set>
                                    <p:animEffect transition="in" filter="fade">
                                      <p:cBhvr>
                                        <p:cTn id="24" dur="1000"/>
                                        <p:tgtEl>
                                          <p:spTgt spid="104451">
                                            <p:txEl>
                                              <p:pRg st="1" end="1"/>
                                            </p:txEl>
                                          </p:spTgt>
                                        </p:tgtEl>
                                      </p:cBhvr>
                                    </p:animEffect>
                                    <p:anim calcmode="lin" valueType="num">
                                      <p:cBhvr>
                                        <p:cTn id="25" dur="1000" fill="hold"/>
                                        <p:tgtEl>
                                          <p:spTgt spid="104451">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44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4451">
                                            <p:txEl>
                                              <p:pRg st="2" end="2"/>
                                            </p:txEl>
                                          </p:spTgt>
                                        </p:tgtEl>
                                        <p:attrNameLst>
                                          <p:attrName>style.visibility</p:attrName>
                                        </p:attrNameLst>
                                      </p:cBhvr>
                                      <p:to>
                                        <p:strVal val="visible"/>
                                      </p:to>
                                    </p:set>
                                    <p:animEffect transition="in" filter="fade">
                                      <p:cBhvr>
                                        <p:cTn id="31" dur="1000"/>
                                        <p:tgtEl>
                                          <p:spTgt spid="104451">
                                            <p:txEl>
                                              <p:pRg st="2" end="2"/>
                                            </p:txEl>
                                          </p:spTgt>
                                        </p:tgtEl>
                                      </p:cBhvr>
                                    </p:animEffect>
                                    <p:anim calcmode="lin" valueType="num">
                                      <p:cBhvr>
                                        <p:cTn id="32" dur="1000" fill="hold"/>
                                        <p:tgtEl>
                                          <p:spTgt spid="10445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44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4451">
                                            <p:txEl>
                                              <p:pRg st="4" end="4"/>
                                            </p:txEl>
                                          </p:spTgt>
                                        </p:tgtEl>
                                        <p:attrNameLst>
                                          <p:attrName>style.visibility</p:attrName>
                                        </p:attrNameLst>
                                      </p:cBhvr>
                                      <p:to>
                                        <p:strVal val="visible"/>
                                      </p:to>
                                    </p:set>
                                    <p:animEffect transition="in" filter="fade">
                                      <p:cBhvr>
                                        <p:cTn id="38" dur="1000"/>
                                        <p:tgtEl>
                                          <p:spTgt spid="104451">
                                            <p:txEl>
                                              <p:pRg st="4" end="4"/>
                                            </p:txEl>
                                          </p:spTgt>
                                        </p:tgtEl>
                                      </p:cBhvr>
                                    </p:animEffect>
                                    <p:anim calcmode="lin" valueType="num">
                                      <p:cBhvr>
                                        <p:cTn id="39" dur="1000" fill="hold"/>
                                        <p:tgtEl>
                                          <p:spTgt spid="104451">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44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4451">
                                            <p:txEl>
                                              <p:pRg st="5" end="5"/>
                                            </p:txEl>
                                          </p:spTgt>
                                        </p:tgtEl>
                                        <p:attrNameLst>
                                          <p:attrName>style.visibility</p:attrName>
                                        </p:attrNameLst>
                                      </p:cBhvr>
                                      <p:to>
                                        <p:strVal val="visible"/>
                                      </p:to>
                                    </p:set>
                                    <p:animEffect transition="in" filter="fade">
                                      <p:cBhvr>
                                        <p:cTn id="45" dur="1000"/>
                                        <p:tgtEl>
                                          <p:spTgt spid="104451">
                                            <p:txEl>
                                              <p:pRg st="5" end="5"/>
                                            </p:txEl>
                                          </p:spTgt>
                                        </p:tgtEl>
                                      </p:cBhvr>
                                    </p:animEffect>
                                    <p:anim calcmode="lin" valueType="num">
                                      <p:cBhvr>
                                        <p:cTn id="46" dur="1000" fill="hold"/>
                                        <p:tgtEl>
                                          <p:spTgt spid="104451">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445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4451">
                                            <p:txEl>
                                              <p:pRg st="6" end="6"/>
                                            </p:txEl>
                                          </p:spTgt>
                                        </p:tgtEl>
                                        <p:attrNameLst>
                                          <p:attrName>style.visibility</p:attrName>
                                        </p:attrNameLst>
                                      </p:cBhvr>
                                      <p:to>
                                        <p:strVal val="visible"/>
                                      </p:to>
                                    </p:set>
                                    <p:animEffect transition="in" filter="fade">
                                      <p:cBhvr>
                                        <p:cTn id="52" dur="1000"/>
                                        <p:tgtEl>
                                          <p:spTgt spid="104451">
                                            <p:txEl>
                                              <p:pRg st="6" end="6"/>
                                            </p:txEl>
                                          </p:spTgt>
                                        </p:tgtEl>
                                      </p:cBhvr>
                                    </p:animEffect>
                                    <p:anim calcmode="lin" valueType="num">
                                      <p:cBhvr>
                                        <p:cTn id="53" dur="1000" fill="hold"/>
                                        <p:tgtEl>
                                          <p:spTgt spid="104451">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445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4451" grpId="0" build="p"/>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57B0C795-AD38-473F-89DC-A8695C9BB512}"/>
              </a:ext>
            </a:extLst>
          </p:cNvPr>
          <p:cNvSpPr>
            <a:spLocks noGrp="1" noChangeArrowheads="1"/>
          </p:cNvSpPr>
          <p:nvPr>
            <p:ph type="title"/>
          </p:nvPr>
        </p:nvSpPr>
        <p:spPr>
          <a:xfrm>
            <a:off x="0" y="228600"/>
            <a:ext cx="9144000" cy="868363"/>
          </a:xfrm>
        </p:spPr>
        <p:txBody>
          <a:bodyPr/>
          <a:lstStyle/>
          <a:p>
            <a:pPr eaLnBrk="1" hangingPunct="1"/>
            <a:r>
              <a:rPr lang="vi-VN" altLang="en-US" sz="2800" i="0" dirty="0"/>
              <a:t>1. </a:t>
            </a:r>
            <a:r>
              <a:rPr lang="en-US" altLang="en-US" sz="2800" i="0" dirty="0"/>
              <a:t>HYPOTHETICAL SYLLOGISM</a:t>
            </a:r>
            <a:br>
              <a:rPr lang="en-US" altLang="en-US" sz="2800" i="0" dirty="0"/>
            </a:br>
            <a:r>
              <a:rPr lang="en-US" altLang="en-US" sz="2400" i="0" dirty="0"/>
              <a:t>(modus ponens – affirming the antecedent)</a:t>
            </a:r>
            <a:r>
              <a:rPr lang="en-US" altLang="en-US" sz="3200" dirty="0"/>
              <a:t> </a:t>
            </a:r>
          </a:p>
        </p:txBody>
      </p:sp>
      <p:sp>
        <p:nvSpPr>
          <p:cNvPr id="103427" name="Rectangle 3">
            <a:extLst>
              <a:ext uri="{FF2B5EF4-FFF2-40B4-BE49-F238E27FC236}">
                <a16:creationId xmlns:a16="http://schemas.microsoft.com/office/drawing/2014/main" id="{315E0DB7-7DE9-48B6-B145-B6626E3F9FE1}"/>
              </a:ext>
            </a:extLst>
          </p:cNvPr>
          <p:cNvSpPr>
            <a:spLocks noGrp="1" noChangeArrowheads="1"/>
          </p:cNvSpPr>
          <p:nvPr>
            <p:ph type="body" idx="1"/>
          </p:nvPr>
        </p:nvSpPr>
        <p:spPr>
          <a:xfrm>
            <a:off x="457200" y="1371600"/>
            <a:ext cx="8229600" cy="4724400"/>
          </a:xfrm>
        </p:spPr>
        <p:txBody>
          <a:bodyPr/>
          <a:lstStyle/>
          <a:p>
            <a:pPr eaLnBrk="1" hangingPunct="1">
              <a:lnSpc>
                <a:spcPct val="120000"/>
              </a:lnSpc>
            </a:pPr>
            <a:r>
              <a:rPr lang="en-US" altLang="en-US" dirty="0"/>
              <a:t>If you want to get a scholarship, you’ll have to study hard. </a:t>
            </a:r>
          </a:p>
          <a:p>
            <a:pPr eaLnBrk="1" hangingPunct="1">
              <a:lnSpc>
                <a:spcPct val="120000"/>
              </a:lnSpc>
            </a:pPr>
            <a:r>
              <a:rPr lang="en-US" altLang="en-US" dirty="0"/>
              <a:t>You certainly want to get the scholarship.</a:t>
            </a:r>
          </a:p>
          <a:p>
            <a:pPr eaLnBrk="1" hangingPunct="1">
              <a:lnSpc>
                <a:spcPct val="120000"/>
              </a:lnSpc>
            </a:pPr>
            <a:r>
              <a:rPr lang="en-US" altLang="en-US" dirty="0"/>
              <a:t>Therefore, you’ll have to study hard.</a:t>
            </a:r>
          </a:p>
          <a:p>
            <a:pPr eaLnBrk="1" hangingPunct="1">
              <a:lnSpc>
                <a:spcPct val="90000"/>
              </a:lnSpc>
            </a:pPr>
            <a:endParaRPr lang="en-US" altLang="en-US" dirty="0"/>
          </a:p>
          <a:p>
            <a:pPr eaLnBrk="1" hangingPunct="1">
              <a:lnSpc>
                <a:spcPct val="90000"/>
              </a:lnSpc>
              <a:buFont typeface="Wingdings" panose="05000000000000000000" pitchFamily="2" charset="2"/>
              <a:buNone/>
            </a:pPr>
            <a:r>
              <a:rPr lang="en-US" altLang="en-US" u="sng" dirty="0">
                <a:solidFill>
                  <a:schemeClr val="hlink"/>
                </a:solidFill>
              </a:rPr>
              <a:t>Pattern</a:t>
            </a:r>
            <a:r>
              <a:rPr lang="en-US" altLang="en-US" dirty="0">
                <a:solidFill>
                  <a:schemeClr val="hlink"/>
                </a:solidFill>
              </a:rPr>
              <a:t>: 	If A, then B.</a:t>
            </a:r>
          </a:p>
          <a:p>
            <a:pPr eaLnBrk="1" hangingPunct="1">
              <a:lnSpc>
                <a:spcPct val="90000"/>
              </a:lnSpc>
              <a:buFont typeface="Wingdings" panose="05000000000000000000" pitchFamily="2" charset="2"/>
              <a:buNone/>
            </a:pPr>
            <a:r>
              <a:rPr lang="en-US" altLang="en-US" dirty="0">
                <a:solidFill>
                  <a:schemeClr val="hlink"/>
                </a:solidFill>
              </a:rPr>
              <a:t>			A.</a:t>
            </a:r>
          </a:p>
          <a:p>
            <a:pPr eaLnBrk="1" hangingPunct="1">
              <a:lnSpc>
                <a:spcPct val="90000"/>
              </a:lnSpc>
              <a:buFont typeface="Wingdings" panose="05000000000000000000" pitchFamily="2" charset="2"/>
              <a:buNone/>
            </a:pPr>
            <a:r>
              <a:rPr lang="en-US" altLang="en-US" dirty="0">
                <a:solidFill>
                  <a:schemeClr val="hlink"/>
                </a:solidFill>
              </a:rPr>
              <a:t>			Therefore, B  </a:t>
            </a:r>
          </a:p>
        </p:txBody>
      </p:sp>
      <p:sp>
        <p:nvSpPr>
          <p:cNvPr id="4" name="Rectangle 3">
            <a:extLst>
              <a:ext uri="{FF2B5EF4-FFF2-40B4-BE49-F238E27FC236}">
                <a16:creationId xmlns:a16="http://schemas.microsoft.com/office/drawing/2014/main" id="{A6E3663E-51AD-4E3B-9318-9FED63839C2A}"/>
              </a:ext>
            </a:extLst>
          </p:cNvPr>
          <p:cNvSpPr/>
          <p:nvPr/>
        </p:nvSpPr>
        <p:spPr>
          <a:xfrm>
            <a:off x="3048000" y="62484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fade">
                                      <p:cBhvr>
                                        <p:cTn id="7" dur="800" decel="100000"/>
                                        <p:tgtEl>
                                          <p:spTgt spid="103426"/>
                                        </p:tgtEl>
                                      </p:cBhvr>
                                    </p:animEffect>
                                    <p:anim calcmode="lin" valueType="num">
                                      <p:cBhvr>
                                        <p:cTn id="8" dur="800" decel="100000" fill="hold"/>
                                        <p:tgtEl>
                                          <p:spTgt spid="103426"/>
                                        </p:tgtEl>
                                        <p:attrNameLst>
                                          <p:attrName>style.rotation</p:attrName>
                                        </p:attrNameLst>
                                      </p:cBhvr>
                                      <p:tavLst>
                                        <p:tav tm="0">
                                          <p:val>
                                            <p:fltVal val="-90"/>
                                          </p:val>
                                        </p:tav>
                                        <p:tav tm="100000">
                                          <p:val>
                                            <p:fltVal val="0"/>
                                          </p:val>
                                        </p:tav>
                                      </p:tavLst>
                                    </p:anim>
                                    <p:anim calcmode="lin" valueType="num">
                                      <p:cBhvr>
                                        <p:cTn id="9" dur="800" decel="100000" fill="hold"/>
                                        <p:tgtEl>
                                          <p:spTgt spid="103426"/>
                                        </p:tgtEl>
                                        <p:attrNameLst>
                                          <p:attrName>ppt_x</p:attrName>
                                        </p:attrNameLst>
                                      </p:cBhvr>
                                      <p:tavLst>
                                        <p:tav tm="0">
                                          <p:val>
                                            <p:strVal val="#ppt_x+0.4"/>
                                          </p:val>
                                        </p:tav>
                                        <p:tav tm="100000">
                                          <p:val>
                                            <p:strVal val="#ppt_x-0.05"/>
                                          </p:val>
                                        </p:tav>
                                      </p:tavLst>
                                    </p:anim>
                                    <p:anim calcmode="lin" valueType="num">
                                      <p:cBhvr>
                                        <p:cTn id="10" dur="800" decel="100000" fill="hold"/>
                                        <p:tgtEl>
                                          <p:spTgt spid="10342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342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342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3427">
                                            <p:txEl>
                                              <p:pRg st="0" end="0"/>
                                            </p:txEl>
                                          </p:spTgt>
                                        </p:tgtEl>
                                        <p:attrNameLst>
                                          <p:attrName>style.visibility</p:attrName>
                                        </p:attrNameLst>
                                      </p:cBhvr>
                                      <p:to>
                                        <p:strVal val="visible"/>
                                      </p:to>
                                    </p:set>
                                    <p:animEffect transition="in" filter="fade">
                                      <p:cBhvr>
                                        <p:cTn id="17" dur="1000"/>
                                        <p:tgtEl>
                                          <p:spTgt spid="103427">
                                            <p:txEl>
                                              <p:pRg st="0" end="0"/>
                                            </p:txEl>
                                          </p:spTgt>
                                        </p:tgtEl>
                                      </p:cBhvr>
                                    </p:animEffect>
                                    <p:anim calcmode="lin" valueType="num">
                                      <p:cBhvr>
                                        <p:cTn id="18" dur="10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34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3427">
                                            <p:txEl>
                                              <p:pRg st="1" end="1"/>
                                            </p:txEl>
                                          </p:spTgt>
                                        </p:tgtEl>
                                        <p:attrNameLst>
                                          <p:attrName>style.visibility</p:attrName>
                                        </p:attrNameLst>
                                      </p:cBhvr>
                                      <p:to>
                                        <p:strVal val="visible"/>
                                      </p:to>
                                    </p:set>
                                    <p:animEffect transition="in" filter="fade">
                                      <p:cBhvr>
                                        <p:cTn id="24" dur="1000"/>
                                        <p:tgtEl>
                                          <p:spTgt spid="103427">
                                            <p:txEl>
                                              <p:pRg st="1" end="1"/>
                                            </p:txEl>
                                          </p:spTgt>
                                        </p:tgtEl>
                                      </p:cBhvr>
                                    </p:animEffect>
                                    <p:anim calcmode="lin" valueType="num">
                                      <p:cBhvr>
                                        <p:cTn id="25" dur="10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34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3427">
                                            <p:txEl>
                                              <p:pRg st="2" end="2"/>
                                            </p:txEl>
                                          </p:spTgt>
                                        </p:tgtEl>
                                        <p:attrNameLst>
                                          <p:attrName>style.visibility</p:attrName>
                                        </p:attrNameLst>
                                      </p:cBhvr>
                                      <p:to>
                                        <p:strVal val="visible"/>
                                      </p:to>
                                    </p:set>
                                    <p:animEffect transition="in" filter="fade">
                                      <p:cBhvr>
                                        <p:cTn id="31" dur="1000"/>
                                        <p:tgtEl>
                                          <p:spTgt spid="103427">
                                            <p:txEl>
                                              <p:pRg st="2" end="2"/>
                                            </p:txEl>
                                          </p:spTgt>
                                        </p:tgtEl>
                                      </p:cBhvr>
                                    </p:animEffect>
                                    <p:anim calcmode="lin" valueType="num">
                                      <p:cBhvr>
                                        <p:cTn id="32" dur="10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34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3427">
                                            <p:txEl>
                                              <p:pRg st="4" end="4"/>
                                            </p:txEl>
                                          </p:spTgt>
                                        </p:tgtEl>
                                        <p:attrNameLst>
                                          <p:attrName>style.visibility</p:attrName>
                                        </p:attrNameLst>
                                      </p:cBhvr>
                                      <p:to>
                                        <p:strVal val="visible"/>
                                      </p:to>
                                    </p:set>
                                    <p:animEffect transition="in" filter="fade">
                                      <p:cBhvr>
                                        <p:cTn id="38" dur="1000"/>
                                        <p:tgtEl>
                                          <p:spTgt spid="103427">
                                            <p:txEl>
                                              <p:pRg st="4" end="4"/>
                                            </p:txEl>
                                          </p:spTgt>
                                        </p:tgtEl>
                                      </p:cBhvr>
                                    </p:animEffect>
                                    <p:anim calcmode="lin" valueType="num">
                                      <p:cBhvr>
                                        <p:cTn id="39" dur="10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342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3427">
                                            <p:txEl>
                                              <p:pRg st="5" end="5"/>
                                            </p:txEl>
                                          </p:spTgt>
                                        </p:tgtEl>
                                        <p:attrNameLst>
                                          <p:attrName>style.visibility</p:attrName>
                                        </p:attrNameLst>
                                      </p:cBhvr>
                                      <p:to>
                                        <p:strVal val="visible"/>
                                      </p:to>
                                    </p:set>
                                    <p:animEffect transition="in" filter="fade">
                                      <p:cBhvr>
                                        <p:cTn id="45" dur="1000"/>
                                        <p:tgtEl>
                                          <p:spTgt spid="103427">
                                            <p:txEl>
                                              <p:pRg st="5" end="5"/>
                                            </p:txEl>
                                          </p:spTgt>
                                        </p:tgtEl>
                                      </p:cBhvr>
                                    </p:animEffect>
                                    <p:anim calcmode="lin" valueType="num">
                                      <p:cBhvr>
                                        <p:cTn id="46" dur="1000" fill="hold"/>
                                        <p:tgtEl>
                                          <p:spTgt spid="103427">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342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3427">
                                            <p:txEl>
                                              <p:pRg st="6" end="6"/>
                                            </p:txEl>
                                          </p:spTgt>
                                        </p:tgtEl>
                                        <p:attrNameLst>
                                          <p:attrName>style.visibility</p:attrName>
                                        </p:attrNameLst>
                                      </p:cBhvr>
                                      <p:to>
                                        <p:strVal val="visible"/>
                                      </p:to>
                                    </p:set>
                                    <p:animEffect transition="in" filter="fade">
                                      <p:cBhvr>
                                        <p:cTn id="52" dur="1000"/>
                                        <p:tgtEl>
                                          <p:spTgt spid="103427">
                                            <p:txEl>
                                              <p:pRg st="6" end="6"/>
                                            </p:txEl>
                                          </p:spTgt>
                                        </p:tgtEl>
                                      </p:cBhvr>
                                    </p:animEffect>
                                    <p:anim calcmode="lin" valueType="num">
                                      <p:cBhvr>
                                        <p:cTn id="53" dur="1000" fill="hold"/>
                                        <p:tgtEl>
                                          <p:spTgt spid="103427">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342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p:bldP spid="103427" grpId="0" build="p"/>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58F03DAB-7DC2-4979-8D72-5CB09FEC9F8B}"/>
              </a:ext>
            </a:extLst>
          </p:cNvPr>
          <p:cNvSpPr>
            <a:spLocks noGrp="1" noChangeArrowheads="1"/>
          </p:cNvSpPr>
          <p:nvPr>
            <p:ph type="title"/>
          </p:nvPr>
        </p:nvSpPr>
        <p:spPr>
          <a:xfrm>
            <a:off x="152400" y="228600"/>
            <a:ext cx="8991600" cy="868363"/>
          </a:xfrm>
        </p:spPr>
        <p:txBody>
          <a:bodyPr/>
          <a:lstStyle/>
          <a:p>
            <a:pPr eaLnBrk="1" hangingPunct="1"/>
            <a:r>
              <a:rPr lang="vi-VN" altLang="en-US" sz="2800" i="0" dirty="0"/>
              <a:t>1. </a:t>
            </a:r>
            <a:r>
              <a:rPr lang="en-US" altLang="en-US" sz="2800" i="0" dirty="0"/>
              <a:t>HYPOTHETICAL SYLLOGISM </a:t>
            </a:r>
            <a:br>
              <a:rPr lang="en-US" altLang="en-US" sz="2800" i="0" dirty="0"/>
            </a:br>
            <a:r>
              <a:rPr lang="en-US" altLang="en-US" sz="2400" i="0" dirty="0"/>
              <a:t>(modus tollens – denying the consequent)</a:t>
            </a:r>
            <a:r>
              <a:rPr lang="en-US" altLang="en-US" sz="3200" dirty="0"/>
              <a:t> </a:t>
            </a:r>
          </a:p>
        </p:txBody>
      </p:sp>
      <p:sp>
        <p:nvSpPr>
          <p:cNvPr id="105475" name="Rectangle 3">
            <a:extLst>
              <a:ext uri="{FF2B5EF4-FFF2-40B4-BE49-F238E27FC236}">
                <a16:creationId xmlns:a16="http://schemas.microsoft.com/office/drawing/2014/main" id="{181DBB63-21D6-48D5-A4DF-F1457A168FED}"/>
              </a:ext>
            </a:extLst>
          </p:cNvPr>
          <p:cNvSpPr>
            <a:spLocks noGrp="1" noChangeArrowheads="1"/>
          </p:cNvSpPr>
          <p:nvPr>
            <p:ph type="body" idx="1"/>
          </p:nvPr>
        </p:nvSpPr>
        <p:spPr>
          <a:xfrm>
            <a:off x="0" y="1554163"/>
            <a:ext cx="8991600" cy="4525962"/>
          </a:xfrm>
        </p:spPr>
        <p:txBody>
          <a:bodyPr/>
          <a:lstStyle/>
          <a:p>
            <a:pPr eaLnBrk="1" hangingPunct="1"/>
            <a:r>
              <a:rPr lang="en-US" altLang="en-US" dirty="0"/>
              <a:t>If you live in Paris, then you live in France. </a:t>
            </a:r>
          </a:p>
          <a:p>
            <a:pPr eaLnBrk="1" hangingPunct="1"/>
            <a:r>
              <a:rPr lang="en-US" altLang="en-US" dirty="0"/>
              <a:t>You don’t live in France.</a:t>
            </a:r>
          </a:p>
          <a:p>
            <a:pPr eaLnBrk="1" hangingPunct="1"/>
            <a:r>
              <a:rPr lang="en-US" altLang="en-US" dirty="0"/>
              <a:t>Therefore, you don’t live in Paris.</a:t>
            </a:r>
          </a:p>
          <a:p>
            <a:pPr eaLnBrk="1" hangingPunct="1"/>
            <a:endParaRPr lang="en-US" altLang="en-US" dirty="0"/>
          </a:p>
          <a:p>
            <a:pPr eaLnBrk="1" hangingPunct="1">
              <a:buFont typeface="Wingdings" panose="05000000000000000000" pitchFamily="2" charset="2"/>
              <a:buNone/>
            </a:pPr>
            <a:r>
              <a:rPr lang="en-US" altLang="en-US" u="sng" dirty="0">
                <a:solidFill>
                  <a:schemeClr val="hlink"/>
                </a:solidFill>
              </a:rPr>
              <a:t>Pattern</a:t>
            </a:r>
            <a:r>
              <a:rPr lang="en-US" altLang="en-US" dirty="0">
                <a:solidFill>
                  <a:schemeClr val="hlink"/>
                </a:solidFill>
              </a:rPr>
              <a:t>: 	If A, then B.</a:t>
            </a:r>
          </a:p>
          <a:p>
            <a:pPr eaLnBrk="1" hangingPunct="1">
              <a:buFont typeface="Wingdings" panose="05000000000000000000" pitchFamily="2" charset="2"/>
              <a:buNone/>
            </a:pPr>
            <a:r>
              <a:rPr lang="en-US" altLang="en-US" dirty="0">
                <a:solidFill>
                  <a:schemeClr val="hlink"/>
                </a:solidFill>
              </a:rPr>
              <a:t>			Not B.</a:t>
            </a:r>
          </a:p>
          <a:p>
            <a:pPr eaLnBrk="1" hangingPunct="1">
              <a:buFont typeface="Wingdings" panose="05000000000000000000" pitchFamily="2" charset="2"/>
              <a:buNone/>
            </a:pPr>
            <a:r>
              <a:rPr lang="en-US" altLang="en-US" dirty="0">
                <a:solidFill>
                  <a:schemeClr val="hlink"/>
                </a:solidFill>
              </a:rPr>
              <a:t>			Therefore, not A.   </a:t>
            </a:r>
          </a:p>
        </p:txBody>
      </p:sp>
      <p:sp>
        <p:nvSpPr>
          <p:cNvPr id="4" name="Rectangle 3">
            <a:extLst>
              <a:ext uri="{FF2B5EF4-FFF2-40B4-BE49-F238E27FC236}">
                <a16:creationId xmlns:a16="http://schemas.microsoft.com/office/drawing/2014/main" id="{28795912-DFD2-4DCE-8517-48F74422369A}"/>
              </a:ext>
            </a:extLst>
          </p:cNvPr>
          <p:cNvSpPr/>
          <p:nvPr/>
        </p:nvSpPr>
        <p:spPr>
          <a:xfrm>
            <a:off x="3048000" y="60960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fade">
                                      <p:cBhvr>
                                        <p:cTn id="7" dur="800" decel="100000"/>
                                        <p:tgtEl>
                                          <p:spTgt spid="105474"/>
                                        </p:tgtEl>
                                      </p:cBhvr>
                                    </p:animEffect>
                                    <p:anim calcmode="lin" valueType="num">
                                      <p:cBhvr>
                                        <p:cTn id="8" dur="800" decel="100000" fill="hold"/>
                                        <p:tgtEl>
                                          <p:spTgt spid="105474"/>
                                        </p:tgtEl>
                                        <p:attrNameLst>
                                          <p:attrName>style.rotation</p:attrName>
                                        </p:attrNameLst>
                                      </p:cBhvr>
                                      <p:tavLst>
                                        <p:tav tm="0">
                                          <p:val>
                                            <p:fltVal val="-90"/>
                                          </p:val>
                                        </p:tav>
                                        <p:tav tm="100000">
                                          <p:val>
                                            <p:fltVal val="0"/>
                                          </p:val>
                                        </p:tav>
                                      </p:tavLst>
                                    </p:anim>
                                    <p:anim calcmode="lin" valueType="num">
                                      <p:cBhvr>
                                        <p:cTn id="9" dur="800" decel="100000" fill="hold"/>
                                        <p:tgtEl>
                                          <p:spTgt spid="105474"/>
                                        </p:tgtEl>
                                        <p:attrNameLst>
                                          <p:attrName>ppt_x</p:attrName>
                                        </p:attrNameLst>
                                      </p:cBhvr>
                                      <p:tavLst>
                                        <p:tav tm="0">
                                          <p:val>
                                            <p:strVal val="#ppt_x+0.4"/>
                                          </p:val>
                                        </p:tav>
                                        <p:tav tm="100000">
                                          <p:val>
                                            <p:strVal val="#ppt_x-0.05"/>
                                          </p:val>
                                        </p:tav>
                                      </p:tavLst>
                                    </p:anim>
                                    <p:anim calcmode="lin" valueType="num">
                                      <p:cBhvr>
                                        <p:cTn id="10" dur="800" decel="100000" fill="hold"/>
                                        <p:tgtEl>
                                          <p:spTgt spid="10547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547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547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5475">
                                            <p:txEl>
                                              <p:pRg st="0" end="0"/>
                                            </p:txEl>
                                          </p:spTgt>
                                        </p:tgtEl>
                                        <p:attrNameLst>
                                          <p:attrName>style.visibility</p:attrName>
                                        </p:attrNameLst>
                                      </p:cBhvr>
                                      <p:to>
                                        <p:strVal val="visible"/>
                                      </p:to>
                                    </p:set>
                                    <p:animEffect transition="in" filter="fade">
                                      <p:cBhvr>
                                        <p:cTn id="17" dur="1000"/>
                                        <p:tgtEl>
                                          <p:spTgt spid="105475">
                                            <p:txEl>
                                              <p:pRg st="0" end="0"/>
                                            </p:txEl>
                                          </p:spTgt>
                                        </p:tgtEl>
                                      </p:cBhvr>
                                    </p:animEffect>
                                    <p:anim calcmode="lin" valueType="num">
                                      <p:cBhvr>
                                        <p:cTn id="18" dur="1000" fill="hold"/>
                                        <p:tgtEl>
                                          <p:spTgt spid="10547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547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5475">
                                            <p:txEl>
                                              <p:pRg st="1" end="1"/>
                                            </p:txEl>
                                          </p:spTgt>
                                        </p:tgtEl>
                                        <p:attrNameLst>
                                          <p:attrName>style.visibility</p:attrName>
                                        </p:attrNameLst>
                                      </p:cBhvr>
                                      <p:to>
                                        <p:strVal val="visible"/>
                                      </p:to>
                                    </p:set>
                                    <p:animEffect transition="in" filter="fade">
                                      <p:cBhvr>
                                        <p:cTn id="24" dur="1000"/>
                                        <p:tgtEl>
                                          <p:spTgt spid="105475">
                                            <p:txEl>
                                              <p:pRg st="1" end="1"/>
                                            </p:txEl>
                                          </p:spTgt>
                                        </p:tgtEl>
                                      </p:cBhvr>
                                    </p:animEffect>
                                    <p:anim calcmode="lin" valueType="num">
                                      <p:cBhvr>
                                        <p:cTn id="25" dur="1000" fill="hold"/>
                                        <p:tgtEl>
                                          <p:spTgt spid="10547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54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5475">
                                            <p:txEl>
                                              <p:pRg st="2" end="2"/>
                                            </p:txEl>
                                          </p:spTgt>
                                        </p:tgtEl>
                                        <p:attrNameLst>
                                          <p:attrName>style.visibility</p:attrName>
                                        </p:attrNameLst>
                                      </p:cBhvr>
                                      <p:to>
                                        <p:strVal val="visible"/>
                                      </p:to>
                                    </p:set>
                                    <p:animEffect transition="in" filter="fade">
                                      <p:cBhvr>
                                        <p:cTn id="31" dur="1000"/>
                                        <p:tgtEl>
                                          <p:spTgt spid="105475">
                                            <p:txEl>
                                              <p:pRg st="2" end="2"/>
                                            </p:txEl>
                                          </p:spTgt>
                                        </p:tgtEl>
                                      </p:cBhvr>
                                    </p:animEffect>
                                    <p:anim calcmode="lin" valueType="num">
                                      <p:cBhvr>
                                        <p:cTn id="32" dur="1000" fill="hold"/>
                                        <p:tgtEl>
                                          <p:spTgt spid="105475">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54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5475">
                                            <p:txEl>
                                              <p:pRg st="4" end="4"/>
                                            </p:txEl>
                                          </p:spTgt>
                                        </p:tgtEl>
                                        <p:attrNameLst>
                                          <p:attrName>style.visibility</p:attrName>
                                        </p:attrNameLst>
                                      </p:cBhvr>
                                      <p:to>
                                        <p:strVal val="visible"/>
                                      </p:to>
                                    </p:set>
                                    <p:animEffect transition="in" filter="fade">
                                      <p:cBhvr>
                                        <p:cTn id="38" dur="1000"/>
                                        <p:tgtEl>
                                          <p:spTgt spid="105475">
                                            <p:txEl>
                                              <p:pRg st="4" end="4"/>
                                            </p:txEl>
                                          </p:spTgt>
                                        </p:tgtEl>
                                      </p:cBhvr>
                                    </p:animEffect>
                                    <p:anim calcmode="lin" valueType="num">
                                      <p:cBhvr>
                                        <p:cTn id="39" dur="1000" fill="hold"/>
                                        <p:tgtEl>
                                          <p:spTgt spid="105475">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54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5475">
                                            <p:txEl>
                                              <p:pRg st="5" end="5"/>
                                            </p:txEl>
                                          </p:spTgt>
                                        </p:tgtEl>
                                        <p:attrNameLst>
                                          <p:attrName>style.visibility</p:attrName>
                                        </p:attrNameLst>
                                      </p:cBhvr>
                                      <p:to>
                                        <p:strVal val="visible"/>
                                      </p:to>
                                    </p:set>
                                    <p:animEffect transition="in" filter="fade">
                                      <p:cBhvr>
                                        <p:cTn id="45" dur="1000"/>
                                        <p:tgtEl>
                                          <p:spTgt spid="105475">
                                            <p:txEl>
                                              <p:pRg st="5" end="5"/>
                                            </p:txEl>
                                          </p:spTgt>
                                        </p:tgtEl>
                                      </p:cBhvr>
                                    </p:animEffect>
                                    <p:anim calcmode="lin" valueType="num">
                                      <p:cBhvr>
                                        <p:cTn id="46" dur="1000" fill="hold"/>
                                        <p:tgtEl>
                                          <p:spTgt spid="10547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54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5475">
                                            <p:txEl>
                                              <p:pRg st="6" end="6"/>
                                            </p:txEl>
                                          </p:spTgt>
                                        </p:tgtEl>
                                        <p:attrNameLst>
                                          <p:attrName>style.visibility</p:attrName>
                                        </p:attrNameLst>
                                      </p:cBhvr>
                                      <p:to>
                                        <p:strVal val="visible"/>
                                      </p:to>
                                    </p:set>
                                    <p:animEffect transition="in" filter="fade">
                                      <p:cBhvr>
                                        <p:cTn id="52" dur="1000"/>
                                        <p:tgtEl>
                                          <p:spTgt spid="105475">
                                            <p:txEl>
                                              <p:pRg st="6" end="6"/>
                                            </p:txEl>
                                          </p:spTgt>
                                        </p:tgtEl>
                                      </p:cBhvr>
                                    </p:animEffect>
                                    <p:anim calcmode="lin" valueType="num">
                                      <p:cBhvr>
                                        <p:cTn id="53" dur="1000" fill="hold"/>
                                        <p:tgtEl>
                                          <p:spTgt spid="105475">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54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p:bldP spid="105475" grpId="0" build="p"/>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522196F-7CA6-4C2A-8C88-6D1585D44B9F}"/>
              </a:ext>
            </a:extLst>
          </p:cNvPr>
          <p:cNvSpPr>
            <a:spLocks noGrp="1" noChangeArrowheads="1"/>
          </p:cNvSpPr>
          <p:nvPr>
            <p:ph type="title"/>
          </p:nvPr>
        </p:nvSpPr>
        <p:spPr/>
        <p:txBody>
          <a:bodyPr/>
          <a:lstStyle/>
          <a:p>
            <a:pPr eaLnBrk="1" hangingPunct="1"/>
            <a:r>
              <a:rPr lang="en-US" altLang="en-US" sz="2800" i="0" dirty="0"/>
              <a:t>1. HYPOTHETICAL SYLLOGISM </a:t>
            </a:r>
            <a:br>
              <a:rPr lang="en-US" altLang="en-US" sz="2800" i="0" dirty="0"/>
            </a:br>
            <a:r>
              <a:rPr lang="en-US" altLang="en-US" sz="2800" i="0" dirty="0"/>
              <a:t>(denying the antecedent)</a:t>
            </a:r>
          </a:p>
        </p:txBody>
      </p:sp>
      <p:sp>
        <p:nvSpPr>
          <p:cNvPr id="106499" name="Rectangle 3">
            <a:extLst>
              <a:ext uri="{FF2B5EF4-FFF2-40B4-BE49-F238E27FC236}">
                <a16:creationId xmlns:a16="http://schemas.microsoft.com/office/drawing/2014/main" id="{2954E4FC-8BA7-4AAF-84D3-FD4BA5EFC1D6}"/>
              </a:ext>
            </a:extLst>
          </p:cNvPr>
          <p:cNvSpPr>
            <a:spLocks noGrp="1" noChangeArrowheads="1"/>
          </p:cNvSpPr>
          <p:nvPr>
            <p:ph type="body" idx="1"/>
          </p:nvPr>
        </p:nvSpPr>
        <p:spPr/>
        <p:txBody>
          <a:bodyPr/>
          <a:lstStyle/>
          <a:p>
            <a:pPr eaLnBrk="1" hangingPunct="1">
              <a:lnSpc>
                <a:spcPct val="120000"/>
              </a:lnSpc>
            </a:pPr>
            <a:r>
              <a:rPr lang="en-US" altLang="en-US" dirty="0"/>
              <a:t>If Mr. Smith is President of the U.S., then he’s a famous person. </a:t>
            </a:r>
          </a:p>
          <a:p>
            <a:pPr eaLnBrk="1" hangingPunct="1">
              <a:lnSpc>
                <a:spcPct val="120000"/>
              </a:lnSpc>
            </a:pPr>
            <a:r>
              <a:rPr lang="en-US" altLang="en-US" dirty="0"/>
              <a:t>Mr. Smith is not President of the U.S.</a:t>
            </a:r>
          </a:p>
          <a:p>
            <a:pPr eaLnBrk="1" hangingPunct="1">
              <a:lnSpc>
                <a:spcPct val="120000"/>
              </a:lnSpc>
            </a:pPr>
            <a:r>
              <a:rPr lang="en-US" altLang="en-US" dirty="0"/>
              <a:t>Therefore, he’s not a famous person.</a:t>
            </a:r>
          </a:p>
          <a:p>
            <a:pPr eaLnBrk="1" hangingPunct="1">
              <a:lnSpc>
                <a:spcPct val="90000"/>
              </a:lnSpc>
            </a:pPr>
            <a:endParaRPr lang="en-US" altLang="en-US" dirty="0"/>
          </a:p>
          <a:p>
            <a:pPr eaLnBrk="1" hangingPunct="1">
              <a:lnSpc>
                <a:spcPct val="90000"/>
              </a:lnSpc>
              <a:buFont typeface="Wingdings" panose="05000000000000000000" pitchFamily="2" charset="2"/>
              <a:buNone/>
            </a:pPr>
            <a:r>
              <a:rPr lang="en-US" altLang="en-US" u="sng" dirty="0">
                <a:solidFill>
                  <a:schemeClr val="hlink"/>
                </a:solidFill>
              </a:rPr>
              <a:t>Pattern</a:t>
            </a:r>
            <a:r>
              <a:rPr lang="en-US" altLang="en-US" dirty="0">
                <a:solidFill>
                  <a:schemeClr val="hlink"/>
                </a:solidFill>
              </a:rPr>
              <a:t>: </a:t>
            </a:r>
            <a:r>
              <a:rPr lang="en-US" altLang="en-US" sz="2400" dirty="0">
                <a:solidFill>
                  <a:schemeClr val="hlink"/>
                </a:solidFill>
              </a:rPr>
              <a:t>	If A, then B.</a:t>
            </a:r>
          </a:p>
          <a:p>
            <a:pPr eaLnBrk="1" hangingPunct="1">
              <a:lnSpc>
                <a:spcPct val="90000"/>
              </a:lnSpc>
              <a:buFont typeface="Wingdings" panose="05000000000000000000" pitchFamily="2" charset="2"/>
              <a:buNone/>
            </a:pPr>
            <a:r>
              <a:rPr lang="en-US" altLang="en-US" sz="2400" dirty="0">
                <a:solidFill>
                  <a:schemeClr val="hlink"/>
                </a:solidFill>
              </a:rPr>
              <a:t>			Not A.</a:t>
            </a:r>
          </a:p>
          <a:p>
            <a:pPr eaLnBrk="1" hangingPunct="1">
              <a:lnSpc>
                <a:spcPct val="90000"/>
              </a:lnSpc>
              <a:buFont typeface="Wingdings" panose="05000000000000000000" pitchFamily="2" charset="2"/>
              <a:buNone/>
            </a:pPr>
            <a:r>
              <a:rPr lang="en-US" altLang="en-US" sz="2400" dirty="0">
                <a:solidFill>
                  <a:schemeClr val="hlink"/>
                </a:solidFill>
              </a:rPr>
              <a:t>			Therefore, not B.   </a:t>
            </a:r>
          </a:p>
        </p:txBody>
      </p:sp>
      <p:sp>
        <p:nvSpPr>
          <p:cNvPr id="2" name="Rectangle 1">
            <a:extLst>
              <a:ext uri="{FF2B5EF4-FFF2-40B4-BE49-F238E27FC236}">
                <a16:creationId xmlns:a16="http://schemas.microsoft.com/office/drawing/2014/main" id="{1EB82C9A-2303-47F2-B597-AEFB3005B295}"/>
              </a:ext>
            </a:extLst>
          </p:cNvPr>
          <p:cNvSpPr/>
          <p:nvPr/>
        </p:nvSpPr>
        <p:spPr>
          <a:xfrm>
            <a:off x="3048000" y="60960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Invalid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fade">
                                      <p:cBhvr>
                                        <p:cTn id="7" dur="800" decel="100000"/>
                                        <p:tgtEl>
                                          <p:spTgt spid="106498"/>
                                        </p:tgtEl>
                                      </p:cBhvr>
                                    </p:animEffect>
                                    <p:anim calcmode="lin" valueType="num">
                                      <p:cBhvr>
                                        <p:cTn id="8" dur="800" decel="100000" fill="hold"/>
                                        <p:tgtEl>
                                          <p:spTgt spid="106498"/>
                                        </p:tgtEl>
                                        <p:attrNameLst>
                                          <p:attrName>style.rotation</p:attrName>
                                        </p:attrNameLst>
                                      </p:cBhvr>
                                      <p:tavLst>
                                        <p:tav tm="0">
                                          <p:val>
                                            <p:fltVal val="-90"/>
                                          </p:val>
                                        </p:tav>
                                        <p:tav tm="100000">
                                          <p:val>
                                            <p:fltVal val="0"/>
                                          </p:val>
                                        </p:tav>
                                      </p:tavLst>
                                    </p:anim>
                                    <p:anim calcmode="lin" valueType="num">
                                      <p:cBhvr>
                                        <p:cTn id="9" dur="800" decel="100000" fill="hold"/>
                                        <p:tgtEl>
                                          <p:spTgt spid="106498"/>
                                        </p:tgtEl>
                                        <p:attrNameLst>
                                          <p:attrName>ppt_x</p:attrName>
                                        </p:attrNameLst>
                                      </p:cBhvr>
                                      <p:tavLst>
                                        <p:tav tm="0">
                                          <p:val>
                                            <p:strVal val="#ppt_x+0.4"/>
                                          </p:val>
                                        </p:tav>
                                        <p:tav tm="100000">
                                          <p:val>
                                            <p:strVal val="#ppt_x-0.05"/>
                                          </p:val>
                                        </p:tav>
                                      </p:tavLst>
                                    </p:anim>
                                    <p:anim calcmode="lin" valueType="num">
                                      <p:cBhvr>
                                        <p:cTn id="10" dur="800" decel="100000" fill="hold"/>
                                        <p:tgtEl>
                                          <p:spTgt spid="10649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649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649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6499">
                                            <p:txEl>
                                              <p:pRg st="0" end="0"/>
                                            </p:txEl>
                                          </p:spTgt>
                                        </p:tgtEl>
                                        <p:attrNameLst>
                                          <p:attrName>style.visibility</p:attrName>
                                        </p:attrNameLst>
                                      </p:cBhvr>
                                      <p:to>
                                        <p:strVal val="visible"/>
                                      </p:to>
                                    </p:set>
                                    <p:animEffect transition="in" filter="fade">
                                      <p:cBhvr>
                                        <p:cTn id="17" dur="1000"/>
                                        <p:tgtEl>
                                          <p:spTgt spid="106499">
                                            <p:txEl>
                                              <p:pRg st="0" end="0"/>
                                            </p:txEl>
                                          </p:spTgt>
                                        </p:tgtEl>
                                      </p:cBhvr>
                                    </p:animEffect>
                                    <p:anim calcmode="lin" valueType="num">
                                      <p:cBhvr>
                                        <p:cTn id="18" dur="1000" fill="hold"/>
                                        <p:tgtEl>
                                          <p:spTgt spid="10649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64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6499">
                                            <p:txEl>
                                              <p:pRg st="1" end="1"/>
                                            </p:txEl>
                                          </p:spTgt>
                                        </p:tgtEl>
                                        <p:attrNameLst>
                                          <p:attrName>style.visibility</p:attrName>
                                        </p:attrNameLst>
                                      </p:cBhvr>
                                      <p:to>
                                        <p:strVal val="visible"/>
                                      </p:to>
                                    </p:set>
                                    <p:animEffect transition="in" filter="fade">
                                      <p:cBhvr>
                                        <p:cTn id="24" dur="1000"/>
                                        <p:tgtEl>
                                          <p:spTgt spid="106499">
                                            <p:txEl>
                                              <p:pRg st="1" end="1"/>
                                            </p:txEl>
                                          </p:spTgt>
                                        </p:tgtEl>
                                      </p:cBhvr>
                                    </p:animEffect>
                                    <p:anim calcmode="lin" valueType="num">
                                      <p:cBhvr>
                                        <p:cTn id="25" dur="1000" fill="hold"/>
                                        <p:tgtEl>
                                          <p:spTgt spid="106499">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64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6499">
                                            <p:txEl>
                                              <p:pRg st="2" end="2"/>
                                            </p:txEl>
                                          </p:spTgt>
                                        </p:tgtEl>
                                        <p:attrNameLst>
                                          <p:attrName>style.visibility</p:attrName>
                                        </p:attrNameLst>
                                      </p:cBhvr>
                                      <p:to>
                                        <p:strVal val="visible"/>
                                      </p:to>
                                    </p:set>
                                    <p:animEffect transition="in" filter="fade">
                                      <p:cBhvr>
                                        <p:cTn id="31" dur="1000"/>
                                        <p:tgtEl>
                                          <p:spTgt spid="106499">
                                            <p:txEl>
                                              <p:pRg st="2" end="2"/>
                                            </p:txEl>
                                          </p:spTgt>
                                        </p:tgtEl>
                                      </p:cBhvr>
                                    </p:animEffect>
                                    <p:anim calcmode="lin" valueType="num">
                                      <p:cBhvr>
                                        <p:cTn id="32" dur="1000" fill="hold"/>
                                        <p:tgtEl>
                                          <p:spTgt spid="106499">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64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6499">
                                            <p:txEl>
                                              <p:pRg st="4" end="4"/>
                                            </p:txEl>
                                          </p:spTgt>
                                        </p:tgtEl>
                                        <p:attrNameLst>
                                          <p:attrName>style.visibility</p:attrName>
                                        </p:attrNameLst>
                                      </p:cBhvr>
                                      <p:to>
                                        <p:strVal val="visible"/>
                                      </p:to>
                                    </p:set>
                                    <p:animEffect transition="in" filter="fade">
                                      <p:cBhvr>
                                        <p:cTn id="38" dur="1000"/>
                                        <p:tgtEl>
                                          <p:spTgt spid="106499">
                                            <p:txEl>
                                              <p:pRg st="4" end="4"/>
                                            </p:txEl>
                                          </p:spTgt>
                                        </p:tgtEl>
                                      </p:cBhvr>
                                    </p:animEffect>
                                    <p:anim calcmode="lin" valueType="num">
                                      <p:cBhvr>
                                        <p:cTn id="39" dur="1000" fill="hold"/>
                                        <p:tgtEl>
                                          <p:spTgt spid="106499">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649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6499">
                                            <p:txEl>
                                              <p:pRg st="5" end="5"/>
                                            </p:txEl>
                                          </p:spTgt>
                                        </p:tgtEl>
                                        <p:attrNameLst>
                                          <p:attrName>style.visibility</p:attrName>
                                        </p:attrNameLst>
                                      </p:cBhvr>
                                      <p:to>
                                        <p:strVal val="visible"/>
                                      </p:to>
                                    </p:set>
                                    <p:animEffect transition="in" filter="fade">
                                      <p:cBhvr>
                                        <p:cTn id="45" dur="1000"/>
                                        <p:tgtEl>
                                          <p:spTgt spid="106499">
                                            <p:txEl>
                                              <p:pRg st="5" end="5"/>
                                            </p:txEl>
                                          </p:spTgt>
                                        </p:tgtEl>
                                      </p:cBhvr>
                                    </p:animEffect>
                                    <p:anim calcmode="lin" valueType="num">
                                      <p:cBhvr>
                                        <p:cTn id="46" dur="1000" fill="hold"/>
                                        <p:tgtEl>
                                          <p:spTgt spid="106499">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649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6499">
                                            <p:txEl>
                                              <p:pRg st="6" end="6"/>
                                            </p:txEl>
                                          </p:spTgt>
                                        </p:tgtEl>
                                        <p:attrNameLst>
                                          <p:attrName>style.visibility</p:attrName>
                                        </p:attrNameLst>
                                      </p:cBhvr>
                                      <p:to>
                                        <p:strVal val="visible"/>
                                      </p:to>
                                    </p:set>
                                    <p:animEffect transition="in" filter="fade">
                                      <p:cBhvr>
                                        <p:cTn id="52" dur="1000"/>
                                        <p:tgtEl>
                                          <p:spTgt spid="106499">
                                            <p:txEl>
                                              <p:pRg st="6" end="6"/>
                                            </p:txEl>
                                          </p:spTgt>
                                        </p:tgtEl>
                                      </p:cBhvr>
                                    </p:animEffect>
                                    <p:anim calcmode="lin" valueType="num">
                                      <p:cBhvr>
                                        <p:cTn id="53" dur="1000" fill="hold"/>
                                        <p:tgtEl>
                                          <p:spTgt spid="106499">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649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p:bldP spid="106499" grpId="0" build="p"/>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p:nvPr/>
        </p:nvSpPr>
        <p:spPr>
          <a:xfrm>
            <a:off x="32426" y="206246"/>
            <a:ext cx="8333685" cy="715550"/>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sz="2100" b="1" dirty="0">
                <a:solidFill>
                  <a:schemeClr val="dk1"/>
                </a:solidFill>
                <a:latin typeface="Calibri"/>
                <a:ea typeface="Calibri"/>
                <a:cs typeface="Calibri"/>
                <a:sym typeface="Calibri"/>
              </a:rPr>
              <a:t>Task 2</a:t>
            </a:r>
            <a:r>
              <a:rPr lang="en-US" sz="2100" dirty="0">
                <a:solidFill>
                  <a:schemeClr val="dk1"/>
                </a:solidFill>
                <a:latin typeface="Calibri"/>
                <a:ea typeface="Calibri"/>
                <a:cs typeface="Calibri"/>
                <a:sym typeface="Calibri"/>
              </a:rPr>
              <a:t>: Is the speaker’s text an argument? If not, rewrite it in the form of an argument.</a:t>
            </a:r>
            <a:endParaRPr dirty="0"/>
          </a:p>
        </p:txBody>
      </p:sp>
      <p:pic>
        <p:nvPicPr>
          <p:cNvPr id="115" name="Google Shape;115;p4"/>
          <p:cNvPicPr preferRelativeResize="0"/>
          <p:nvPr/>
        </p:nvPicPr>
        <p:blipFill rotWithShape="1">
          <a:blip r:embed="rId3">
            <a:alphaModFix/>
          </a:blip>
          <a:srcRect/>
          <a:stretch/>
        </p:blipFill>
        <p:spPr>
          <a:xfrm>
            <a:off x="32426" y="1490942"/>
            <a:ext cx="3876115" cy="3876115"/>
          </a:xfrm>
          <a:prstGeom prst="rect">
            <a:avLst/>
          </a:prstGeom>
          <a:noFill/>
          <a:ln>
            <a:noFill/>
          </a:ln>
        </p:spPr>
      </p:pic>
      <p:sp>
        <p:nvSpPr>
          <p:cNvPr id="116" name="Google Shape;116;p4"/>
          <p:cNvSpPr txBox="1"/>
          <p:nvPr/>
        </p:nvSpPr>
        <p:spPr>
          <a:xfrm>
            <a:off x="4038600" y="1371600"/>
            <a:ext cx="5105400" cy="3393206"/>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sz="1350" u="sng" dirty="0">
                <a:solidFill>
                  <a:srgbClr val="000000"/>
                </a:solidFill>
                <a:latin typeface="Arial"/>
                <a:ea typeface="Arial"/>
                <a:cs typeface="Arial"/>
                <a:sym typeface="Arial"/>
              </a:rPr>
              <a:t>Answer:</a:t>
            </a:r>
            <a:endParaRPr dirty="0"/>
          </a:p>
          <a:p>
            <a:pPr>
              <a:spcBef>
                <a:spcPts val="0"/>
              </a:spcBef>
              <a:spcAft>
                <a:spcPts val="0"/>
              </a:spcAft>
            </a:pPr>
            <a:endParaRPr sz="1350" dirty="0">
              <a:solidFill>
                <a:srgbClr val="000000"/>
              </a:solidFill>
              <a:latin typeface="Arial"/>
              <a:ea typeface="Arial"/>
              <a:cs typeface="Arial"/>
              <a:sym typeface="Arial"/>
            </a:endParaRPr>
          </a:p>
          <a:p>
            <a:pPr>
              <a:lnSpc>
                <a:spcPct val="150000"/>
              </a:lnSpc>
              <a:spcBef>
                <a:spcPts val="0"/>
              </a:spcBef>
              <a:spcAft>
                <a:spcPts val="0"/>
              </a:spcAft>
            </a:pPr>
            <a:r>
              <a:rPr lang="en-US" sz="1350" dirty="0">
                <a:solidFill>
                  <a:srgbClr val="000000"/>
                </a:solidFill>
                <a:latin typeface="Arial"/>
                <a:ea typeface="Arial"/>
                <a:cs typeface="Arial"/>
                <a:sym typeface="Arial"/>
              </a:rPr>
              <a:t>- The speaker’s text is not an argument. This is a conditional sentence.</a:t>
            </a:r>
            <a:endParaRPr dirty="0"/>
          </a:p>
          <a:p>
            <a:pPr>
              <a:lnSpc>
                <a:spcPct val="150000"/>
              </a:lnSpc>
              <a:spcBef>
                <a:spcPts val="0"/>
              </a:spcBef>
              <a:spcAft>
                <a:spcPts val="0"/>
              </a:spcAft>
            </a:pPr>
            <a:endParaRPr sz="1350" dirty="0">
              <a:solidFill>
                <a:srgbClr val="000000"/>
              </a:solidFill>
              <a:latin typeface="Arial"/>
              <a:ea typeface="Arial"/>
              <a:cs typeface="Arial"/>
              <a:sym typeface="Arial"/>
            </a:endParaRPr>
          </a:p>
          <a:p>
            <a:pPr marL="285750" indent="-285750">
              <a:lnSpc>
                <a:spcPct val="150000"/>
              </a:lnSpc>
              <a:spcBef>
                <a:spcPts val="0"/>
              </a:spcBef>
              <a:spcAft>
                <a:spcPts val="0"/>
              </a:spcAft>
              <a:buFontTx/>
              <a:buChar char="-"/>
            </a:pPr>
            <a:r>
              <a:rPr lang="en-US" sz="1350" dirty="0">
                <a:solidFill>
                  <a:srgbClr val="000000"/>
                </a:solidFill>
                <a:latin typeface="Arial"/>
                <a:ea typeface="Arial"/>
                <a:cs typeface="Arial"/>
                <a:sym typeface="Arial"/>
              </a:rPr>
              <a:t>Rewrite:</a:t>
            </a:r>
            <a:r>
              <a:rPr lang="en-US" sz="1350" dirty="0">
                <a:solidFill>
                  <a:schemeClr val="dk1"/>
                </a:solidFill>
                <a:latin typeface="Calibri"/>
                <a:ea typeface="Calibri"/>
                <a:cs typeface="Calibri"/>
                <a:sym typeface="Calibri"/>
              </a:rPr>
              <a:t> </a:t>
            </a:r>
            <a:r>
              <a:rPr lang="en-US" sz="1350" dirty="0" err="1">
                <a:solidFill>
                  <a:srgbClr val="000000"/>
                </a:solidFill>
                <a:latin typeface="Arial"/>
                <a:ea typeface="Arial"/>
                <a:cs typeface="Arial"/>
                <a:sym typeface="Arial"/>
              </a:rPr>
              <a:t>Đứa</a:t>
            </a:r>
            <a:r>
              <a:rPr lang="en-US" sz="1350" dirty="0">
                <a:solidFill>
                  <a:srgbClr val="000000"/>
                </a:solidFill>
                <a:latin typeface="Arial"/>
                <a:ea typeface="Arial"/>
                <a:cs typeface="Arial"/>
                <a:sym typeface="Arial"/>
              </a:rPr>
              <a:t> con </a:t>
            </a:r>
            <a:r>
              <a:rPr lang="en-US" sz="1350" dirty="0" err="1">
                <a:solidFill>
                  <a:srgbClr val="000000"/>
                </a:solidFill>
                <a:latin typeface="Arial"/>
                <a:ea typeface="Arial"/>
                <a:cs typeface="Arial"/>
                <a:sym typeface="Arial"/>
              </a:rPr>
              <a:t>sinh</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ra</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để</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kế</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thừa</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sự</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vất</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vả</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nghèo</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khó</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của</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bạn</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vậy</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không</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sinh</a:t>
            </a:r>
            <a:r>
              <a:rPr lang="en-US" sz="1350" dirty="0">
                <a:solidFill>
                  <a:srgbClr val="000000"/>
                </a:solidFill>
                <a:latin typeface="Arial"/>
                <a:ea typeface="Arial"/>
                <a:cs typeface="Arial"/>
                <a:sym typeface="Arial"/>
              </a:rPr>
              <a:t> con </a:t>
            </a:r>
            <a:r>
              <a:rPr lang="en-US" sz="1350" dirty="0" err="1">
                <a:solidFill>
                  <a:srgbClr val="000000"/>
                </a:solidFill>
                <a:latin typeface="Arial"/>
                <a:ea typeface="Arial"/>
                <a:cs typeface="Arial"/>
                <a:sym typeface="Arial"/>
              </a:rPr>
              <a:t>cũng</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là</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một</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loại</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lương</a:t>
            </a:r>
            <a:r>
              <a:rPr lang="en-US" sz="1350" dirty="0">
                <a:solidFill>
                  <a:srgbClr val="000000"/>
                </a:solidFill>
                <a:latin typeface="Arial"/>
                <a:ea typeface="Arial"/>
                <a:cs typeface="Arial"/>
                <a:sym typeface="Arial"/>
              </a:rPr>
              <a:t> </a:t>
            </a:r>
            <a:r>
              <a:rPr lang="en-US" sz="1350" dirty="0" err="1">
                <a:solidFill>
                  <a:srgbClr val="000000"/>
                </a:solidFill>
                <a:latin typeface="Arial"/>
                <a:ea typeface="Arial"/>
                <a:cs typeface="Arial"/>
                <a:sym typeface="Arial"/>
              </a:rPr>
              <a:t>thiện</a:t>
            </a:r>
            <a:r>
              <a:rPr lang="en-US" sz="1350" dirty="0">
                <a:solidFill>
                  <a:srgbClr val="000000"/>
                </a:solidFill>
                <a:latin typeface="Arial"/>
                <a:ea typeface="Arial"/>
                <a:cs typeface="Arial"/>
                <a:sym typeface="Arial"/>
              </a:rPr>
              <a:t>.</a:t>
            </a:r>
          </a:p>
          <a:p>
            <a:pPr marL="285750" indent="-285750">
              <a:lnSpc>
                <a:spcPct val="150000"/>
              </a:lnSpc>
              <a:spcBef>
                <a:spcPts val="0"/>
              </a:spcBef>
              <a:spcAft>
                <a:spcPts val="0"/>
              </a:spcAft>
              <a:buFontTx/>
              <a:buChar char="-"/>
            </a:pPr>
            <a:endParaRPr dirty="0"/>
          </a:p>
          <a:p>
            <a:pPr>
              <a:lnSpc>
                <a:spcPct val="150000"/>
              </a:lnSpc>
              <a:spcBef>
                <a:spcPts val="0"/>
              </a:spcBef>
              <a:spcAft>
                <a:spcPts val="0"/>
              </a:spcAft>
            </a:pPr>
            <a:r>
              <a:rPr lang="en-US" sz="1350" dirty="0">
                <a:solidFill>
                  <a:schemeClr val="dk1"/>
                </a:solidFill>
                <a:latin typeface="Calibri"/>
                <a:ea typeface="Calibri"/>
                <a:cs typeface="Calibri"/>
                <a:sym typeface="Calibri"/>
              </a:rPr>
              <a:t>(</a:t>
            </a:r>
            <a:r>
              <a:rPr lang="en-US" sz="1350" dirty="0">
                <a:solidFill>
                  <a:schemeClr val="dk1"/>
                </a:solidFill>
                <a:latin typeface="Arial"/>
                <a:ea typeface="Arial"/>
                <a:cs typeface="Arial"/>
                <a:sym typeface="Arial"/>
              </a:rPr>
              <a:t>Your child </a:t>
            </a:r>
            <a:r>
              <a:rPr lang="vi-VN" sz="1350" dirty="0">
                <a:solidFill>
                  <a:schemeClr val="dk1"/>
                </a:solidFill>
                <a:latin typeface="Arial"/>
                <a:ea typeface="Arial"/>
                <a:cs typeface="Arial"/>
                <a:sym typeface="Arial"/>
              </a:rPr>
              <a:t>may be</a:t>
            </a:r>
            <a:r>
              <a:rPr lang="en-US" sz="1350" dirty="0">
                <a:solidFill>
                  <a:schemeClr val="dk1"/>
                </a:solidFill>
                <a:latin typeface="Arial"/>
                <a:ea typeface="Arial"/>
                <a:cs typeface="Arial"/>
                <a:sym typeface="Arial"/>
              </a:rPr>
              <a:t> born to inherit your hardship and </a:t>
            </a:r>
            <a:r>
              <a:rPr lang="vi-VN" sz="1350" dirty="0">
                <a:solidFill>
                  <a:schemeClr val="dk1"/>
                </a:solidFill>
                <a:latin typeface="Arial"/>
                <a:ea typeface="Arial"/>
                <a:cs typeface="Arial"/>
                <a:sym typeface="Arial"/>
              </a:rPr>
              <a:t>poverty.</a:t>
            </a:r>
            <a:r>
              <a:rPr lang="en-US" sz="1350" dirty="0">
                <a:solidFill>
                  <a:schemeClr val="dk1"/>
                </a:solidFill>
                <a:latin typeface="Arial"/>
                <a:ea typeface="Arial"/>
                <a:cs typeface="Arial"/>
                <a:sym typeface="Arial"/>
              </a:rPr>
              <a:t> </a:t>
            </a:r>
            <a:r>
              <a:rPr lang="vi-VN" sz="1350" dirty="0">
                <a:solidFill>
                  <a:schemeClr val="dk1"/>
                </a:solidFill>
                <a:latin typeface="Arial"/>
                <a:ea typeface="Arial"/>
                <a:cs typeface="Arial"/>
                <a:sym typeface="Arial"/>
              </a:rPr>
              <a:t>S</a:t>
            </a:r>
            <a:r>
              <a:rPr lang="en-US" sz="1350" dirty="0">
                <a:solidFill>
                  <a:schemeClr val="dk1"/>
                </a:solidFill>
                <a:latin typeface="Arial"/>
                <a:ea typeface="Arial"/>
                <a:cs typeface="Arial"/>
                <a:sym typeface="Arial"/>
              </a:rPr>
              <a:t>o not having children is also </a:t>
            </a:r>
            <a:r>
              <a:rPr lang="vi-VN" sz="1350" dirty="0">
                <a:solidFill>
                  <a:schemeClr val="dk1"/>
                </a:solidFill>
                <a:latin typeface="Arial"/>
                <a:ea typeface="Arial"/>
                <a:cs typeface="Arial"/>
                <a:sym typeface="Arial"/>
              </a:rPr>
              <a:t>an act of kindness.</a:t>
            </a:r>
            <a:r>
              <a:rPr lang="en-US" sz="1350" dirty="0">
                <a:solidFill>
                  <a:schemeClr val="dk1"/>
                </a:solidFill>
                <a:latin typeface="Arial"/>
                <a:ea typeface="Arial"/>
                <a:cs typeface="Arial"/>
                <a:sym typeface="Arial"/>
              </a:rPr>
              <a:t>)</a:t>
            </a:r>
            <a:br>
              <a:rPr lang="en-US" sz="1350" dirty="0">
                <a:solidFill>
                  <a:schemeClr val="dk1"/>
                </a:solidFill>
                <a:latin typeface="Calibri"/>
                <a:ea typeface="Calibri"/>
                <a:cs typeface="Calibri"/>
                <a:sym typeface="Calibri"/>
              </a:rPr>
            </a:br>
            <a:endParaRPr sz="1350" dirty="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2AB66570-A733-4333-A3FB-4D4991D2BC64}"/>
              </a:ext>
            </a:extLst>
          </p:cNvPr>
          <p:cNvSpPr>
            <a:spLocks noGrp="1" noChangeArrowheads="1"/>
          </p:cNvSpPr>
          <p:nvPr>
            <p:ph type="title"/>
          </p:nvPr>
        </p:nvSpPr>
        <p:spPr/>
        <p:txBody>
          <a:bodyPr/>
          <a:lstStyle/>
          <a:p>
            <a:pPr eaLnBrk="1" hangingPunct="1"/>
            <a:r>
              <a:rPr lang="en-US" altLang="en-US" sz="2400" i="0" dirty="0"/>
              <a:t>1. HYPOTHETICAL SYLLOGISM </a:t>
            </a:r>
            <a:br>
              <a:rPr lang="en-US" altLang="en-US" sz="2400" i="0" dirty="0"/>
            </a:br>
            <a:r>
              <a:rPr lang="en-US" altLang="en-US" sz="2400" i="0" dirty="0"/>
              <a:t>(affirming the consequent)</a:t>
            </a:r>
          </a:p>
        </p:txBody>
      </p:sp>
      <p:sp>
        <p:nvSpPr>
          <p:cNvPr id="107523" name="Rectangle 3">
            <a:extLst>
              <a:ext uri="{FF2B5EF4-FFF2-40B4-BE49-F238E27FC236}">
                <a16:creationId xmlns:a16="http://schemas.microsoft.com/office/drawing/2014/main" id="{3C220772-C1FF-41B6-8D68-C7864DD92B1B}"/>
              </a:ext>
            </a:extLst>
          </p:cNvPr>
          <p:cNvSpPr>
            <a:spLocks noGrp="1" noChangeArrowheads="1"/>
          </p:cNvSpPr>
          <p:nvPr>
            <p:ph type="body" idx="1"/>
          </p:nvPr>
        </p:nvSpPr>
        <p:spPr>
          <a:xfrm>
            <a:off x="76200" y="1447800"/>
            <a:ext cx="9067800" cy="4648200"/>
          </a:xfrm>
        </p:spPr>
        <p:txBody>
          <a:bodyPr/>
          <a:lstStyle/>
          <a:p>
            <a:pPr eaLnBrk="1" hangingPunct="1">
              <a:lnSpc>
                <a:spcPct val="120000"/>
              </a:lnSpc>
            </a:pPr>
            <a:r>
              <a:rPr lang="en-US" altLang="en-US" dirty="0"/>
              <a:t>If you live in Paris, then you live in France. </a:t>
            </a:r>
          </a:p>
          <a:p>
            <a:pPr eaLnBrk="1" hangingPunct="1">
              <a:lnSpc>
                <a:spcPct val="120000"/>
              </a:lnSpc>
            </a:pPr>
            <a:r>
              <a:rPr lang="en-US" altLang="en-US" dirty="0"/>
              <a:t>You live in France.</a:t>
            </a:r>
          </a:p>
          <a:p>
            <a:pPr eaLnBrk="1" hangingPunct="1">
              <a:lnSpc>
                <a:spcPct val="120000"/>
              </a:lnSpc>
            </a:pPr>
            <a:r>
              <a:rPr lang="en-US" altLang="en-US" dirty="0"/>
              <a:t>Therefore, you live in Paris.</a:t>
            </a:r>
          </a:p>
          <a:p>
            <a:pPr eaLnBrk="1" hangingPunct="1">
              <a:lnSpc>
                <a:spcPct val="90000"/>
              </a:lnSpc>
              <a:buFont typeface="Wingdings" panose="05000000000000000000" pitchFamily="2" charset="2"/>
              <a:buNone/>
            </a:pPr>
            <a:endParaRPr lang="en-US" altLang="en-US" dirty="0"/>
          </a:p>
          <a:p>
            <a:pPr eaLnBrk="1" hangingPunct="1">
              <a:lnSpc>
                <a:spcPct val="90000"/>
              </a:lnSpc>
              <a:buFont typeface="Wingdings" panose="05000000000000000000" pitchFamily="2" charset="2"/>
              <a:buNone/>
            </a:pPr>
            <a:r>
              <a:rPr lang="en-US" altLang="en-US" u="sng" dirty="0">
                <a:solidFill>
                  <a:schemeClr val="hlink"/>
                </a:solidFill>
              </a:rPr>
              <a:t>Pattern</a:t>
            </a:r>
            <a:r>
              <a:rPr lang="en-US" altLang="en-US" dirty="0">
                <a:solidFill>
                  <a:schemeClr val="hlink"/>
                </a:solidFill>
              </a:rPr>
              <a:t>: 	</a:t>
            </a:r>
            <a:r>
              <a:rPr lang="en-US" altLang="en-US" sz="2800" dirty="0">
                <a:solidFill>
                  <a:schemeClr val="hlink"/>
                </a:solidFill>
              </a:rPr>
              <a:t>If A, then B.</a:t>
            </a:r>
          </a:p>
          <a:p>
            <a:pPr eaLnBrk="1" hangingPunct="1">
              <a:lnSpc>
                <a:spcPct val="90000"/>
              </a:lnSpc>
              <a:buFont typeface="Wingdings" panose="05000000000000000000" pitchFamily="2" charset="2"/>
              <a:buNone/>
            </a:pPr>
            <a:r>
              <a:rPr lang="en-US" altLang="en-US" sz="2800" dirty="0">
                <a:solidFill>
                  <a:schemeClr val="hlink"/>
                </a:solidFill>
              </a:rPr>
              <a:t>			B.</a:t>
            </a:r>
          </a:p>
          <a:p>
            <a:pPr eaLnBrk="1" hangingPunct="1">
              <a:lnSpc>
                <a:spcPct val="90000"/>
              </a:lnSpc>
              <a:buFont typeface="Wingdings" panose="05000000000000000000" pitchFamily="2" charset="2"/>
              <a:buNone/>
            </a:pPr>
            <a:r>
              <a:rPr lang="en-US" altLang="en-US" sz="2800" dirty="0">
                <a:solidFill>
                  <a:schemeClr val="hlink"/>
                </a:solidFill>
              </a:rPr>
              <a:t>			Therefore, A.   </a:t>
            </a:r>
          </a:p>
        </p:txBody>
      </p:sp>
      <p:sp>
        <p:nvSpPr>
          <p:cNvPr id="7" name="Rectangle 6">
            <a:extLst>
              <a:ext uri="{FF2B5EF4-FFF2-40B4-BE49-F238E27FC236}">
                <a16:creationId xmlns:a16="http://schemas.microsoft.com/office/drawing/2014/main" id="{991FD9EA-3D7E-406B-B317-79ABE76184AF}"/>
              </a:ext>
            </a:extLst>
          </p:cNvPr>
          <p:cNvSpPr/>
          <p:nvPr/>
        </p:nvSpPr>
        <p:spPr>
          <a:xfrm>
            <a:off x="3048000" y="60960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Invalid</a:t>
            </a:r>
            <a:endParaRPr lang="en-US" b="1"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7522"/>
                                        </p:tgtEl>
                                        <p:attrNameLst>
                                          <p:attrName>style.visibility</p:attrName>
                                        </p:attrNameLst>
                                      </p:cBhvr>
                                      <p:to>
                                        <p:strVal val="visible"/>
                                      </p:to>
                                    </p:set>
                                    <p:animEffect transition="in" filter="fade">
                                      <p:cBhvr>
                                        <p:cTn id="7" dur="800" decel="100000"/>
                                        <p:tgtEl>
                                          <p:spTgt spid="107522"/>
                                        </p:tgtEl>
                                      </p:cBhvr>
                                    </p:animEffect>
                                    <p:anim calcmode="lin" valueType="num">
                                      <p:cBhvr>
                                        <p:cTn id="8" dur="800" decel="100000" fill="hold"/>
                                        <p:tgtEl>
                                          <p:spTgt spid="107522"/>
                                        </p:tgtEl>
                                        <p:attrNameLst>
                                          <p:attrName>style.rotation</p:attrName>
                                        </p:attrNameLst>
                                      </p:cBhvr>
                                      <p:tavLst>
                                        <p:tav tm="0">
                                          <p:val>
                                            <p:fltVal val="-90"/>
                                          </p:val>
                                        </p:tav>
                                        <p:tav tm="100000">
                                          <p:val>
                                            <p:fltVal val="0"/>
                                          </p:val>
                                        </p:tav>
                                      </p:tavLst>
                                    </p:anim>
                                    <p:anim calcmode="lin" valueType="num">
                                      <p:cBhvr>
                                        <p:cTn id="9" dur="800" decel="100000" fill="hold"/>
                                        <p:tgtEl>
                                          <p:spTgt spid="107522"/>
                                        </p:tgtEl>
                                        <p:attrNameLst>
                                          <p:attrName>ppt_x</p:attrName>
                                        </p:attrNameLst>
                                      </p:cBhvr>
                                      <p:tavLst>
                                        <p:tav tm="0">
                                          <p:val>
                                            <p:strVal val="#ppt_x+0.4"/>
                                          </p:val>
                                        </p:tav>
                                        <p:tav tm="100000">
                                          <p:val>
                                            <p:strVal val="#ppt_x-0.05"/>
                                          </p:val>
                                        </p:tav>
                                      </p:tavLst>
                                    </p:anim>
                                    <p:anim calcmode="lin" valueType="num">
                                      <p:cBhvr>
                                        <p:cTn id="10" dur="800" decel="100000" fill="hold"/>
                                        <p:tgtEl>
                                          <p:spTgt spid="10752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752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7522"/>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7523">
                                            <p:txEl>
                                              <p:pRg st="0" end="0"/>
                                            </p:txEl>
                                          </p:spTgt>
                                        </p:tgtEl>
                                        <p:attrNameLst>
                                          <p:attrName>style.visibility</p:attrName>
                                        </p:attrNameLst>
                                      </p:cBhvr>
                                      <p:to>
                                        <p:strVal val="visible"/>
                                      </p:to>
                                    </p:set>
                                    <p:animEffect transition="in" filter="fade">
                                      <p:cBhvr>
                                        <p:cTn id="17" dur="1000"/>
                                        <p:tgtEl>
                                          <p:spTgt spid="107523">
                                            <p:txEl>
                                              <p:pRg st="0" end="0"/>
                                            </p:txEl>
                                          </p:spTgt>
                                        </p:tgtEl>
                                      </p:cBhvr>
                                    </p:animEffect>
                                    <p:anim calcmode="lin" valueType="num">
                                      <p:cBhvr>
                                        <p:cTn id="18" dur="1000" fill="hold"/>
                                        <p:tgtEl>
                                          <p:spTgt spid="10752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75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7523">
                                            <p:txEl>
                                              <p:pRg st="1" end="1"/>
                                            </p:txEl>
                                          </p:spTgt>
                                        </p:tgtEl>
                                        <p:attrNameLst>
                                          <p:attrName>style.visibility</p:attrName>
                                        </p:attrNameLst>
                                      </p:cBhvr>
                                      <p:to>
                                        <p:strVal val="visible"/>
                                      </p:to>
                                    </p:set>
                                    <p:animEffect transition="in" filter="fade">
                                      <p:cBhvr>
                                        <p:cTn id="24" dur="1000"/>
                                        <p:tgtEl>
                                          <p:spTgt spid="107523">
                                            <p:txEl>
                                              <p:pRg st="1" end="1"/>
                                            </p:txEl>
                                          </p:spTgt>
                                        </p:tgtEl>
                                      </p:cBhvr>
                                    </p:animEffect>
                                    <p:anim calcmode="lin" valueType="num">
                                      <p:cBhvr>
                                        <p:cTn id="25" dur="10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75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7523">
                                            <p:txEl>
                                              <p:pRg st="2" end="2"/>
                                            </p:txEl>
                                          </p:spTgt>
                                        </p:tgtEl>
                                        <p:attrNameLst>
                                          <p:attrName>style.visibility</p:attrName>
                                        </p:attrNameLst>
                                      </p:cBhvr>
                                      <p:to>
                                        <p:strVal val="visible"/>
                                      </p:to>
                                    </p:set>
                                    <p:animEffect transition="in" filter="fade">
                                      <p:cBhvr>
                                        <p:cTn id="31" dur="1000"/>
                                        <p:tgtEl>
                                          <p:spTgt spid="107523">
                                            <p:txEl>
                                              <p:pRg st="2" end="2"/>
                                            </p:txEl>
                                          </p:spTgt>
                                        </p:tgtEl>
                                      </p:cBhvr>
                                    </p:animEffect>
                                    <p:anim calcmode="lin" valueType="num">
                                      <p:cBhvr>
                                        <p:cTn id="32" dur="1000" fill="hold"/>
                                        <p:tgtEl>
                                          <p:spTgt spid="10752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75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7523">
                                            <p:txEl>
                                              <p:pRg st="4" end="4"/>
                                            </p:txEl>
                                          </p:spTgt>
                                        </p:tgtEl>
                                        <p:attrNameLst>
                                          <p:attrName>style.visibility</p:attrName>
                                        </p:attrNameLst>
                                      </p:cBhvr>
                                      <p:to>
                                        <p:strVal val="visible"/>
                                      </p:to>
                                    </p:set>
                                    <p:animEffect transition="in" filter="fade">
                                      <p:cBhvr>
                                        <p:cTn id="38" dur="1000"/>
                                        <p:tgtEl>
                                          <p:spTgt spid="107523">
                                            <p:txEl>
                                              <p:pRg st="4" end="4"/>
                                            </p:txEl>
                                          </p:spTgt>
                                        </p:tgtEl>
                                      </p:cBhvr>
                                    </p:animEffect>
                                    <p:anim calcmode="lin" valueType="num">
                                      <p:cBhvr>
                                        <p:cTn id="39" dur="1000" fill="hold"/>
                                        <p:tgtEl>
                                          <p:spTgt spid="10752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075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7523">
                                            <p:txEl>
                                              <p:pRg st="5" end="5"/>
                                            </p:txEl>
                                          </p:spTgt>
                                        </p:tgtEl>
                                        <p:attrNameLst>
                                          <p:attrName>style.visibility</p:attrName>
                                        </p:attrNameLst>
                                      </p:cBhvr>
                                      <p:to>
                                        <p:strVal val="visible"/>
                                      </p:to>
                                    </p:set>
                                    <p:animEffect transition="in" filter="fade">
                                      <p:cBhvr>
                                        <p:cTn id="45" dur="1000"/>
                                        <p:tgtEl>
                                          <p:spTgt spid="107523">
                                            <p:txEl>
                                              <p:pRg st="5" end="5"/>
                                            </p:txEl>
                                          </p:spTgt>
                                        </p:tgtEl>
                                      </p:cBhvr>
                                    </p:animEffect>
                                    <p:anim calcmode="lin" valueType="num">
                                      <p:cBhvr>
                                        <p:cTn id="46" dur="1000" fill="hold"/>
                                        <p:tgtEl>
                                          <p:spTgt spid="10752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075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07523">
                                            <p:txEl>
                                              <p:pRg st="6" end="6"/>
                                            </p:txEl>
                                          </p:spTgt>
                                        </p:tgtEl>
                                        <p:attrNameLst>
                                          <p:attrName>style.visibility</p:attrName>
                                        </p:attrNameLst>
                                      </p:cBhvr>
                                      <p:to>
                                        <p:strVal val="visible"/>
                                      </p:to>
                                    </p:set>
                                    <p:animEffect transition="in" filter="fade">
                                      <p:cBhvr>
                                        <p:cTn id="52" dur="1000"/>
                                        <p:tgtEl>
                                          <p:spTgt spid="107523">
                                            <p:txEl>
                                              <p:pRg st="6" end="6"/>
                                            </p:txEl>
                                          </p:spTgt>
                                        </p:tgtEl>
                                      </p:cBhvr>
                                    </p:animEffect>
                                    <p:anim calcmode="lin" valueType="num">
                                      <p:cBhvr>
                                        <p:cTn id="53" dur="1000" fill="hold"/>
                                        <p:tgtEl>
                                          <p:spTgt spid="107523">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075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p:bldP spid="107523" grpId="0" build="p"/>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7D80B82-9DD3-468E-8D55-FBD3ECE46234}"/>
              </a:ext>
            </a:extLst>
          </p:cNvPr>
          <p:cNvSpPr>
            <a:spLocks noGrp="1" noChangeArrowheads="1"/>
          </p:cNvSpPr>
          <p:nvPr>
            <p:ph type="title"/>
          </p:nvPr>
        </p:nvSpPr>
        <p:spPr>
          <a:xfrm>
            <a:off x="457200" y="228600"/>
            <a:ext cx="8686800" cy="381000"/>
          </a:xfrm>
        </p:spPr>
        <p:txBody>
          <a:bodyPr/>
          <a:lstStyle/>
          <a:p>
            <a:pPr eaLnBrk="1" hangingPunct="1"/>
            <a:r>
              <a:rPr lang="en-US" altLang="en-US" sz="3200" i="0" dirty="0"/>
              <a:t>Task: Sort them out.</a:t>
            </a:r>
            <a:r>
              <a:rPr lang="en-US" altLang="en-US" sz="3200" dirty="0"/>
              <a:t> </a:t>
            </a:r>
          </a:p>
        </p:txBody>
      </p:sp>
      <p:sp>
        <p:nvSpPr>
          <p:cNvPr id="108547" name="Rectangle 3">
            <a:extLst>
              <a:ext uri="{FF2B5EF4-FFF2-40B4-BE49-F238E27FC236}">
                <a16:creationId xmlns:a16="http://schemas.microsoft.com/office/drawing/2014/main" id="{8AEFDC14-D853-4821-B27A-37BBFCEE143B}"/>
              </a:ext>
            </a:extLst>
          </p:cNvPr>
          <p:cNvSpPr>
            <a:spLocks noGrp="1" noChangeArrowheads="1"/>
          </p:cNvSpPr>
          <p:nvPr>
            <p:ph type="body" idx="1"/>
          </p:nvPr>
        </p:nvSpPr>
        <p:spPr>
          <a:xfrm>
            <a:off x="0" y="990600"/>
            <a:ext cx="9144000" cy="5791200"/>
          </a:xfrm>
        </p:spPr>
        <p:txBody>
          <a:bodyPr/>
          <a:lstStyle/>
          <a:p>
            <a:pPr marL="457200" indent="-457200" eaLnBrk="1" hangingPunct="1">
              <a:lnSpc>
                <a:spcPct val="125000"/>
              </a:lnSpc>
              <a:spcBef>
                <a:spcPts val="1200"/>
              </a:spcBef>
              <a:buFont typeface="+mj-lt"/>
              <a:buAutoNum type="arabicPeriod"/>
              <a:defRPr/>
            </a:pPr>
            <a:r>
              <a:rPr lang="en-US" sz="2000" dirty="0"/>
              <a:t>If we’re in London, then we’re in England. We are not in England. So, we are not in London. </a:t>
            </a:r>
          </a:p>
          <a:p>
            <a:pPr marL="457200" indent="-457200" eaLnBrk="1" hangingPunct="1">
              <a:lnSpc>
                <a:spcPct val="125000"/>
              </a:lnSpc>
              <a:spcBef>
                <a:spcPts val="1200"/>
              </a:spcBef>
              <a:buFont typeface="+mj-lt"/>
              <a:buAutoNum type="arabicPeriod"/>
              <a:defRPr/>
            </a:pPr>
            <a:r>
              <a:rPr lang="en-US" sz="2000" dirty="0"/>
              <a:t>If we’re in Los Angeles, then we are in the United States. We are in the United States. So, we are in Los Angeles. </a:t>
            </a:r>
          </a:p>
          <a:p>
            <a:pPr marL="457200" indent="-457200" eaLnBrk="1" hangingPunct="1">
              <a:lnSpc>
                <a:spcPct val="125000"/>
              </a:lnSpc>
              <a:spcBef>
                <a:spcPts val="1200"/>
              </a:spcBef>
              <a:buFont typeface="+mj-lt"/>
              <a:buAutoNum type="arabicPeriod"/>
              <a:defRPr/>
            </a:pPr>
            <a:r>
              <a:rPr lang="en-US" sz="2000" dirty="0"/>
              <a:t>If we’re in the United States, then we are on Earth. We are in the United States. So, we are on Earth. </a:t>
            </a:r>
          </a:p>
          <a:p>
            <a:pPr marL="457200" indent="-457200" eaLnBrk="1" hangingPunct="1">
              <a:lnSpc>
                <a:spcPct val="125000"/>
              </a:lnSpc>
              <a:spcBef>
                <a:spcPts val="1200"/>
              </a:spcBef>
              <a:buFont typeface="+mj-lt"/>
              <a:buAutoNum type="arabicPeriod"/>
              <a:defRPr/>
            </a:pPr>
            <a:r>
              <a:rPr lang="en-US" sz="2000" dirty="0"/>
              <a:t>If we’re in Paris, then we are in France. If we’re in France, then we are in Europe. So, if we are in Paris, then we are in Europe. </a:t>
            </a:r>
          </a:p>
          <a:p>
            <a:pPr marL="457200" indent="-457200" eaLnBrk="1" hangingPunct="1">
              <a:lnSpc>
                <a:spcPct val="125000"/>
              </a:lnSpc>
              <a:spcBef>
                <a:spcPts val="1200"/>
              </a:spcBef>
              <a:buFont typeface="+mj-lt"/>
              <a:buAutoNum type="arabicPeriod"/>
              <a:defRPr/>
            </a:pPr>
            <a:r>
              <a:rPr lang="en-US" sz="2000" dirty="0"/>
              <a:t>If we’re in Houston, then we are in the United States. We are not in  Houston. So, we are not in the United States. </a:t>
            </a:r>
          </a:p>
          <a:p>
            <a:pPr eaLnBrk="1" hangingPunct="1">
              <a:lnSpc>
                <a:spcPct val="80000"/>
              </a:lnSpc>
              <a:buFont typeface="Wingdings" panose="05000000000000000000" pitchFamily="2" charset="2"/>
              <a:buNone/>
              <a:defRPr/>
            </a:pPr>
            <a:endParaRPr lang="en-US" sz="18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fade">
                                      <p:cBhvr>
                                        <p:cTn id="7" dur="800" decel="100000"/>
                                        <p:tgtEl>
                                          <p:spTgt spid="108546"/>
                                        </p:tgtEl>
                                      </p:cBhvr>
                                    </p:animEffect>
                                    <p:anim calcmode="lin" valueType="num">
                                      <p:cBhvr>
                                        <p:cTn id="8" dur="800" decel="100000" fill="hold"/>
                                        <p:tgtEl>
                                          <p:spTgt spid="108546"/>
                                        </p:tgtEl>
                                        <p:attrNameLst>
                                          <p:attrName>style.rotation</p:attrName>
                                        </p:attrNameLst>
                                      </p:cBhvr>
                                      <p:tavLst>
                                        <p:tav tm="0">
                                          <p:val>
                                            <p:fltVal val="-90"/>
                                          </p:val>
                                        </p:tav>
                                        <p:tav tm="100000">
                                          <p:val>
                                            <p:fltVal val="0"/>
                                          </p:val>
                                        </p:tav>
                                      </p:tavLst>
                                    </p:anim>
                                    <p:anim calcmode="lin" valueType="num">
                                      <p:cBhvr>
                                        <p:cTn id="9" dur="800" decel="100000" fill="hold"/>
                                        <p:tgtEl>
                                          <p:spTgt spid="108546"/>
                                        </p:tgtEl>
                                        <p:attrNameLst>
                                          <p:attrName>ppt_x</p:attrName>
                                        </p:attrNameLst>
                                      </p:cBhvr>
                                      <p:tavLst>
                                        <p:tav tm="0">
                                          <p:val>
                                            <p:strVal val="#ppt_x+0.4"/>
                                          </p:val>
                                        </p:tav>
                                        <p:tav tm="100000">
                                          <p:val>
                                            <p:strVal val="#ppt_x-0.05"/>
                                          </p:val>
                                        </p:tav>
                                      </p:tavLst>
                                    </p:anim>
                                    <p:anim calcmode="lin" valueType="num">
                                      <p:cBhvr>
                                        <p:cTn id="10" dur="800" decel="100000" fill="hold"/>
                                        <p:tgtEl>
                                          <p:spTgt spid="10854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854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854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8547">
                                            <p:txEl>
                                              <p:pRg st="0" end="0"/>
                                            </p:txEl>
                                          </p:spTgt>
                                        </p:tgtEl>
                                        <p:attrNameLst>
                                          <p:attrName>style.visibility</p:attrName>
                                        </p:attrNameLst>
                                      </p:cBhvr>
                                      <p:to>
                                        <p:strVal val="visible"/>
                                      </p:to>
                                    </p:set>
                                    <p:animEffect transition="in" filter="fade">
                                      <p:cBhvr>
                                        <p:cTn id="17" dur="1000"/>
                                        <p:tgtEl>
                                          <p:spTgt spid="108547">
                                            <p:txEl>
                                              <p:pRg st="0" end="0"/>
                                            </p:txEl>
                                          </p:spTgt>
                                        </p:tgtEl>
                                      </p:cBhvr>
                                    </p:animEffect>
                                    <p:anim calcmode="lin" valueType="num">
                                      <p:cBhvr>
                                        <p:cTn id="18" dur="1000" fill="hold"/>
                                        <p:tgtEl>
                                          <p:spTgt spid="10854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85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8547">
                                            <p:txEl>
                                              <p:pRg st="1" end="1"/>
                                            </p:txEl>
                                          </p:spTgt>
                                        </p:tgtEl>
                                        <p:attrNameLst>
                                          <p:attrName>style.visibility</p:attrName>
                                        </p:attrNameLst>
                                      </p:cBhvr>
                                      <p:to>
                                        <p:strVal val="visible"/>
                                      </p:to>
                                    </p:set>
                                    <p:animEffect transition="in" filter="fade">
                                      <p:cBhvr>
                                        <p:cTn id="24" dur="1000"/>
                                        <p:tgtEl>
                                          <p:spTgt spid="108547">
                                            <p:txEl>
                                              <p:pRg st="1" end="1"/>
                                            </p:txEl>
                                          </p:spTgt>
                                        </p:tgtEl>
                                      </p:cBhvr>
                                    </p:animEffect>
                                    <p:anim calcmode="lin" valueType="num">
                                      <p:cBhvr>
                                        <p:cTn id="25" dur="1000" fill="hold"/>
                                        <p:tgtEl>
                                          <p:spTgt spid="10854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85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8547">
                                            <p:txEl>
                                              <p:pRg st="2" end="2"/>
                                            </p:txEl>
                                          </p:spTgt>
                                        </p:tgtEl>
                                        <p:attrNameLst>
                                          <p:attrName>style.visibility</p:attrName>
                                        </p:attrNameLst>
                                      </p:cBhvr>
                                      <p:to>
                                        <p:strVal val="visible"/>
                                      </p:to>
                                    </p:set>
                                    <p:animEffect transition="in" filter="fade">
                                      <p:cBhvr>
                                        <p:cTn id="31" dur="1000"/>
                                        <p:tgtEl>
                                          <p:spTgt spid="108547">
                                            <p:txEl>
                                              <p:pRg st="2" end="2"/>
                                            </p:txEl>
                                          </p:spTgt>
                                        </p:tgtEl>
                                      </p:cBhvr>
                                    </p:animEffect>
                                    <p:anim calcmode="lin" valueType="num">
                                      <p:cBhvr>
                                        <p:cTn id="32" dur="1000" fill="hold"/>
                                        <p:tgtEl>
                                          <p:spTgt spid="10854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85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8547">
                                            <p:txEl>
                                              <p:pRg st="3" end="3"/>
                                            </p:txEl>
                                          </p:spTgt>
                                        </p:tgtEl>
                                        <p:attrNameLst>
                                          <p:attrName>style.visibility</p:attrName>
                                        </p:attrNameLst>
                                      </p:cBhvr>
                                      <p:to>
                                        <p:strVal val="visible"/>
                                      </p:to>
                                    </p:set>
                                    <p:animEffect transition="in" filter="fade">
                                      <p:cBhvr>
                                        <p:cTn id="38" dur="1000"/>
                                        <p:tgtEl>
                                          <p:spTgt spid="108547">
                                            <p:txEl>
                                              <p:pRg st="3" end="3"/>
                                            </p:txEl>
                                          </p:spTgt>
                                        </p:tgtEl>
                                      </p:cBhvr>
                                    </p:animEffect>
                                    <p:anim calcmode="lin" valueType="num">
                                      <p:cBhvr>
                                        <p:cTn id="39" dur="1000" fill="hold"/>
                                        <p:tgtEl>
                                          <p:spTgt spid="108547">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085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8547">
                                            <p:txEl>
                                              <p:pRg st="4" end="4"/>
                                            </p:txEl>
                                          </p:spTgt>
                                        </p:tgtEl>
                                        <p:attrNameLst>
                                          <p:attrName>style.visibility</p:attrName>
                                        </p:attrNameLst>
                                      </p:cBhvr>
                                      <p:to>
                                        <p:strVal val="visible"/>
                                      </p:to>
                                    </p:set>
                                    <p:animEffect transition="in" filter="fade">
                                      <p:cBhvr>
                                        <p:cTn id="45" dur="1000"/>
                                        <p:tgtEl>
                                          <p:spTgt spid="108547">
                                            <p:txEl>
                                              <p:pRg st="4" end="4"/>
                                            </p:txEl>
                                          </p:spTgt>
                                        </p:tgtEl>
                                      </p:cBhvr>
                                    </p:animEffect>
                                    <p:anim calcmode="lin" valueType="num">
                                      <p:cBhvr>
                                        <p:cTn id="46" dur="1000" fill="hold"/>
                                        <p:tgtEl>
                                          <p:spTgt spid="108547">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0854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P spid="108547"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49CF65BD-0386-479E-A8D9-54ED072D011A}"/>
              </a:ext>
            </a:extLst>
          </p:cNvPr>
          <p:cNvSpPr>
            <a:spLocks noGrp="1" noChangeArrowheads="1"/>
          </p:cNvSpPr>
          <p:nvPr>
            <p:ph type="title"/>
          </p:nvPr>
        </p:nvSpPr>
        <p:spPr>
          <a:xfrm>
            <a:off x="457200" y="228600"/>
            <a:ext cx="8229600" cy="395288"/>
          </a:xfrm>
        </p:spPr>
        <p:txBody>
          <a:bodyPr/>
          <a:lstStyle/>
          <a:p>
            <a:pPr eaLnBrk="1" hangingPunct="1"/>
            <a:r>
              <a:rPr lang="en-US" altLang="en-US" sz="3800" i="0"/>
              <a:t>Task: Sort them out.</a:t>
            </a:r>
            <a:r>
              <a:rPr lang="en-US" altLang="en-US" sz="3800"/>
              <a:t> </a:t>
            </a:r>
          </a:p>
        </p:txBody>
      </p:sp>
      <p:sp>
        <p:nvSpPr>
          <p:cNvPr id="109571" name="Rectangle 3">
            <a:extLst>
              <a:ext uri="{FF2B5EF4-FFF2-40B4-BE49-F238E27FC236}">
                <a16:creationId xmlns:a16="http://schemas.microsoft.com/office/drawing/2014/main" id="{55862561-5085-4957-A034-035F4ABCC05F}"/>
              </a:ext>
            </a:extLst>
          </p:cNvPr>
          <p:cNvSpPr>
            <a:spLocks noGrp="1" noChangeArrowheads="1"/>
          </p:cNvSpPr>
          <p:nvPr>
            <p:ph type="body" idx="1"/>
          </p:nvPr>
        </p:nvSpPr>
        <p:spPr>
          <a:xfrm>
            <a:off x="304800" y="1066800"/>
            <a:ext cx="8686800" cy="4770438"/>
          </a:xfrm>
        </p:spPr>
        <p:txBody>
          <a:bodyPr/>
          <a:lstStyle/>
          <a:p>
            <a:pPr marL="457200" indent="-457200" eaLnBrk="1" hangingPunct="1">
              <a:lnSpc>
                <a:spcPct val="120000"/>
              </a:lnSpc>
              <a:spcBef>
                <a:spcPts val="1200"/>
              </a:spcBef>
              <a:buFont typeface="Wingdings" panose="05000000000000000000" pitchFamily="2" charset="2"/>
              <a:buNone/>
            </a:pPr>
            <a:r>
              <a:rPr lang="en-US" altLang="en-US" sz="2400" dirty="0"/>
              <a:t>6.  If we’re in Shanghai, then we are in China. So, we are in China, because we are in Shanghai. </a:t>
            </a:r>
          </a:p>
          <a:p>
            <a:pPr marL="457200" indent="-457200" eaLnBrk="1" hangingPunct="1">
              <a:lnSpc>
                <a:spcPct val="120000"/>
              </a:lnSpc>
              <a:spcBef>
                <a:spcPts val="1200"/>
              </a:spcBef>
              <a:buFont typeface="Wingdings" panose="05000000000000000000" pitchFamily="2" charset="2"/>
              <a:buNone/>
            </a:pPr>
            <a:r>
              <a:rPr lang="en-US" altLang="en-US" sz="2400" dirty="0"/>
              <a:t>7.  We are not in Mexico, because if we are in Mexico City, we are in Mexico, and we are not in Mexico City. </a:t>
            </a:r>
          </a:p>
          <a:p>
            <a:pPr marL="457200" indent="-457200" eaLnBrk="1" hangingPunct="1">
              <a:lnSpc>
                <a:spcPct val="120000"/>
              </a:lnSpc>
              <a:spcBef>
                <a:spcPts val="1200"/>
              </a:spcBef>
              <a:buFont typeface="Wingdings" panose="05000000000000000000" pitchFamily="2" charset="2"/>
              <a:buNone/>
            </a:pPr>
            <a:r>
              <a:rPr lang="en-US" altLang="en-US" sz="2400" dirty="0"/>
              <a:t>8.  We are in India if we are in Calcutta. Since we’re in India, we are in Calcutta. </a:t>
            </a:r>
          </a:p>
          <a:p>
            <a:pPr marL="457200" indent="-457200" eaLnBrk="1" hangingPunct="1">
              <a:lnSpc>
                <a:spcPct val="120000"/>
              </a:lnSpc>
              <a:spcBef>
                <a:spcPts val="1200"/>
              </a:spcBef>
              <a:buFont typeface="Wingdings" panose="05000000000000000000" pitchFamily="2" charset="2"/>
              <a:buNone/>
            </a:pPr>
            <a:r>
              <a:rPr lang="en-US" altLang="en-US" sz="2400" dirty="0"/>
              <a:t>9. If we’re in Toronto, then we are in Canada. If we are in  Canada, we are in North America. So, if we are in Toronto, then we are in North  America.   </a:t>
            </a:r>
          </a:p>
          <a:p>
            <a:pPr marL="457200" indent="-457200" eaLnBrk="1" hangingPunct="1">
              <a:lnSpc>
                <a:spcPct val="120000"/>
              </a:lnSpc>
              <a:spcBef>
                <a:spcPts val="1200"/>
              </a:spcBef>
              <a:buFont typeface="Wingdings" panose="05000000000000000000" pitchFamily="2" charset="2"/>
              <a:buNone/>
            </a:pPr>
            <a:r>
              <a:rPr lang="en-US" altLang="en-US" sz="2400" dirty="0"/>
              <a:t>10. We’re in Berlin, given that if we are in Berlin, then we are in Germany, and  we are in Germany.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fade">
                                      <p:cBhvr>
                                        <p:cTn id="7" dur="800" decel="100000"/>
                                        <p:tgtEl>
                                          <p:spTgt spid="109570"/>
                                        </p:tgtEl>
                                      </p:cBhvr>
                                    </p:animEffect>
                                    <p:anim calcmode="lin" valueType="num">
                                      <p:cBhvr>
                                        <p:cTn id="8" dur="800" decel="100000" fill="hold"/>
                                        <p:tgtEl>
                                          <p:spTgt spid="109570"/>
                                        </p:tgtEl>
                                        <p:attrNameLst>
                                          <p:attrName>style.rotation</p:attrName>
                                        </p:attrNameLst>
                                      </p:cBhvr>
                                      <p:tavLst>
                                        <p:tav tm="0">
                                          <p:val>
                                            <p:fltVal val="-90"/>
                                          </p:val>
                                        </p:tav>
                                        <p:tav tm="100000">
                                          <p:val>
                                            <p:fltVal val="0"/>
                                          </p:val>
                                        </p:tav>
                                      </p:tavLst>
                                    </p:anim>
                                    <p:anim calcmode="lin" valueType="num">
                                      <p:cBhvr>
                                        <p:cTn id="9" dur="800" decel="100000" fill="hold"/>
                                        <p:tgtEl>
                                          <p:spTgt spid="109570"/>
                                        </p:tgtEl>
                                        <p:attrNameLst>
                                          <p:attrName>ppt_x</p:attrName>
                                        </p:attrNameLst>
                                      </p:cBhvr>
                                      <p:tavLst>
                                        <p:tav tm="0">
                                          <p:val>
                                            <p:strVal val="#ppt_x+0.4"/>
                                          </p:val>
                                        </p:tav>
                                        <p:tav tm="100000">
                                          <p:val>
                                            <p:strVal val="#ppt_x-0.05"/>
                                          </p:val>
                                        </p:tav>
                                      </p:tavLst>
                                    </p:anim>
                                    <p:anim calcmode="lin" valueType="num">
                                      <p:cBhvr>
                                        <p:cTn id="10" dur="800" decel="100000" fill="hold"/>
                                        <p:tgtEl>
                                          <p:spTgt spid="10957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957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957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9571">
                                            <p:txEl>
                                              <p:pRg st="0" end="0"/>
                                            </p:txEl>
                                          </p:spTgt>
                                        </p:tgtEl>
                                        <p:attrNameLst>
                                          <p:attrName>style.visibility</p:attrName>
                                        </p:attrNameLst>
                                      </p:cBhvr>
                                      <p:to>
                                        <p:strVal val="visible"/>
                                      </p:to>
                                    </p:set>
                                    <p:animEffect transition="in" filter="fade">
                                      <p:cBhvr>
                                        <p:cTn id="17" dur="1000"/>
                                        <p:tgtEl>
                                          <p:spTgt spid="109571">
                                            <p:txEl>
                                              <p:pRg st="0" end="0"/>
                                            </p:txEl>
                                          </p:spTgt>
                                        </p:tgtEl>
                                      </p:cBhvr>
                                    </p:animEffect>
                                    <p:anim calcmode="lin" valueType="num">
                                      <p:cBhvr>
                                        <p:cTn id="18" dur="1000" fill="hold"/>
                                        <p:tgtEl>
                                          <p:spTgt spid="10957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95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09571">
                                            <p:txEl>
                                              <p:pRg st="1" end="1"/>
                                            </p:txEl>
                                          </p:spTgt>
                                        </p:tgtEl>
                                        <p:attrNameLst>
                                          <p:attrName>style.visibility</p:attrName>
                                        </p:attrNameLst>
                                      </p:cBhvr>
                                      <p:to>
                                        <p:strVal val="visible"/>
                                      </p:to>
                                    </p:set>
                                    <p:animEffect transition="in" filter="fade">
                                      <p:cBhvr>
                                        <p:cTn id="24" dur="1000"/>
                                        <p:tgtEl>
                                          <p:spTgt spid="109571">
                                            <p:txEl>
                                              <p:pRg st="1" end="1"/>
                                            </p:txEl>
                                          </p:spTgt>
                                        </p:tgtEl>
                                      </p:cBhvr>
                                    </p:animEffect>
                                    <p:anim calcmode="lin" valueType="num">
                                      <p:cBhvr>
                                        <p:cTn id="25" dur="1000" fill="hold"/>
                                        <p:tgtEl>
                                          <p:spTgt spid="109571">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095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9571">
                                            <p:txEl>
                                              <p:pRg st="2" end="2"/>
                                            </p:txEl>
                                          </p:spTgt>
                                        </p:tgtEl>
                                        <p:attrNameLst>
                                          <p:attrName>style.visibility</p:attrName>
                                        </p:attrNameLst>
                                      </p:cBhvr>
                                      <p:to>
                                        <p:strVal val="visible"/>
                                      </p:to>
                                    </p:set>
                                    <p:animEffect transition="in" filter="fade">
                                      <p:cBhvr>
                                        <p:cTn id="31" dur="1000"/>
                                        <p:tgtEl>
                                          <p:spTgt spid="109571">
                                            <p:txEl>
                                              <p:pRg st="2" end="2"/>
                                            </p:txEl>
                                          </p:spTgt>
                                        </p:tgtEl>
                                      </p:cBhvr>
                                    </p:animEffect>
                                    <p:anim calcmode="lin" valueType="num">
                                      <p:cBhvr>
                                        <p:cTn id="32" dur="1000" fill="hold"/>
                                        <p:tgtEl>
                                          <p:spTgt spid="10957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095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9571">
                                            <p:txEl>
                                              <p:pRg st="3" end="3"/>
                                            </p:txEl>
                                          </p:spTgt>
                                        </p:tgtEl>
                                        <p:attrNameLst>
                                          <p:attrName>style.visibility</p:attrName>
                                        </p:attrNameLst>
                                      </p:cBhvr>
                                      <p:to>
                                        <p:strVal val="visible"/>
                                      </p:to>
                                    </p:set>
                                    <p:animEffect transition="in" filter="fade">
                                      <p:cBhvr>
                                        <p:cTn id="38" dur="1000"/>
                                        <p:tgtEl>
                                          <p:spTgt spid="109571">
                                            <p:txEl>
                                              <p:pRg st="3" end="3"/>
                                            </p:txEl>
                                          </p:spTgt>
                                        </p:tgtEl>
                                      </p:cBhvr>
                                    </p:animEffect>
                                    <p:anim calcmode="lin" valueType="num">
                                      <p:cBhvr>
                                        <p:cTn id="39" dur="1000" fill="hold"/>
                                        <p:tgtEl>
                                          <p:spTgt spid="109571">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095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09571">
                                            <p:txEl>
                                              <p:pRg st="4" end="4"/>
                                            </p:txEl>
                                          </p:spTgt>
                                        </p:tgtEl>
                                        <p:attrNameLst>
                                          <p:attrName>style.visibility</p:attrName>
                                        </p:attrNameLst>
                                      </p:cBhvr>
                                      <p:to>
                                        <p:strVal val="visible"/>
                                      </p:to>
                                    </p:set>
                                    <p:animEffect transition="in" filter="fade">
                                      <p:cBhvr>
                                        <p:cTn id="45" dur="1000"/>
                                        <p:tgtEl>
                                          <p:spTgt spid="109571">
                                            <p:txEl>
                                              <p:pRg st="4" end="4"/>
                                            </p:txEl>
                                          </p:spTgt>
                                        </p:tgtEl>
                                      </p:cBhvr>
                                    </p:animEffect>
                                    <p:anim calcmode="lin" valueType="num">
                                      <p:cBhvr>
                                        <p:cTn id="46" dur="1000" fill="hold"/>
                                        <p:tgtEl>
                                          <p:spTgt spid="109571">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095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1"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CA00D6B-F829-450E-AE06-DAD4C3BE7635}"/>
              </a:ext>
            </a:extLst>
          </p:cNvPr>
          <p:cNvSpPr>
            <a:spLocks noGrp="1" noChangeArrowheads="1"/>
          </p:cNvSpPr>
          <p:nvPr>
            <p:ph type="title"/>
          </p:nvPr>
        </p:nvSpPr>
        <p:spPr/>
        <p:txBody>
          <a:bodyPr/>
          <a:lstStyle/>
          <a:p>
            <a:pPr eaLnBrk="1" hangingPunct="1"/>
            <a:r>
              <a:rPr lang="en-US" altLang="en-US" sz="3200" i="0" dirty="0"/>
              <a:t>2. CATEGORICAL SYLLOGISM</a:t>
            </a:r>
            <a:r>
              <a:rPr lang="en-US" altLang="en-US" sz="3200" dirty="0"/>
              <a:t>  </a:t>
            </a:r>
          </a:p>
        </p:txBody>
      </p:sp>
      <p:sp>
        <p:nvSpPr>
          <p:cNvPr id="110595" name="Rectangle 3">
            <a:extLst>
              <a:ext uri="{FF2B5EF4-FFF2-40B4-BE49-F238E27FC236}">
                <a16:creationId xmlns:a16="http://schemas.microsoft.com/office/drawing/2014/main" id="{01780E34-9522-45A5-9F29-217AB89BDF2C}"/>
              </a:ext>
            </a:extLst>
          </p:cNvPr>
          <p:cNvSpPr>
            <a:spLocks noGrp="1" noChangeArrowheads="1"/>
          </p:cNvSpPr>
          <p:nvPr>
            <p:ph type="body" idx="1"/>
          </p:nvPr>
        </p:nvSpPr>
        <p:spPr>
          <a:xfrm>
            <a:off x="0" y="1554163"/>
            <a:ext cx="9144000" cy="4525962"/>
          </a:xfrm>
        </p:spPr>
        <p:txBody>
          <a:bodyPr/>
          <a:lstStyle/>
          <a:p>
            <a:pPr eaLnBrk="1" hangingPunct="1">
              <a:lnSpc>
                <a:spcPct val="120000"/>
              </a:lnSpc>
              <a:buFont typeface="Wingdings" panose="05000000000000000000" pitchFamily="2" charset="2"/>
              <a:buNone/>
            </a:pPr>
            <a:r>
              <a:rPr lang="en-US" altLang="en-US" sz="2000" dirty="0"/>
              <a:t>	</a:t>
            </a:r>
            <a:r>
              <a:rPr lang="en-US" altLang="en-US" sz="2000" b="1" u="sng" dirty="0"/>
              <a:t>Example 1</a:t>
            </a:r>
            <a:r>
              <a:rPr lang="en-US" altLang="en-US" sz="2000" dirty="0"/>
              <a:t>: With </a:t>
            </a:r>
            <a:r>
              <a:rPr lang="en-US" altLang="en-US" sz="2000" b="1" dirty="0"/>
              <a:t>‘All’</a:t>
            </a:r>
            <a:r>
              <a:rPr lang="en-US" altLang="en-US" sz="2000" dirty="0"/>
              <a:t> </a:t>
            </a:r>
          </a:p>
          <a:p>
            <a:pPr eaLnBrk="1" hangingPunct="1">
              <a:lnSpc>
                <a:spcPct val="120000"/>
              </a:lnSpc>
              <a:buFont typeface="Wingdings" panose="05000000000000000000" pitchFamily="2" charset="2"/>
              <a:buNone/>
            </a:pPr>
            <a:r>
              <a:rPr lang="en-US" altLang="en-US" sz="2000" dirty="0"/>
              <a:t>	</a:t>
            </a:r>
            <a:r>
              <a:rPr lang="en-US" altLang="en-US" sz="2000" b="1" dirty="0"/>
              <a:t>All </a:t>
            </a:r>
            <a:r>
              <a:rPr lang="en-US" altLang="en-US" sz="2000" dirty="0"/>
              <a:t>Critical Thinking books contain deductive and inductive arguments. </a:t>
            </a:r>
          </a:p>
          <a:p>
            <a:pPr eaLnBrk="1" hangingPunct="1">
              <a:lnSpc>
                <a:spcPct val="120000"/>
              </a:lnSpc>
              <a:buFont typeface="Wingdings" panose="05000000000000000000" pitchFamily="2" charset="2"/>
              <a:buNone/>
            </a:pPr>
            <a:r>
              <a:rPr lang="en-US" altLang="en-US" sz="2000" dirty="0"/>
              <a:t>	</a:t>
            </a:r>
            <a:r>
              <a:rPr lang="en-US" altLang="en-US" sz="2000" b="1" dirty="0"/>
              <a:t>All </a:t>
            </a:r>
            <a:r>
              <a:rPr lang="en-US" altLang="en-US" sz="2000" dirty="0"/>
              <a:t>deductive and inductive arguments are patterns of logical reasoning.</a:t>
            </a:r>
          </a:p>
          <a:p>
            <a:pPr eaLnBrk="1" hangingPunct="1">
              <a:lnSpc>
                <a:spcPct val="120000"/>
              </a:lnSpc>
              <a:buFont typeface="Wingdings" panose="05000000000000000000" pitchFamily="2" charset="2"/>
              <a:buNone/>
            </a:pPr>
            <a:r>
              <a:rPr lang="en-US" altLang="en-US" sz="2000" dirty="0"/>
              <a:t>	So</a:t>
            </a:r>
            <a:r>
              <a:rPr lang="en-US" altLang="en-US" sz="2000" b="1" dirty="0"/>
              <a:t>, all </a:t>
            </a:r>
            <a:r>
              <a:rPr lang="en-US" altLang="en-US" sz="2000" dirty="0"/>
              <a:t>Critical Thinking books contain patterns of logical reasoning.</a:t>
            </a:r>
          </a:p>
          <a:p>
            <a:pPr eaLnBrk="1" hangingPunct="1">
              <a:lnSpc>
                <a:spcPct val="120000"/>
              </a:lnSpc>
              <a:buFont typeface="Wingdings" panose="05000000000000000000" pitchFamily="2" charset="2"/>
              <a:buNone/>
            </a:pPr>
            <a:endParaRPr lang="en-US" altLang="en-US" sz="2000" dirty="0"/>
          </a:p>
          <a:p>
            <a:pPr eaLnBrk="1" hangingPunct="1">
              <a:lnSpc>
                <a:spcPct val="120000"/>
              </a:lnSpc>
              <a:buFont typeface="Wingdings" panose="05000000000000000000" pitchFamily="2" charset="2"/>
              <a:buNone/>
            </a:pPr>
            <a:r>
              <a:rPr lang="en-US" altLang="en-US" sz="2000" b="1" dirty="0"/>
              <a:t>	</a:t>
            </a:r>
            <a:r>
              <a:rPr lang="en-US" altLang="en-US" sz="2000" b="1" u="sng" dirty="0"/>
              <a:t>Example 2</a:t>
            </a:r>
            <a:r>
              <a:rPr lang="en-US" altLang="en-US" sz="2000" dirty="0"/>
              <a:t>: With </a:t>
            </a:r>
            <a:r>
              <a:rPr lang="en-US" altLang="en-US" sz="2000" b="1" dirty="0"/>
              <a:t>‘Some’</a:t>
            </a:r>
          </a:p>
          <a:p>
            <a:pPr eaLnBrk="1" hangingPunct="1">
              <a:lnSpc>
                <a:spcPct val="120000"/>
              </a:lnSpc>
              <a:buFont typeface="Wingdings" panose="05000000000000000000" pitchFamily="2" charset="2"/>
              <a:buNone/>
            </a:pPr>
            <a:r>
              <a:rPr lang="en-US" altLang="en-US" sz="2000" b="1" dirty="0"/>
              <a:t>	Some</a:t>
            </a:r>
            <a:r>
              <a:rPr lang="en-US" altLang="en-US" sz="2000" dirty="0"/>
              <a:t> students in our class are exchange students. </a:t>
            </a:r>
          </a:p>
          <a:p>
            <a:pPr eaLnBrk="1" hangingPunct="1">
              <a:lnSpc>
                <a:spcPct val="120000"/>
              </a:lnSpc>
              <a:buFont typeface="Wingdings" panose="05000000000000000000" pitchFamily="2" charset="2"/>
              <a:buNone/>
            </a:pPr>
            <a:r>
              <a:rPr lang="en-US" altLang="en-US" sz="2000" dirty="0"/>
              <a:t>	</a:t>
            </a:r>
            <a:r>
              <a:rPr lang="en-US" altLang="en-US" sz="2000" b="1" dirty="0"/>
              <a:t>All</a:t>
            </a:r>
            <a:r>
              <a:rPr lang="en-US" altLang="en-US" sz="2000" dirty="0"/>
              <a:t> exchange students are foreigners. </a:t>
            </a:r>
          </a:p>
          <a:p>
            <a:pPr eaLnBrk="1" hangingPunct="1">
              <a:lnSpc>
                <a:spcPct val="120000"/>
              </a:lnSpc>
              <a:buFont typeface="Wingdings" panose="05000000000000000000" pitchFamily="2" charset="2"/>
              <a:buNone/>
            </a:pPr>
            <a:r>
              <a:rPr lang="en-US" altLang="en-US" sz="2000" dirty="0"/>
              <a:t>	So, </a:t>
            </a:r>
            <a:r>
              <a:rPr lang="en-US" altLang="en-US" sz="2000" b="1" dirty="0"/>
              <a:t>some</a:t>
            </a:r>
            <a:r>
              <a:rPr lang="en-US" altLang="en-US" sz="2000" dirty="0"/>
              <a:t> students in our class are foreigners.  </a:t>
            </a:r>
          </a:p>
          <a:p>
            <a:pPr eaLnBrk="1" hangingPunct="1">
              <a:lnSpc>
                <a:spcPct val="90000"/>
              </a:lnSpc>
              <a:buFont typeface="Wingdings" panose="05000000000000000000" pitchFamily="2" charset="2"/>
              <a:buNone/>
            </a:pPr>
            <a:r>
              <a:rPr lang="en-US" altLang="en-US" sz="2400" dirty="0"/>
              <a:t>  </a:t>
            </a:r>
          </a:p>
          <a:p>
            <a:pPr eaLnBrk="1" hangingPunct="1">
              <a:lnSpc>
                <a:spcPct val="90000"/>
              </a:lnSpc>
              <a:buFont typeface="Wingdings" panose="05000000000000000000" pitchFamily="2" charset="2"/>
              <a:buNone/>
            </a:pPr>
            <a:endParaRPr lang="en-US" altLang="en-US" sz="24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fade">
                                      <p:cBhvr>
                                        <p:cTn id="7" dur="800" decel="100000"/>
                                        <p:tgtEl>
                                          <p:spTgt spid="110594"/>
                                        </p:tgtEl>
                                      </p:cBhvr>
                                    </p:animEffect>
                                    <p:anim calcmode="lin" valueType="num">
                                      <p:cBhvr>
                                        <p:cTn id="8" dur="800" decel="100000" fill="hold"/>
                                        <p:tgtEl>
                                          <p:spTgt spid="110594"/>
                                        </p:tgtEl>
                                        <p:attrNameLst>
                                          <p:attrName>style.rotation</p:attrName>
                                        </p:attrNameLst>
                                      </p:cBhvr>
                                      <p:tavLst>
                                        <p:tav tm="0">
                                          <p:val>
                                            <p:fltVal val="-90"/>
                                          </p:val>
                                        </p:tav>
                                        <p:tav tm="100000">
                                          <p:val>
                                            <p:fltVal val="0"/>
                                          </p:val>
                                        </p:tav>
                                      </p:tavLst>
                                    </p:anim>
                                    <p:anim calcmode="lin" valueType="num">
                                      <p:cBhvr>
                                        <p:cTn id="9" dur="800" decel="100000" fill="hold"/>
                                        <p:tgtEl>
                                          <p:spTgt spid="110594"/>
                                        </p:tgtEl>
                                        <p:attrNameLst>
                                          <p:attrName>ppt_x</p:attrName>
                                        </p:attrNameLst>
                                      </p:cBhvr>
                                      <p:tavLst>
                                        <p:tav tm="0">
                                          <p:val>
                                            <p:strVal val="#ppt_x+0.4"/>
                                          </p:val>
                                        </p:tav>
                                        <p:tav tm="100000">
                                          <p:val>
                                            <p:strVal val="#ppt_x-0.05"/>
                                          </p:val>
                                        </p:tav>
                                      </p:tavLst>
                                    </p:anim>
                                    <p:anim calcmode="lin" valueType="num">
                                      <p:cBhvr>
                                        <p:cTn id="10" dur="800" decel="100000" fill="hold"/>
                                        <p:tgtEl>
                                          <p:spTgt spid="11059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059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059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10595">
                                            <p:txEl>
                                              <p:pRg st="0" end="0"/>
                                            </p:txEl>
                                          </p:spTgt>
                                        </p:tgtEl>
                                        <p:attrNameLst>
                                          <p:attrName>style.visibility</p:attrName>
                                        </p:attrNameLst>
                                      </p:cBhvr>
                                      <p:to>
                                        <p:strVal val="visible"/>
                                      </p:to>
                                    </p:set>
                                    <p:animEffect transition="in" filter="fade">
                                      <p:cBhvr>
                                        <p:cTn id="17" dur="1000"/>
                                        <p:tgtEl>
                                          <p:spTgt spid="110595">
                                            <p:txEl>
                                              <p:pRg st="0" end="0"/>
                                            </p:txEl>
                                          </p:spTgt>
                                        </p:tgtEl>
                                      </p:cBhvr>
                                    </p:animEffect>
                                    <p:anim calcmode="lin" valueType="num">
                                      <p:cBhvr>
                                        <p:cTn id="18" dur="1000" fill="hold"/>
                                        <p:tgtEl>
                                          <p:spTgt spid="11059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05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0595">
                                            <p:txEl>
                                              <p:pRg st="1" end="1"/>
                                            </p:txEl>
                                          </p:spTgt>
                                        </p:tgtEl>
                                        <p:attrNameLst>
                                          <p:attrName>style.visibility</p:attrName>
                                        </p:attrNameLst>
                                      </p:cBhvr>
                                      <p:to>
                                        <p:strVal val="visible"/>
                                      </p:to>
                                    </p:set>
                                    <p:animEffect transition="in" filter="fade">
                                      <p:cBhvr>
                                        <p:cTn id="24" dur="1000"/>
                                        <p:tgtEl>
                                          <p:spTgt spid="110595">
                                            <p:txEl>
                                              <p:pRg st="1" end="1"/>
                                            </p:txEl>
                                          </p:spTgt>
                                        </p:tgtEl>
                                      </p:cBhvr>
                                    </p:animEffect>
                                    <p:anim calcmode="lin" valueType="num">
                                      <p:cBhvr>
                                        <p:cTn id="25" dur="1000" fill="hold"/>
                                        <p:tgtEl>
                                          <p:spTgt spid="11059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105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0595">
                                            <p:txEl>
                                              <p:pRg st="2" end="2"/>
                                            </p:txEl>
                                          </p:spTgt>
                                        </p:tgtEl>
                                        <p:attrNameLst>
                                          <p:attrName>style.visibility</p:attrName>
                                        </p:attrNameLst>
                                      </p:cBhvr>
                                      <p:to>
                                        <p:strVal val="visible"/>
                                      </p:to>
                                    </p:set>
                                    <p:animEffect transition="in" filter="fade">
                                      <p:cBhvr>
                                        <p:cTn id="31" dur="1000"/>
                                        <p:tgtEl>
                                          <p:spTgt spid="110595">
                                            <p:txEl>
                                              <p:pRg st="2" end="2"/>
                                            </p:txEl>
                                          </p:spTgt>
                                        </p:tgtEl>
                                      </p:cBhvr>
                                    </p:animEffect>
                                    <p:anim calcmode="lin" valueType="num">
                                      <p:cBhvr>
                                        <p:cTn id="32" dur="1000" fill="hold"/>
                                        <p:tgtEl>
                                          <p:spTgt spid="110595">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1059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10595">
                                            <p:txEl>
                                              <p:pRg st="3" end="3"/>
                                            </p:txEl>
                                          </p:spTgt>
                                        </p:tgtEl>
                                        <p:attrNameLst>
                                          <p:attrName>style.visibility</p:attrName>
                                        </p:attrNameLst>
                                      </p:cBhvr>
                                      <p:to>
                                        <p:strVal val="visible"/>
                                      </p:to>
                                    </p:set>
                                    <p:animEffect transition="in" filter="fade">
                                      <p:cBhvr>
                                        <p:cTn id="38" dur="1000"/>
                                        <p:tgtEl>
                                          <p:spTgt spid="110595">
                                            <p:txEl>
                                              <p:pRg st="3" end="3"/>
                                            </p:txEl>
                                          </p:spTgt>
                                        </p:tgtEl>
                                      </p:cBhvr>
                                    </p:animEffect>
                                    <p:anim calcmode="lin" valueType="num">
                                      <p:cBhvr>
                                        <p:cTn id="39" dur="1000" fill="hold"/>
                                        <p:tgtEl>
                                          <p:spTgt spid="110595">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1059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10595">
                                            <p:txEl>
                                              <p:pRg st="5" end="5"/>
                                            </p:txEl>
                                          </p:spTgt>
                                        </p:tgtEl>
                                        <p:attrNameLst>
                                          <p:attrName>style.visibility</p:attrName>
                                        </p:attrNameLst>
                                      </p:cBhvr>
                                      <p:to>
                                        <p:strVal val="visible"/>
                                      </p:to>
                                    </p:set>
                                    <p:animEffect transition="in" filter="fade">
                                      <p:cBhvr>
                                        <p:cTn id="45" dur="1000"/>
                                        <p:tgtEl>
                                          <p:spTgt spid="110595">
                                            <p:txEl>
                                              <p:pRg st="5" end="5"/>
                                            </p:txEl>
                                          </p:spTgt>
                                        </p:tgtEl>
                                      </p:cBhvr>
                                    </p:animEffect>
                                    <p:anim calcmode="lin" valueType="num">
                                      <p:cBhvr>
                                        <p:cTn id="46" dur="1000" fill="hold"/>
                                        <p:tgtEl>
                                          <p:spTgt spid="11059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059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0595">
                                            <p:txEl>
                                              <p:pRg st="6" end="6"/>
                                            </p:txEl>
                                          </p:spTgt>
                                        </p:tgtEl>
                                        <p:attrNameLst>
                                          <p:attrName>style.visibility</p:attrName>
                                        </p:attrNameLst>
                                      </p:cBhvr>
                                      <p:to>
                                        <p:strVal val="visible"/>
                                      </p:to>
                                    </p:set>
                                    <p:animEffect transition="in" filter="fade">
                                      <p:cBhvr>
                                        <p:cTn id="52" dur="1000"/>
                                        <p:tgtEl>
                                          <p:spTgt spid="110595">
                                            <p:txEl>
                                              <p:pRg st="6" end="6"/>
                                            </p:txEl>
                                          </p:spTgt>
                                        </p:tgtEl>
                                      </p:cBhvr>
                                    </p:animEffect>
                                    <p:anim calcmode="lin" valueType="num">
                                      <p:cBhvr>
                                        <p:cTn id="53" dur="1000" fill="hold"/>
                                        <p:tgtEl>
                                          <p:spTgt spid="110595">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1059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0595">
                                            <p:txEl>
                                              <p:pRg st="7" end="7"/>
                                            </p:txEl>
                                          </p:spTgt>
                                        </p:tgtEl>
                                        <p:attrNameLst>
                                          <p:attrName>style.visibility</p:attrName>
                                        </p:attrNameLst>
                                      </p:cBhvr>
                                      <p:to>
                                        <p:strVal val="visible"/>
                                      </p:to>
                                    </p:set>
                                    <p:animEffect transition="in" filter="fade">
                                      <p:cBhvr>
                                        <p:cTn id="59" dur="1000"/>
                                        <p:tgtEl>
                                          <p:spTgt spid="110595">
                                            <p:txEl>
                                              <p:pRg st="7" end="7"/>
                                            </p:txEl>
                                          </p:spTgt>
                                        </p:tgtEl>
                                      </p:cBhvr>
                                    </p:animEffect>
                                    <p:anim calcmode="lin" valueType="num">
                                      <p:cBhvr>
                                        <p:cTn id="60" dur="1000" fill="hold"/>
                                        <p:tgtEl>
                                          <p:spTgt spid="110595">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11059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10595">
                                            <p:txEl>
                                              <p:pRg st="8" end="8"/>
                                            </p:txEl>
                                          </p:spTgt>
                                        </p:tgtEl>
                                        <p:attrNameLst>
                                          <p:attrName>style.visibility</p:attrName>
                                        </p:attrNameLst>
                                      </p:cBhvr>
                                      <p:to>
                                        <p:strVal val="visible"/>
                                      </p:to>
                                    </p:set>
                                    <p:animEffect transition="in" filter="fade">
                                      <p:cBhvr>
                                        <p:cTn id="66" dur="1000"/>
                                        <p:tgtEl>
                                          <p:spTgt spid="110595">
                                            <p:txEl>
                                              <p:pRg st="8" end="8"/>
                                            </p:txEl>
                                          </p:spTgt>
                                        </p:tgtEl>
                                      </p:cBhvr>
                                    </p:animEffect>
                                    <p:anim calcmode="lin" valueType="num">
                                      <p:cBhvr>
                                        <p:cTn id="67" dur="1000" fill="hold"/>
                                        <p:tgtEl>
                                          <p:spTgt spid="110595">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11059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110595">
                                            <p:txEl>
                                              <p:pRg st="9" end="9"/>
                                            </p:txEl>
                                          </p:spTgt>
                                        </p:tgtEl>
                                        <p:attrNameLst>
                                          <p:attrName>style.visibility</p:attrName>
                                        </p:attrNameLst>
                                      </p:cBhvr>
                                      <p:to>
                                        <p:strVal val="visible"/>
                                      </p:to>
                                    </p:set>
                                    <p:animEffect transition="in" filter="fade">
                                      <p:cBhvr>
                                        <p:cTn id="73" dur="1000"/>
                                        <p:tgtEl>
                                          <p:spTgt spid="110595">
                                            <p:txEl>
                                              <p:pRg st="9" end="9"/>
                                            </p:txEl>
                                          </p:spTgt>
                                        </p:tgtEl>
                                      </p:cBhvr>
                                    </p:animEffect>
                                    <p:anim calcmode="lin" valueType="num">
                                      <p:cBhvr>
                                        <p:cTn id="74" dur="1000" fill="hold"/>
                                        <p:tgtEl>
                                          <p:spTgt spid="110595">
                                            <p:txEl>
                                              <p:pRg st="9" end="9"/>
                                            </p:txEl>
                                          </p:spTgt>
                                        </p:tgtEl>
                                        <p:attrNameLst>
                                          <p:attrName>ppt_x</p:attrName>
                                        </p:attrNameLst>
                                      </p:cBhvr>
                                      <p:tavLst>
                                        <p:tav tm="0">
                                          <p:val>
                                            <p:strVal val="#ppt_x"/>
                                          </p:val>
                                        </p:tav>
                                        <p:tav tm="100000">
                                          <p:val>
                                            <p:strVal val="#ppt_x"/>
                                          </p:val>
                                        </p:tav>
                                      </p:tavLst>
                                    </p:anim>
                                    <p:anim calcmode="lin" valueType="num">
                                      <p:cBhvr>
                                        <p:cTn id="75" dur="1000" fill="hold"/>
                                        <p:tgtEl>
                                          <p:spTgt spid="11059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p:bldP spid="11059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4FB7-1362-0431-7323-DB419FD0A553}"/>
              </a:ext>
            </a:extLst>
          </p:cNvPr>
          <p:cNvSpPr>
            <a:spLocks noGrp="1"/>
          </p:cNvSpPr>
          <p:nvPr>
            <p:ph type="title"/>
          </p:nvPr>
        </p:nvSpPr>
        <p:spPr>
          <a:xfrm>
            <a:off x="228600" y="152400"/>
            <a:ext cx="8229600" cy="457200"/>
          </a:xfrm>
        </p:spPr>
        <p:txBody>
          <a:bodyPr/>
          <a:lstStyle/>
          <a:p>
            <a:r>
              <a:rPr lang="vi-VN" sz="2400" i="0" dirty="0"/>
              <a:t>Task: </a:t>
            </a:r>
            <a:r>
              <a:rPr lang="en-US" sz="2400" i="0" dirty="0"/>
              <a:t>Fill in the minor premise.</a:t>
            </a:r>
          </a:p>
        </p:txBody>
      </p:sp>
      <p:pic>
        <p:nvPicPr>
          <p:cNvPr id="2050" name="Picture 2" descr="30/4 và 1/5 năm 2023 vào thứ mấy? 30/4 và 1/5 năm 2023 được nghỉ mấy ngày?">
            <a:extLst>
              <a:ext uri="{FF2B5EF4-FFF2-40B4-BE49-F238E27FC236}">
                <a16:creationId xmlns:a16="http://schemas.microsoft.com/office/drawing/2014/main" id="{5E499975-EA71-E922-F6EC-7C88B1A3F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01756"/>
            <a:ext cx="4602198"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9167A2-54BC-467C-B873-3E911BF05D38}"/>
              </a:ext>
            </a:extLst>
          </p:cNvPr>
          <p:cNvSpPr txBox="1"/>
          <p:nvPr/>
        </p:nvSpPr>
        <p:spPr>
          <a:xfrm>
            <a:off x="0" y="4499113"/>
            <a:ext cx="9144000" cy="1668405"/>
          </a:xfrm>
          <a:prstGeom prst="rect">
            <a:avLst/>
          </a:prstGeom>
          <a:noFill/>
        </p:spPr>
        <p:txBody>
          <a:bodyPr wrap="square" rtlCol="0">
            <a:spAutoFit/>
          </a:bodyPr>
          <a:lstStyle/>
          <a:p>
            <a:pPr>
              <a:lnSpc>
                <a:spcPct val="200000"/>
              </a:lnSpc>
            </a:pPr>
            <a:r>
              <a:rPr lang="en-US" b="1" dirty="0"/>
              <a:t>Premise 1</a:t>
            </a:r>
            <a:r>
              <a:rPr lang="en-US" dirty="0"/>
              <a:t>: </a:t>
            </a:r>
            <a:r>
              <a:rPr lang="en-US" b="1" dirty="0"/>
              <a:t>All</a:t>
            </a:r>
            <a:r>
              <a:rPr lang="en-US" dirty="0"/>
              <a:t> holidays falling on weekends are made up for in the coming weekdays.</a:t>
            </a:r>
          </a:p>
          <a:p>
            <a:pPr>
              <a:lnSpc>
                <a:spcPct val="200000"/>
              </a:lnSpc>
            </a:pPr>
            <a:r>
              <a:rPr lang="en-US" b="1" dirty="0"/>
              <a:t>Premise 2</a:t>
            </a:r>
            <a:r>
              <a:rPr lang="en-US" dirty="0"/>
              <a:t>: __________________________________________________________</a:t>
            </a:r>
          </a:p>
          <a:p>
            <a:pPr>
              <a:lnSpc>
                <a:spcPct val="200000"/>
              </a:lnSpc>
            </a:pPr>
            <a:r>
              <a:rPr lang="en-US" b="1" dirty="0"/>
              <a:t>Conclusion</a:t>
            </a:r>
            <a:r>
              <a:rPr lang="en-US" dirty="0"/>
              <a:t>: It is logical to infer that there are </a:t>
            </a:r>
            <a:r>
              <a:rPr lang="en-US" b="1" dirty="0"/>
              <a:t>two</a:t>
            </a:r>
            <a:r>
              <a:rPr lang="en-US" dirty="0"/>
              <a:t> make-up holidays after April 30.</a:t>
            </a:r>
          </a:p>
        </p:txBody>
      </p:sp>
    </p:spTree>
    <p:extLst>
      <p:ext uri="{BB962C8B-B14F-4D97-AF65-F5344CB8AC3E}">
        <p14:creationId xmlns:p14="http://schemas.microsoft.com/office/powerpoint/2010/main" val="201302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6CBB6792-6748-4B12-A52C-E23BBE173714}"/>
              </a:ext>
            </a:extLst>
          </p:cNvPr>
          <p:cNvSpPr>
            <a:spLocks noGrp="1" noChangeArrowheads="1"/>
          </p:cNvSpPr>
          <p:nvPr>
            <p:ph type="title"/>
          </p:nvPr>
        </p:nvSpPr>
        <p:spPr/>
        <p:txBody>
          <a:bodyPr/>
          <a:lstStyle/>
          <a:p>
            <a:pPr eaLnBrk="1" hangingPunct="1"/>
            <a:r>
              <a:rPr lang="en-US" altLang="en-US" sz="3200" i="0"/>
              <a:t>3. Argument by elimination</a:t>
            </a:r>
            <a:r>
              <a:rPr lang="en-US" altLang="en-US" sz="3200"/>
              <a:t>   </a:t>
            </a:r>
          </a:p>
        </p:txBody>
      </p:sp>
      <p:sp>
        <p:nvSpPr>
          <p:cNvPr id="111619" name="Rectangle 3">
            <a:extLst>
              <a:ext uri="{FF2B5EF4-FFF2-40B4-BE49-F238E27FC236}">
                <a16:creationId xmlns:a16="http://schemas.microsoft.com/office/drawing/2014/main" id="{64CB04FE-ACB3-419E-BDAB-701F76B8309C}"/>
              </a:ext>
            </a:extLst>
          </p:cNvPr>
          <p:cNvSpPr>
            <a:spLocks noGrp="1" noChangeArrowheads="1"/>
          </p:cNvSpPr>
          <p:nvPr>
            <p:ph type="body" idx="1"/>
          </p:nvPr>
        </p:nvSpPr>
        <p:spPr>
          <a:xfrm>
            <a:off x="304800" y="1371600"/>
            <a:ext cx="8763000" cy="4525962"/>
          </a:xfrm>
        </p:spPr>
        <p:txBody>
          <a:bodyPr/>
          <a:lstStyle/>
          <a:p>
            <a:pPr eaLnBrk="1" hangingPunct="1">
              <a:lnSpc>
                <a:spcPct val="120000"/>
              </a:lnSpc>
              <a:buFont typeface="Wingdings" panose="05000000000000000000" pitchFamily="2" charset="2"/>
              <a:buNone/>
            </a:pPr>
            <a:r>
              <a:rPr lang="en-US" altLang="en-US" sz="2400" dirty="0"/>
              <a:t>	</a:t>
            </a:r>
            <a:r>
              <a:rPr lang="en-US" altLang="en-US" sz="2400" b="1" u="sng" dirty="0"/>
              <a:t>Example 1: </a:t>
            </a:r>
            <a:r>
              <a:rPr lang="en-US" altLang="en-US" sz="2400" dirty="0"/>
              <a:t> </a:t>
            </a:r>
          </a:p>
          <a:p>
            <a:pPr eaLnBrk="1" hangingPunct="1">
              <a:lnSpc>
                <a:spcPct val="120000"/>
              </a:lnSpc>
              <a:buFont typeface="Wingdings" panose="05000000000000000000" pitchFamily="2" charset="2"/>
              <a:buNone/>
            </a:pPr>
            <a:r>
              <a:rPr lang="en-US" altLang="en-US" sz="2400" dirty="0"/>
              <a:t>	Either you are married or you are single</a:t>
            </a:r>
            <a:r>
              <a:rPr lang="vi-VN" altLang="en-US" sz="2400" dirty="0"/>
              <a:t> </a:t>
            </a:r>
            <a:r>
              <a:rPr lang="vi-VN" altLang="en-US" sz="2400" dirty="0" err="1"/>
              <a:t>by</a:t>
            </a:r>
            <a:r>
              <a:rPr lang="vi-VN" altLang="en-US" sz="2400" dirty="0"/>
              <a:t> </a:t>
            </a:r>
            <a:r>
              <a:rPr lang="vi-VN" altLang="en-US" sz="2400" dirty="0" err="1"/>
              <a:t>law</a:t>
            </a:r>
            <a:r>
              <a:rPr lang="en-US" altLang="en-US" sz="2400" dirty="0"/>
              <a:t>. </a:t>
            </a:r>
          </a:p>
          <a:p>
            <a:pPr eaLnBrk="1" hangingPunct="1">
              <a:lnSpc>
                <a:spcPct val="120000"/>
              </a:lnSpc>
              <a:buFont typeface="Wingdings" panose="05000000000000000000" pitchFamily="2" charset="2"/>
              <a:buNone/>
            </a:pPr>
            <a:r>
              <a:rPr lang="en-US" altLang="en-US" sz="2400" dirty="0"/>
              <a:t>	You are not married. </a:t>
            </a:r>
          </a:p>
          <a:p>
            <a:pPr eaLnBrk="1" hangingPunct="1">
              <a:lnSpc>
                <a:spcPct val="120000"/>
              </a:lnSpc>
              <a:buFont typeface="Wingdings" panose="05000000000000000000" pitchFamily="2" charset="2"/>
              <a:buNone/>
            </a:pPr>
            <a:r>
              <a:rPr lang="en-US" altLang="en-US" sz="2400" dirty="0"/>
              <a:t>	Then you are single by law.   </a:t>
            </a:r>
          </a:p>
          <a:p>
            <a:pPr eaLnBrk="1" hangingPunct="1">
              <a:lnSpc>
                <a:spcPct val="120000"/>
              </a:lnSpc>
              <a:buFont typeface="Wingdings" panose="05000000000000000000" pitchFamily="2" charset="2"/>
              <a:buNone/>
            </a:pPr>
            <a:endParaRPr lang="en-US" altLang="en-US" sz="2400" dirty="0"/>
          </a:p>
          <a:p>
            <a:pPr eaLnBrk="1" hangingPunct="1">
              <a:lnSpc>
                <a:spcPct val="120000"/>
              </a:lnSpc>
              <a:buFont typeface="Wingdings" panose="05000000000000000000" pitchFamily="2" charset="2"/>
              <a:buNone/>
            </a:pPr>
            <a:r>
              <a:rPr lang="en-US" altLang="en-US" sz="2400" b="1" dirty="0"/>
              <a:t>	</a:t>
            </a:r>
            <a:r>
              <a:rPr lang="en-US" altLang="en-US" sz="2400" b="1" u="sng" dirty="0"/>
              <a:t>Example 2: </a:t>
            </a:r>
          </a:p>
          <a:p>
            <a:pPr eaLnBrk="1" hangingPunct="1">
              <a:lnSpc>
                <a:spcPct val="120000"/>
              </a:lnSpc>
              <a:buFont typeface="Wingdings" panose="05000000000000000000" pitchFamily="2" charset="2"/>
              <a:buNone/>
            </a:pPr>
            <a:r>
              <a:rPr lang="en-US" altLang="en-US" sz="2400" b="1" dirty="0"/>
              <a:t>	</a:t>
            </a:r>
            <a:r>
              <a:rPr lang="en-US" altLang="en-US" sz="2400" dirty="0"/>
              <a:t>All arguments are either deductive or inductive. </a:t>
            </a:r>
          </a:p>
          <a:p>
            <a:pPr eaLnBrk="1" hangingPunct="1">
              <a:lnSpc>
                <a:spcPct val="120000"/>
              </a:lnSpc>
              <a:buFont typeface="Wingdings" panose="05000000000000000000" pitchFamily="2" charset="2"/>
              <a:buNone/>
            </a:pPr>
            <a:r>
              <a:rPr lang="en-US" altLang="en-US" sz="2400" dirty="0"/>
              <a:t>	Jack’s argument is not deductive. </a:t>
            </a:r>
          </a:p>
          <a:p>
            <a:pPr eaLnBrk="1" hangingPunct="1">
              <a:lnSpc>
                <a:spcPct val="120000"/>
              </a:lnSpc>
              <a:buFont typeface="Wingdings" panose="05000000000000000000" pitchFamily="2" charset="2"/>
              <a:buNone/>
            </a:pPr>
            <a:r>
              <a:rPr lang="en-US" altLang="en-US" sz="2400" dirty="0"/>
              <a:t>	Therefore, his argument is ______.   </a:t>
            </a:r>
          </a:p>
          <a:p>
            <a:pPr eaLnBrk="1" hangingPunct="1">
              <a:buFont typeface="Wingdings" panose="05000000000000000000" pitchFamily="2" charset="2"/>
              <a:buNone/>
            </a:pPr>
            <a:endParaRPr lang="en-US" altLang="en-US" sz="24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fade">
                                      <p:cBhvr>
                                        <p:cTn id="7" dur="800" decel="100000"/>
                                        <p:tgtEl>
                                          <p:spTgt spid="111618"/>
                                        </p:tgtEl>
                                      </p:cBhvr>
                                    </p:animEffect>
                                    <p:anim calcmode="lin" valueType="num">
                                      <p:cBhvr>
                                        <p:cTn id="8" dur="800" decel="100000" fill="hold"/>
                                        <p:tgtEl>
                                          <p:spTgt spid="111618"/>
                                        </p:tgtEl>
                                        <p:attrNameLst>
                                          <p:attrName>style.rotation</p:attrName>
                                        </p:attrNameLst>
                                      </p:cBhvr>
                                      <p:tavLst>
                                        <p:tav tm="0">
                                          <p:val>
                                            <p:fltVal val="-90"/>
                                          </p:val>
                                        </p:tav>
                                        <p:tav tm="100000">
                                          <p:val>
                                            <p:fltVal val="0"/>
                                          </p:val>
                                        </p:tav>
                                      </p:tavLst>
                                    </p:anim>
                                    <p:anim calcmode="lin" valueType="num">
                                      <p:cBhvr>
                                        <p:cTn id="9" dur="800" decel="100000" fill="hold"/>
                                        <p:tgtEl>
                                          <p:spTgt spid="111618"/>
                                        </p:tgtEl>
                                        <p:attrNameLst>
                                          <p:attrName>ppt_x</p:attrName>
                                        </p:attrNameLst>
                                      </p:cBhvr>
                                      <p:tavLst>
                                        <p:tav tm="0">
                                          <p:val>
                                            <p:strVal val="#ppt_x+0.4"/>
                                          </p:val>
                                        </p:tav>
                                        <p:tav tm="100000">
                                          <p:val>
                                            <p:strVal val="#ppt_x-0.05"/>
                                          </p:val>
                                        </p:tav>
                                      </p:tavLst>
                                    </p:anim>
                                    <p:anim calcmode="lin" valueType="num">
                                      <p:cBhvr>
                                        <p:cTn id="10" dur="800" decel="100000" fill="hold"/>
                                        <p:tgtEl>
                                          <p:spTgt spid="1116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16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161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11619">
                                            <p:txEl>
                                              <p:pRg st="0" end="0"/>
                                            </p:txEl>
                                          </p:spTgt>
                                        </p:tgtEl>
                                        <p:attrNameLst>
                                          <p:attrName>style.visibility</p:attrName>
                                        </p:attrNameLst>
                                      </p:cBhvr>
                                      <p:to>
                                        <p:strVal val="visible"/>
                                      </p:to>
                                    </p:set>
                                    <p:animEffect transition="in" filter="fade">
                                      <p:cBhvr>
                                        <p:cTn id="17" dur="1000"/>
                                        <p:tgtEl>
                                          <p:spTgt spid="111619">
                                            <p:txEl>
                                              <p:pRg st="0" end="0"/>
                                            </p:txEl>
                                          </p:spTgt>
                                        </p:tgtEl>
                                      </p:cBhvr>
                                    </p:animEffect>
                                    <p:anim calcmode="lin" valueType="num">
                                      <p:cBhvr>
                                        <p:cTn id="18" dur="1000" fill="hold"/>
                                        <p:tgtEl>
                                          <p:spTgt spid="11161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16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1619">
                                            <p:txEl>
                                              <p:pRg st="1" end="1"/>
                                            </p:txEl>
                                          </p:spTgt>
                                        </p:tgtEl>
                                        <p:attrNameLst>
                                          <p:attrName>style.visibility</p:attrName>
                                        </p:attrNameLst>
                                      </p:cBhvr>
                                      <p:to>
                                        <p:strVal val="visible"/>
                                      </p:to>
                                    </p:set>
                                    <p:animEffect transition="in" filter="fade">
                                      <p:cBhvr>
                                        <p:cTn id="24" dur="1000"/>
                                        <p:tgtEl>
                                          <p:spTgt spid="111619">
                                            <p:txEl>
                                              <p:pRg st="1" end="1"/>
                                            </p:txEl>
                                          </p:spTgt>
                                        </p:tgtEl>
                                      </p:cBhvr>
                                    </p:animEffect>
                                    <p:anim calcmode="lin" valueType="num">
                                      <p:cBhvr>
                                        <p:cTn id="25" dur="1000" fill="hold"/>
                                        <p:tgtEl>
                                          <p:spTgt spid="111619">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116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1619">
                                            <p:txEl>
                                              <p:pRg st="2" end="2"/>
                                            </p:txEl>
                                          </p:spTgt>
                                        </p:tgtEl>
                                        <p:attrNameLst>
                                          <p:attrName>style.visibility</p:attrName>
                                        </p:attrNameLst>
                                      </p:cBhvr>
                                      <p:to>
                                        <p:strVal val="visible"/>
                                      </p:to>
                                    </p:set>
                                    <p:animEffect transition="in" filter="fade">
                                      <p:cBhvr>
                                        <p:cTn id="31" dur="1000"/>
                                        <p:tgtEl>
                                          <p:spTgt spid="111619">
                                            <p:txEl>
                                              <p:pRg st="2" end="2"/>
                                            </p:txEl>
                                          </p:spTgt>
                                        </p:tgtEl>
                                      </p:cBhvr>
                                    </p:animEffect>
                                    <p:anim calcmode="lin" valueType="num">
                                      <p:cBhvr>
                                        <p:cTn id="32" dur="1000" fill="hold"/>
                                        <p:tgtEl>
                                          <p:spTgt spid="111619">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116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11619">
                                            <p:txEl>
                                              <p:pRg st="3" end="3"/>
                                            </p:txEl>
                                          </p:spTgt>
                                        </p:tgtEl>
                                        <p:attrNameLst>
                                          <p:attrName>style.visibility</p:attrName>
                                        </p:attrNameLst>
                                      </p:cBhvr>
                                      <p:to>
                                        <p:strVal val="visible"/>
                                      </p:to>
                                    </p:set>
                                    <p:animEffect transition="in" filter="fade">
                                      <p:cBhvr>
                                        <p:cTn id="38" dur="1000"/>
                                        <p:tgtEl>
                                          <p:spTgt spid="111619">
                                            <p:txEl>
                                              <p:pRg st="3" end="3"/>
                                            </p:txEl>
                                          </p:spTgt>
                                        </p:tgtEl>
                                      </p:cBhvr>
                                    </p:animEffect>
                                    <p:anim calcmode="lin" valueType="num">
                                      <p:cBhvr>
                                        <p:cTn id="39" dur="1000" fill="hold"/>
                                        <p:tgtEl>
                                          <p:spTgt spid="111619">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116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11619">
                                            <p:txEl>
                                              <p:pRg st="5" end="5"/>
                                            </p:txEl>
                                          </p:spTgt>
                                        </p:tgtEl>
                                        <p:attrNameLst>
                                          <p:attrName>style.visibility</p:attrName>
                                        </p:attrNameLst>
                                      </p:cBhvr>
                                      <p:to>
                                        <p:strVal val="visible"/>
                                      </p:to>
                                    </p:set>
                                    <p:animEffect transition="in" filter="fade">
                                      <p:cBhvr>
                                        <p:cTn id="45" dur="1000"/>
                                        <p:tgtEl>
                                          <p:spTgt spid="111619">
                                            <p:txEl>
                                              <p:pRg st="5" end="5"/>
                                            </p:txEl>
                                          </p:spTgt>
                                        </p:tgtEl>
                                      </p:cBhvr>
                                    </p:animEffect>
                                    <p:anim calcmode="lin" valueType="num">
                                      <p:cBhvr>
                                        <p:cTn id="46" dur="1000" fill="hold"/>
                                        <p:tgtEl>
                                          <p:spTgt spid="111619">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161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1619">
                                            <p:txEl>
                                              <p:pRg st="6" end="6"/>
                                            </p:txEl>
                                          </p:spTgt>
                                        </p:tgtEl>
                                        <p:attrNameLst>
                                          <p:attrName>style.visibility</p:attrName>
                                        </p:attrNameLst>
                                      </p:cBhvr>
                                      <p:to>
                                        <p:strVal val="visible"/>
                                      </p:to>
                                    </p:set>
                                    <p:animEffect transition="in" filter="fade">
                                      <p:cBhvr>
                                        <p:cTn id="52" dur="1000"/>
                                        <p:tgtEl>
                                          <p:spTgt spid="111619">
                                            <p:txEl>
                                              <p:pRg st="6" end="6"/>
                                            </p:txEl>
                                          </p:spTgt>
                                        </p:tgtEl>
                                      </p:cBhvr>
                                    </p:animEffect>
                                    <p:anim calcmode="lin" valueType="num">
                                      <p:cBhvr>
                                        <p:cTn id="53" dur="1000" fill="hold"/>
                                        <p:tgtEl>
                                          <p:spTgt spid="111619">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1161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1619">
                                            <p:txEl>
                                              <p:pRg st="7" end="7"/>
                                            </p:txEl>
                                          </p:spTgt>
                                        </p:tgtEl>
                                        <p:attrNameLst>
                                          <p:attrName>style.visibility</p:attrName>
                                        </p:attrNameLst>
                                      </p:cBhvr>
                                      <p:to>
                                        <p:strVal val="visible"/>
                                      </p:to>
                                    </p:set>
                                    <p:animEffect transition="in" filter="fade">
                                      <p:cBhvr>
                                        <p:cTn id="59" dur="1000"/>
                                        <p:tgtEl>
                                          <p:spTgt spid="111619">
                                            <p:txEl>
                                              <p:pRg st="7" end="7"/>
                                            </p:txEl>
                                          </p:spTgt>
                                        </p:tgtEl>
                                      </p:cBhvr>
                                    </p:animEffect>
                                    <p:anim calcmode="lin" valueType="num">
                                      <p:cBhvr>
                                        <p:cTn id="60" dur="1000" fill="hold"/>
                                        <p:tgtEl>
                                          <p:spTgt spid="111619">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11161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11619">
                                            <p:txEl>
                                              <p:pRg st="8" end="8"/>
                                            </p:txEl>
                                          </p:spTgt>
                                        </p:tgtEl>
                                        <p:attrNameLst>
                                          <p:attrName>style.visibility</p:attrName>
                                        </p:attrNameLst>
                                      </p:cBhvr>
                                      <p:to>
                                        <p:strVal val="visible"/>
                                      </p:to>
                                    </p:set>
                                    <p:animEffect transition="in" filter="fade">
                                      <p:cBhvr>
                                        <p:cTn id="66" dur="1000"/>
                                        <p:tgtEl>
                                          <p:spTgt spid="111619">
                                            <p:txEl>
                                              <p:pRg st="8" end="8"/>
                                            </p:txEl>
                                          </p:spTgt>
                                        </p:tgtEl>
                                      </p:cBhvr>
                                    </p:animEffect>
                                    <p:anim calcmode="lin" valueType="num">
                                      <p:cBhvr>
                                        <p:cTn id="67" dur="1000" fill="hold"/>
                                        <p:tgtEl>
                                          <p:spTgt spid="111619">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11161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p:bldP spid="11161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0083-6C80-4FA8-AEE7-1DA15DFF1051}"/>
              </a:ext>
            </a:extLst>
          </p:cNvPr>
          <p:cNvSpPr>
            <a:spLocks noGrp="1"/>
          </p:cNvSpPr>
          <p:nvPr>
            <p:ph type="title"/>
          </p:nvPr>
        </p:nvSpPr>
        <p:spPr>
          <a:xfrm>
            <a:off x="533400" y="366884"/>
            <a:ext cx="7848600" cy="533400"/>
          </a:xfrm>
        </p:spPr>
        <p:txBody>
          <a:bodyPr/>
          <a:lstStyle/>
          <a:p>
            <a:r>
              <a:rPr lang="en-US" sz="2400" i="0" dirty="0"/>
              <a:t>Task: Find the conclusion for this argument from elimination</a:t>
            </a:r>
          </a:p>
        </p:txBody>
      </p:sp>
      <p:pic>
        <p:nvPicPr>
          <p:cNvPr id="6" name="Picture 5">
            <a:extLst>
              <a:ext uri="{FF2B5EF4-FFF2-40B4-BE49-F238E27FC236}">
                <a16:creationId xmlns:a16="http://schemas.microsoft.com/office/drawing/2014/main" id="{F9C4E3E6-A495-49AC-BAEC-3C75C8FBC6E9}"/>
              </a:ext>
            </a:extLst>
          </p:cNvPr>
          <p:cNvPicPr>
            <a:picLocks noChangeAspect="1"/>
          </p:cNvPicPr>
          <p:nvPr/>
        </p:nvPicPr>
        <p:blipFill>
          <a:blip r:embed="rId2"/>
          <a:stretch>
            <a:fillRect/>
          </a:stretch>
        </p:blipFill>
        <p:spPr>
          <a:xfrm>
            <a:off x="990600" y="1390248"/>
            <a:ext cx="7200900" cy="3592011"/>
          </a:xfrm>
          <a:prstGeom prst="rect">
            <a:avLst/>
          </a:prstGeom>
        </p:spPr>
      </p:pic>
      <p:sp>
        <p:nvSpPr>
          <p:cNvPr id="8" name="TextBox 7">
            <a:extLst>
              <a:ext uri="{FF2B5EF4-FFF2-40B4-BE49-F238E27FC236}">
                <a16:creationId xmlns:a16="http://schemas.microsoft.com/office/drawing/2014/main" id="{ABA67577-C3EB-4B67-A968-1D5E71597BB4}"/>
              </a:ext>
            </a:extLst>
          </p:cNvPr>
          <p:cNvSpPr txBox="1"/>
          <p:nvPr/>
        </p:nvSpPr>
        <p:spPr>
          <a:xfrm>
            <a:off x="1219200" y="5610507"/>
            <a:ext cx="5562600" cy="369332"/>
          </a:xfrm>
          <a:prstGeom prst="rect">
            <a:avLst/>
          </a:prstGeom>
          <a:noFill/>
        </p:spPr>
        <p:txBody>
          <a:bodyPr wrap="square" rtlCol="0">
            <a:spAutoFit/>
          </a:bodyPr>
          <a:lstStyle/>
          <a:p>
            <a:r>
              <a:rPr lang="en-US" dirty="0"/>
              <a:t>Source: </a:t>
            </a:r>
            <a:r>
              <a:rPr lang="vi-VN" dirty="0"/>
              <a:t>Tư duy </a:t>
            </a:r>
            <a:r>
              <a:rPr lang="vi-VN" dirty="0" err="1"/>
              <a:t>biện</a:t>
            </a:r>
            <a:r>
              <a:rPr lang="vi-VN" dirty="0"/>
              <a:t> </a:t>
            </a:r>
            <a:r>
              <a:rPr lang="vi-VN" dirty="0" err="1"/>
              <a:t>luận</a:t>
            </a:r>
            <a:r>
              <a:rPr lang="vi-VN" dirty="0"/>
              <a:t> – </a:t>
            </a:r>
            <a:r>
              <a:rPr lang="vi-VN" i="1" dirty="0" err="1"/>
              <a:t>Nghĩ</a:t>
            </a:r>
            <a:r>
              <a:rPr lang="vi-VN" i="1" dirty="0"/>
              <a:t> hay hơn hay </a:t>
            </a:r>
            <a:r>
              <a:rPr lang="vi-VN" i="1" dirty="0" err="1"/>
              <a:t>nghĩ</a:t>
            </a:r>
            <a:r>
              <a:rPr lang="vi-VN" i="1" dirty="0"/>
              <a:t>  </a:t>
            </a:r>
            <a:endParaRPr lang="en-US" i="1" dirty="0"/>
          </a:p>
        </p:txBody>
      </p:sp>
    </p:spTree>
    <p:extLst>
      <p:ext uri="{BB962C8B-B14F-4D97-AF65-F5344CB8AC3E}">
        <p14:creationId xmlns:p14="http://schemas.microsoft.com/office/powerpoint/2010/main" val="2498514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85"/>
          <p:cNvSpPr txBox="1">
            <a:spLocks noGrp="1"/>
          </p:cNvSpPr>
          <p:nvPr>
            <p:ph type="title"/>
          </p:nvPr>
        </p:nvSpPr>
        <p:spPr>
          <a:xfrm>
            <a:off x="2895600" y="30472"/>
            <a:ext cx="30480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400" i="0" dirty="0"/>
              <a:t>Answer</a:t>
            </a:r>
            <a:endParaRPr sz="2400" i="0" dirty="0"/>
          </a:p>
        </p:txBody>
      </p:sp>
      <p:sp>
        <p:nvSpPr>
          <p:cNvPr id="282" name="Google Shape;282;p85"/>
          <p:cNvSpPr txBox="1"/>
          <p:nvPr/>
        </p:nvSpPr>
        <p:spPr>
          <a:xfrm>
            <a:off x="361850" y="662150"/>
            <a:ext cx="8629750" cy="324700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1900" b="1" i="0" u="none" strike="noStrike" cap="none" dirty="0">
                <a:solidFill>
                  <a:schemeClr val="dk1"/>
                </a:solidFill>
              </a:rPr>
              <a:t>Reasoning pattern:</a:t>
            </a:r>
            <a:r>
              <a:rPr lang="en-US" sz="1900" b="0" i="0" u="none" strike="noStrike" cap="none" dirty="0">
                <a:solidFill>
                  <a:schemeClr val="dk1"/>
                </a:solidFill>
                <a:latin typeface="Arial"/>
                <a:ea typeface="Arial"/>
                <a:cs typeface="Arial"/>
                <a:sym typeface="Arial"/>
              </a:rPr>
              <a:t> Deductive </a:t>
            </a:r>
            <a:r>
              <a:rPr lang="en-US" sz="1900" dirty="0">
                <a:solidFill>
                  <a:schemeClr val="dk1"/>
                </a:solidFill>
              </a:rPr>
              <a:t>argument</a:t>
            </a:r>
            <a:endParaRPr sz="1900" b="0" i="0" u="none" strike="noStrike" cap="none" dirty="0">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r>
              <a:rPr lang="en-US" sz="1900" b="1" i="0" u="none" strike="noStrike" cap="none" dirty="0">
                <a:solidFill>
                  <a:schemeClr val="dk1"/>
                </a:solidFill>
              </a:rPr>
              <a:t>Type of argument:</a:t>
            </a:r>
            <a:r>
              <a:rPr lang="en-US" sz="1900" b="0" i="0" u="none" strike="noStrike" cap="none" dirty="0">
                <a:solidFill>
                  <a:schemeClr val="dk1"/>
                </a:solidFill>
                <a:latin typeface="Arial"/>
                <a:ea typeface="Arial"/>
                <a:cs typeface="Arial"/>
                <a:sym typeface="Arial"/>
              </a:rPr>
              <a:t> </a:t>
            </a:r>
            <a:r>
              <a:rPr lang="en-US" sz="1900" dirty="0"/>
              <a:t>Argument by elimination</a:t>
            </a:r>
            <a:r>
              <a:rPr lang="en-US" sz="1900" b="0" i="0" u="none" strike="noStrike" cap="none" dirty="0">
                <a:solidFill>
                  <a:schemeClr val="dk1"/>
                </a:solidFill>
                <a:latin typeface="Arial"/>
                <a:ea typeface="Arial"/>
                <a:cs typeface="Arial"/>
                <a:sym typeface="Arial"/>
              </a:rPr>
              <a:t> </a:t>
            </a:r>
            <a:endParaRPr sz="1900" b="0" i="0" u="none" strike="noStrike" cap="none" dirty="0">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endParaRPr sz="1200" dirty="0">
              <a:solidFill>
                <a:schemeClr val="dk1"/>
              </a:solidFill>
            </a:endParaRPr>
          </a:p>
          <a:p>
            <a:pPr marL="0" marR="0" lvl="0" indent="0" algn="l" rtl="0">
              <a:lnSpc>
                <a:spcPct val="100000"/>
              </a:lnSpc>
              <a:spcBef>
                <a:spcPts val="1200"/>
              </a:spcBef>
              <a:spcAft>
                <a:spcPts val="0"/>
              </a:spcAft>
              <a:buClr>
                <a:srgbClr val="000000"/>
              </a:buClr>
              <a:buSzPts val="2400"/>
              <a:buFont typeface="Arial"/>
              <a:buNone/>
            </a:pPr>
            <a:r>
              <a:rPr lang="vi-VN" sz="1900" dirty="0">
                <a:solidFill>
                  <a:schemeClr val="dk1"/>
                </a:solidFill>
              </a:rPr>
              <a:t>Cam</a:t>
            </a:r>
            <a:r>
              <a:rPr lang="en-US" sz="1900" dirty="0">
                <a:solidFill>
                  <a:schemeClr val="dk1"/>
                </a:solidFill>
              </a:rPr>
              <a:t> says each person wears a shirt with a different color from that person’s name </a:t>
            </a:r>
            <a:r>
              <a:rPr lang="en-US" sz="1900" dirty="0">
                <a:solidFill>
                  <a:srgbClr val="FF0000"/>
                </a:solidFill>
              </a:rPr>
              <a:t>(general premise)</a:t>
            </a:r>
            <a:endParaRPr lang="vi-VN" sz="1900" dirty="0">
              <a:solidFill>
                <a:srgbClr val="FF0000"/>
              </a:solidFill>
            </a:endParaRPr>
          </a:p>
          <a:p>
            <a:pPr marL="0" marR="0" lvl="0" indent="0" algn="l" rtl="0">
              <a:lnSpc>
                <a:spcPct val="100000"/>
              </a:lnSpc>
              <a:spcBef>
                <a:spcPts val="1200"/>
              </a:spcBef>
              <a:spcAft>
                <a:spcPts val="0"/>
              </a:spcAft>
              <a:buClr>
                <a:srgbClr val="000000"/>
              </a:buClr>
              <a:buSzPts val="2400"/>
              <a:buFont typeface="Arial"/>
              <a:buNone/>
            </a:pPr>
            <a:endParaRPr sz="1900" dirty="0">
              <a:solidFill>
                <a:srgbClr val="FF0000"/>
              </a:solidFill>
            </a:endParaRPr>
          </a:p>
          <a:p>
            <a:pPr marL="0" marR="0" lvl="0" indent="0" algn="l" rtl="0">
              <a:lnSpc>
                <a:spcPct val="100000"/>
              </a:lnSpc>
              <a:spcBef>
                <a:spcPts val="1200"/>
              </a:spcBef>
              <a:spcAft>
                <a:spcPts val="0"/>
              </a:spcAft>
              <a:buClr>
                <a:srgbClr val="000000"/>
              </a:buClr>
              <a:buSzPts val="2400"/>
              <a:buFont typeface="Arial"/>
              <a:buNone/>
            </a:pPr>
            <a:endParaRPr lang="vi-VN" sz="1900" dirty="0">
              <a:solidFill>
                <a:schemeClr val="dk1"/>
              </a:solidFill>
            </a:endParaRPr>
          </a:p>
          <a:p>
            <a:pPr marL="0" marR="0" lvl="0" indent="0" algn="l" rtl="0">
              <a:lnSpc>
                <a:spcPct val="100000"/>
              </a:lnSpc>
              <a:spcBef>
                <a:spcPts val="1200"/>
              </a:spcBef>
              <a:spcAft>
                <a:spcPts val="0"/>
              </a:spcAft>
              <a:buClr>
                <a:srgbClr val="000000"/>
              </a:buClr>
              <a:buSzPts val="2400"/>
              <a:buFont typeface="Arial"/>
              <a:buNone/>
            </a:pPr>
            <a:endParaRPr lang="vi-VN" sz="1900" dirty="0">
              <a:solidFill>
                <a:schemeClr val="dk1"/>
              </a:solidFill>
            </a:endParaRPr>
          </a:p>
        </p:txBody>
      </p:sp>
      <p:sp>
        <p:nvSpPr>
          <p:cNvPr id="5" name="TextBox 4">
            <a:extLst>
              <a:ext uri="{FF2B5EF4-FFF2-40B4-BE49-F238E27FC236}">
                <a16:creationId xmlns:a16="http://schemas.microsoft.com/office/drawing/2014/main" id="{3343F79A-4E32-4818-AC4C-C0FAD4FA93B5}"/>
              </a:ext>
            </a:extLst>
          </p:cNvPr>
          <p:cNvSpPr txBox="1"/>
          <p:nvPr/>
        </p:nvSpPr>
        <p:spPr>
          <a:xfrm>
            <a:off x="152400" y="2743200"/>
            <a:ext cx="8839200" cy="2723823"/>
          </a:xfrm>
          <a:prstGeom prst="rect">
            <a:avLst/>
          </a:prstGeom>
          <a:noFill/>
        </p:spPr>
        <p:txBody>
          <a:bodyPr wrap="square">
            <a:spAutoFit/>
          </a:bodyPr>
          <a:lstStyle/>
          <a:p>
            <a:pPr marL="257175" indent="-257175">
              <a:spcBef>
                <a:spcPts val="900"/>
              </a:spcBef>
              <a:buFont typeface="Symbol" panose="05050102010706020507" pitchFamily="18" charset="2"/>
              <a:buChar char="Þ"/>
            </a:pPr>
            <a:r>
              <a:rPr lang="en-US" dirty="0"/>
              <a:t>Cam wears </a:t>
            </a:r>
            <a:r>
              <a:rPr lang="vi-VN" dirty="0"/>
              <a:t>b</a:t>
            </a:r>
            <a:r>
              <a:rPr lang="en-US" dirty="0" err="1"/>
              <a:t>lue</a:t>
            </a:r>
            <a:r>
              <a:rPr lang="en-US" dirty="0"/>
              <a:t> or </a:t>
            </a:r>
            <a:r>
              <a:rPr lang="vi-VN" dirty="0"/>
              <a:t>p</a:t>
            </a:r>
            <a:r>
              <a:rPr lang="en-US" dirty="0"/>
              <a:t>ink. (sub conclusion 1)</a:t>
            </a:r>
          </a:p>
          <a:p>
            <a:pPr>
              <a:spcBef>
                <a:spcPts val="900"/>
              </a:spcBef>
            </a:pPr>
            <a:r>
              <a:rPr lang="en-US" dirty="0"/>
              <a:t>The girl with </a:t>
            </a:r>
            <a:r>
              <a:rPr lang="vi-VN" dirty="0"/>
              <a:t>the </a:t>
            </a:r>
            <a:r>
              <a:rPr lang="en-US" dirty="0"/>
              <a:t>blue shirt agrees with </a:t>
            </a:r>
            <a:r>
              <a:rPr lang="vi-VN" dirty="0"/>
              <a:t>Cam.</a:t>
            </a:r>
            <a:r>
              <a:rPr lang="en-US" dirty="0"/>
              <a:t> (</a:t>
            </a:r>
            <a:r>
              <a:rPr lang="en-US" sz="1900" dirty="0">
                <a:solidFill>
                  <a:srgbClr val="FF0000"/>
                </a:solidFill>
              </a:rPr>
              <a:t>minor premise</a:t>
            </a:r>
            <a:r>
              <a:rPr lang="en-US" dirty="0"/>
              <a:t>)</a:t>
            </a:r>
          </a:p>
          <a:p>
            <a:pPr marL="257175" indent="-257175">
              <a:spcBef>
                <a:spcPts val="900"/>
              </a:spcBef>
              <a:buFont typeface="Symbol" panose="05050102010706020507" pitchFamily="18" charset="2"/>
              <a:buChar char="Þ"/>
            </a:pPr>
            <a:r>
              <a:rPr lang="vi-VN" dirty="0"/>
              <a:t>Cam </a:t>
            </a:r>
            <a:r>
              <a:rPr lang="vi-VN" dirty="0" err="1"/>
              <a:t>can’t</a:t>
            </a:r>
            <a:r>
              <a:rPr lang="vi-VN" dirty="0"/>
              <a:t> </a:t>
            </a:r>
            <a:r>
              <a:rPr lang="en-US" dirty="0"/>
              <a:t>wear blue. (sub conclusion 2)</a:t>
            </a:r>
          </a:p>
          <a:p>
            <a:pPr marL="257175" indent="-257175">
              <a:spcBef>
                <a:spcPts val="900"/>
              </a:spcBef>
              <a:buFont typeface="Symbol" panose="05050102010706020507" pitchFamily="18" charset="2"/>
              <a:buChar char="Þ"/>
            </a:pPr>
            <a:r>
              <a:rPr lang="en-US" dirty="0">
                <a:highlight>
                  <a:srgbClr val="FFFF00"/>
                </a:highlight>
              </a:rPr>
              <a:t>Cam wears pink. (conclusion 1)</a:t>
            </a:r>
          </a:p>
          <a:p>
            <a:pPr marL="257175" indent="-257175">
              <a:spcBef>
                <a:spcPts val="900"/>
              </a:spcBef>
              <a:buFont typeface="Symbol" panose="05050102010706020507" pitchFamily="18" charset="2"/>
              <a:buChar char="Þ"/>
            </a:pPr>
            <a:r>
              <a:rPr lang="en-US" dirty="0" err="1">
                <a:highlight>
                  <a:srgbClr val="FFFF00"/>
                </a:highlight>
              </a:rPr>
              <a:t>Hồng</a:t>
            </a:r>
            <a:r>
              <a:rPr lang="en-US" dirty="0">
                <a:highlight>
                  <a:srgbClr val="FFFF00"/>
                </a:highlight>
              </a:rPr>
              <a:t> wears blue. (conclusion 2)</a:t>
            </a:r>
          </a:p>
          <a:p>
            <a:pPr marL="257175" indent="-257175">
              <a:spcBef>
                <a:spcPts val="900"/>
              </a:spcBef>
              <a:buFont typeface="Symbol" panose="05050102010706020507" pitchFamily="18" charset="2"/>
              <a:buChar char="Þ"/>
            </a:pPr>
            <a:r>
              <a:rPr lang="en-US" dirty="0">
                <a:highlight>
                  <a:srgbClr val="FFFF00"/>
                </a:highlight>
              </a:rPr>
              <a:t>Lam wears orange. (conclusion 3)</a:t>
            </a:r>
          </a:p>
          <a:p>
            <a:pPr>
              <a:spcBef>
                <a:spcPts val="900"/>
              </a:spcBef>
            </a:pPr>
            <a:r>
              <a:rPr lang="en-US" dirty="0">
                <a:highlight>
                  <a:srgbClr val="FFFF00"/>
                </a:highlight>
              </a:rPr>
              <a:t> </a:t>
            </a:r>
          </a:p>
        </p:txBody>
      </p:sp>
      <p:sp>
        <p:nvSpPr>
          <p:cNvPr id="7" name="TextBox 6">
            <a:extLst>
              <a:ext uri="{FF2B5EF4-FFF2-40B4-BE49-F238E27FC236}">
                <a16:creationId xmlns:a16="http://schemas.microsoft.com/office/drawing/2014/main" id="{A6E477A8-B754-44B9-9570-C1471DE9DDBB}"/>
              </a:ext>
            </a:extLst>
          </p:cNvPr>
          <p:cNvSpPr txBox="1"/>
          <p:nvPr/>
        </p:nvSpPr>
        <p:spPr>
          <a:xfrm>
            <a:off x="276075" y="5467023"/>
            <a:ext cx="8477350" cy="646331"/>
          </a:xfrm>
          <a:prstGeom prst="rect">
            <a:avLst/>
          </a:prstGeom>
          <a:noFill/>
        </p:spPr>
        <p:txBody>
          <a:bodyPr wrap="square">
            <a:spAutoFit/>
          </a:bodyPr>
          <a:lstStyle/>
          <a:p>
            <a:pPr marL="0" marR="0" lvl="0" indent="0" algn="l" rtl="0">
              <a:lnSpc>
                <a:spcPct val="100000"/>
              </a:lnSpc>
              <a:spcBef>
                <a:spcPts val="1200"/>
              </a:spcBef>
              <a:spcAft>
                <a:spcPts val="0"/>
              </a:spcAft>
              <a:buClr>
                <a:srgbClr val="000000"/>
              </a:buClr>
              <a:buSzPts val="2400"/>
              <a:buFont typeface="Arial"/>
              <a:buNone/>
            </a:pPr>
            <a:r>
              <a:rPr lang="en-US" sz="1800" dirty="0">
                <a:solidFill>
                  <a:schemeClr val="dk1"/>
                </a:solidFill>
              </a:rPr>
              <a:t>Therefore, it is logical to conclude that Cam wears pink, </a:t>
            </a:r>
            <a:r>
              <a:rPr lang="vi-VN" sz="1800" dirty="0" err="1">
                <a:solidFill>
                  <a:schemeClr val="dk1"/>
                </a:solidFill>
              </a:rPr>
              <a:t>Hồng</a:t>
            </a:r>
            <a:r>
              <a:rPr lang="vi-VN" sz="1800" dirty="0">
                <a:solidFill>
                  <a:schemeClr val="dk1"/>
                </a:solidFill>
              </a:rPr>
              <a:t> </a:t>
            </a:r>
            <a:r>
              <a:rPr lang="en-US" sz="1800" dirty="0">
                <a:solidFill>
                  <a:schemeClr val="dk1"/>
                </a:solidFill>
              </a:rPr>
              <a:t>wears blue and Lam wears orange.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AADB9B7A-4872-4D17-BDB0-A874AA61E9A2}"/>
              </a:ext>
            </a:extLst>
          </p:cNvPr>
          <p:cNvSpPr>
            <a:spLocks noGrp="1" noChangeArrowheads="1"/>
          </p:cNvSpPr>
          <p:nvPr>
            <p:ph type="title"/>
          </p:nvPr>
        </p:nvSpPr>
        <p:spPr>
          <a:xfrm>
            <a:off x="0" y="228600"/>
            <a:ext cx="8686800" cy="868363"/>
          </a:xfrm>
        </p:spPr>
        <p:txBody>
          <a:bodyPr/>
          <a:lstStyle/>
          <a:p>
            <a:pPr eaLnBrk="1" hangingPunct="1"/>
            <a:r>
              <a:rPr lang="en-US" altLang="en-US" sz="3200" i="0" dirty="0"/>
              <a:t>4. Argument based on Mathematics</a:t>
            </a:r>
            <a:r>
              <a:rPr lang="en-US" altLang="en-US" sz="3200" dirty="0"/>
              <a:t>    </a:t>
            </a:r>
          </a:p>
        </p:txBody>
      </p:sp>
      <p:sp>
        <p:nvSpPr>
          <p:cNvPr id="112643" name="Rectangle 3">
            <a:extLst>
              <a:ext uri="{FF2B5EF4-FFF2-40B4-BE49-F238E27FC236}">
                <a16:creationId xmlns:a16="http://schemas.microsoft.com/office/drawing/2014/main" id="{74367842-BEF7-4AB5-867A-38D23915B923}"/>
              </a:ext>
            </a:extLst>
          </p:cNvPr>
          <p:cNvSpPr>
            <a:spLocks noGrp="1" noChangeArrowheads="1"/>
          </p:cNvSpPr>
          <p:nvPr>
            <p:ph type="body" idx="1"/>
          </p:nvPr>
        </p:nvSpPr>
        <p:spPr>
          <a:xfrm>
            <a:off x="76200" y="1153407"/>
            <a:ext cx="8839200" cy="2103437"/>
          </a:xfrm>
        </p:spPr>
        <p:txBody>
          <a:bodyPr/>
          <a:lstStyle/>
          <a:p>
            <a:pPr eaLnBrk="1" hangingPunct="1">
              <a:buFont typeface="Wingdings" panose="05000000000000000000" pitchFamily="2" charset="2"/>
              <a:buNone/>
            </a:pPr>
            <a:r>
              <a:rPr lang="en-US" altLang="en-US" sz="2000" b="1" u="sng" dirty="0"/>
              <a:t>Question: </a:t>
            </a:r>
            <a:r>
              <a:rPr lang="en-US" altLang="en-US" sz="2000" dirty="0"/>
              <a:t> </a:t>
            </a:r>
          </a:p>
          <a:p>
            <a:pPr eaLnBrk="1" hangingPunct="1">
              <a:lnSpc>
                <a:spcPct val="150000"/>
              </a:lnSpc>
              <a:buNone/>
            </a:pPr>
            <a:r>
              <a:rPr lang="en-US" altLang="en-US" sz="2000" dirty="0"/>
              <a:t>	</a:t>
            </a:r>
            <a:r>
              <a:rPr lang="en-US" sz="2000" dirty="0"/>
              <a:t>The sun is 93 million miles from Earth, and light travels at a rate of 186,000 miles per second. How long does it take for light from the sun to reach the Earth?</a:t>
            </a:r>
            <a:endParaRPr lang="en-US" altLang="en-US" sz="1600" dirty="0"/>
          </a:p>
          <a:p>
            <a:pPr eaLnBrk="1" hangingPunct="1">
              <a:buFont typeface="Wingdings" panose="05000000000000000000" pitchFamily="2" charset="2"/>
              <a:buNone/>
            </a:pPr>
            <a:endParaRPr lang="en-US" altLang="en-US" sz="2400" dirty="0"/>
          </a:p>
        </p:txBody>
      </p:sp>
      <p:sp>
        <p:nvSpPr>
          <p:cNvPr id="2" name="TextBox 1">
            <a:extLst>
              <a:ext uri="{FF2B5EF4-FFF2-40B4-BE49-F238E27FC236}">
                <a16:creationId xmlns:a16="http://schemas.microsoft.com/office/drawing/2014/main" id="{F698B37C-636E-40DF-8DA8-DF8A34AF070C}"/>
              </a:ext>
            </a:extLst>
          </p:cNvPr>
          <p:cNvSpPr txBox="1"/>
          <p:nvPr/>
        </p:nvSpPr>
        <p:spPr>
          <a:xfrm>
            <a:off x="396522" y="3966749"/>
            <a:ext cx="7071078" cy="400110"/>
          </a:xfrm>
          <a:prstGeom prst="rect">
            <a:avLst/>
          </a:prstGeom>
          <a:noFill/>
        </p:spPr>
        <p:txBody>
          <a:bodyPr wrap="square" rtlCol="0">
            <a:spAutoFit/>
          </a:bodyPr>
          <a:lstStyle/>
          <a:p>
            <a:r>
              <a:rPr lang="en-US" sz="2000" dirty="0"/>
              <a:t>The formula for calculating time is t(time) = distance/speed. </a:t>
            </a:r>
          </a:p>
        </p:txBody>
      </p:sp>
      <p:sp>
        <p:nvSpPr>
          <p:cNvPr id="9" name="TextBox 8">
            <a:extLst>
              <a:ext uri="{FF2B5EF4-FFF2-40B4-BE49-F238E27FC236}">
                <a16:creationId xmlns:a16="http://schemas.microsoft.com/office/drawing/2014/main" id="{66C80F4E-288C-4BFD-8E36-EE8F241BFA93}"/>
              </a:ext>
            </a:extLst>
          </p:cNvPr>
          <p:cNvSpPr txBox="1"/>
          <p:nvPr/>
        </p:nvSpPr>
        <p:spPr>
          <a:xfrm>
            <a:off x="419100" y="4386995"/>
            <a:ext cx="7353300" cy="1881990"/>
          </a:xfrm>
          <a:prstGeom prst="rect">
            <a:avLst/>
          </a:prstGeom>
          <a:noFill/>
        </p:spPr>
        <p:txBody>
          <a:bodyPr wrap="square">
            <a:spAutoFit/>
          </a:bodyPr>
          <a:lstStyle/>
          <a:p>
            <a:pPr eaLnBrk="1" hangingPunct="1">
              <a:lnSpc>
                <a:spcPct val="150000"/>
              </a:lnSpc>
              <a:buFont typeface="Wingdings" panose="05000000000000000000" pitchFamily="2" charset="2"/>
              <a:buNone/>
            </a:pPr>
            <a:r>
              <a:rPr lang="en-US" altLang="en-US" sz="2000" dirty="0"/>
              <a:t>Sunlight travels at a rate of 186,000 miles per second (s). </a:t>
            </a:r>
          </a:p>
          <a:p>
            <a:pPr eaLnBrk="1" hangingPunct="1">
              <a:lnSpc>
                <a:spcPct val="150000"/>
              </a:lnSpc>
              <a:buFont typeface="Wingdings" panose="05000000000000000000" pitchFamily="2" charset="2"/>
              <a:buNone/>
            </a:pPr>
            <a:r>
              <a:rPr lang="en-US" altLang="en-US" sz="2000" dirty="0"/>
              <a:t>The sun is more than 93 million miles away from Earth (d). </a:t>
            </a:r>
          </a:p>
          <a:p>
            <a:pPr eaLnBrk="1" hangingPunct="1">
              <a:lnSpc>
                <a:spcPct val="150000"/>
              </a:lnSpc>
              <a:buFont typeface="Wingdings" panose="05000000000000000000" pitchFamily="2" charset="2"/>
              <a:buNone/>
            </a:pPr>
            <a:r>
              <a:rPr lang="en-US" altLang="en-US" sz="2000" dirty="0"/>
              <a:t>Therefore, it takes </a:t>
            </a:r>
            <a:r>
              <a:rPr lang="en-US" sz="2000" dirty="0"/>
              <a:t>500 seconds for light from the sun to reach the earth.</a:t>
            </a:r>
            <a:endParaRPr lang="en-US" altLang="en-US" sz="2000" dirty="0"/>
          </a:p>
        </p:txBody>
      </p:sp>
      <p:sp>
        <p:nvSpPr>
          <p:cNvPr id="12" name="TextBox 11">
            <a:extLst>
              <a:ext uri="{FF2B5EF4-FFF2-40B4-BE49-F238E27FC236}">
                <a16:creationId xmlns:a16="http://schemas.microsoft.com/office/drawing/2014/main" id="{06D1812F-45AF-4ED5-9697-578947174F10}"/>
              </a:ext>
            </a:extLst>
          </p:cNvPr>
          <p:cNvSpPr txBox="1"/>
          <p:nvPr/>
        </p:nvSpPr>
        <p:spPr>
          <a:xfrm>
            <a:off x="7162800" y="3874610"/>
            <a:ext cx="22098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(general premise)</a:t>
            </a:r>
          </a:p>
        </p:txBody>
      </p:sp>
      <p:sp>
        <p:nvSpPr>
          <p:cNvPr id="13" name="TextBox 12">
            <a:extLst>
              <a:ext uri="{FF2B5EF4-FFF2-40B4-BE49-F238E27FC236}">
                <a16:creationId xmlns:a16="http://schemas.microsoft.com/office/drawing/2014/main" id="{5E07B5DF-7FBD-408C-B9C6-3FD0E4070DCD}"/>
              </a:ext>
            </a:extLst>
          </p:cNvPr>
          <p:cNvSpPr txBox="1"/>
          <p:nvPr/>
        </p:nvSpPr>
        <p:spPr>
          <a:xfrm>
            <a:off x="7162800" y="4386995"/>
            <a:ext cx="22098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(specific premise)</a:t>
            </a:r>
          </a:p>
        </p:txBody>
      </p:sp>
      <p:sp>
        <p:nvSpPr>
          <p:cNvPr id="14" name="TextBox 13">
            <a:extLst>
              <a:ext uri="{FF2B5EF4-FFF2-40B4-BE49-F238E27FC236}">
                <a16:creationId xmlns:a16="http://schemas.microsoft.com/office/drawing/2014/main" id="{689CA208-3A5D-4248-84ED-3EE632AFA683}"/>
              </a:ext>
            </a:extLst>
          </p:cNvPr>
          <p:cNvSpPr txBox="1"/>
          <p:nvPr/>
        </p:nvSpPr>
        <p:spPr>
          <a:xfrm>
            <a:off x="7162800" y="4843530"/>
            <a:ext cx="22098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(specific premise)</a:t>
            </a:r>
          </a:p>
        </p:txBody>
      </p:sp>
      <p:sp>
        <p:nvSpPr>
          <p:cNvPr id="15" name="TextBox 14">
            <a:extLst>
              <a:ext uri="{FF2B5EF4-FFF2-40B4-BE49-F238E27FC236}">
                <a16:creationId xmlns:a16="http://schemas.microsoft.com/office/drawing/2014/main" id="{E6591585-8AF4-4038-990C-E65A0A44A2BC}"/>
              </a:ext>
            </a:extLst>
          </p:cNvPr>
          <p:cNvSpPr txBox="1"/>
          <p:nvPr/>
        </p:nvSpPr>
        <p:spPr>
          <a:xfrm>
            <a:off x="7620000" y="5528332"/>
            <a:ext cx="1524000" cy="456535"/>
          </a:xfrm>
          <a:prstGeom prst="rect">
            <a:avLst/>
          </a:prstGeom>
          <a:noFill/>
        </p:spPr>
        <p:txBody>
          <a:bodyPr wrap="square">
            <a:spAutoFit/>
          </a:bodyPr>
          <a:lstStyle/>
          <a:p>
            <a:pPr marL="0" indent="0">
              <a:lnSpc>
                <a:spcPct val="150000"/>
              </a:lnSpc>
              <a:buFont typeface="Wingdings" panose="05000000000000000000" pitchFamily="2" charset="2"/>
              <a:buNone/>
              <a:defRPr/>
            </a:pPr>
            <a:r>
              <a:rPr lang="en-US" sz="1800" kern="1200" dirty="0">
                <a:solidFill>
                  <a:srgbClr val="FF0000"/>
                </a:solidFill>
              </a:rPr>
              <a:t>(conclusion)</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2" grpId="0"/>
      <p:bldP spid="13" grpId="0"/>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AutoShape 4" descr="Funny quotes, Hump day humor, Funny p">
            <a:extLst>
              <a:ext uri="{FF2B5EF4-FFF2-40B4-BE49-F238E27FC236}">
                <a16:creationId xmlns:a16="http://schemas.microsoft.com/office/drawing/2014/main" id="{FF2E56D9-5274-42A0-9604-F5C93B156F0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2">
            <a:extLst>
              <a:ext uri="{FF2B5EF4-FFF2-40B4-BE49-F238E27FC236}">
                <a16:creationId xmlns:a16="http://schemas.microsoft.com/office/drawing/2014/main" id="{CE9D7814-2824-4364-8D5C-8DA66028A55C}"/>
              </a:ext>
            </a:extLst>
          </p:cNvPr>
          <p:cNvSpPr>
            <a:spLocks noGrp="1" noChangeArrowheads="1"/>
          </p:cNvSpPr>
          <p:nvPr>
            <p:ph type="title"/>
          </p:nvPr>
        </p:nvSpPr>
        <p:spPr>
          <a:xfrm>
            <a:off x="0" y="228600"/>
            <a:ext cx="8686800" cy="868363"/>
          </a:xfrm>
        </p:spPr>
        <p:txBody>
          <a:bodyPr/>
          <a:lstStyle/>
          <a:p>
            <a:pPr eaLnBrk="1" hangingPunct="1"/>
            <a:r>
              <a:rPr lang="en-US" altLang="en-US" sz="3200" i="0" dirty="0"/>
              <a:t>4. Argument based on Mathematics</a:t>
            </a:r>
            <a:r>
              <a:rPr lang="en-US" altLang="en-US" sz="3200" dirty="0"/>
              <a:t>    </a:t>
            </a:r>
          </a:p>
        </p:txBody>
      </p:sp>
      <p:pic>
        <p:nvPicPr>
          <p:cNvPr id="11" name="Picture 10">
            <a:extLst>
              <a:ext uri="{FF2B5EF4-FFF2-40B4-BE49-F238E27FC236}">
                <a16:creationId xmlns:a16="http://schemas.microsoft.com/office/drawing/2014/main" id="{9324D1B6-BFE5-4F56-9BA5-2B91DF74B71F}"/>
              </a:ext>
            </a:extLst>
          </p:cNvPr>
          <p:cNvPicPr>
            <a:picLocks noChangeAspect="1"/>
          </p:cNvPicPr>
          <p:nvPr/>
        </p:nvPicPr>
        <p:blipFill>
          <a:blip r:embed="rId3"/>
          <a:stretch>
            <a:fillRect/>
          </a:stretch>
        </p:blipFill>
        <p:spPr>
          <a:xfrm>
            <a:off x="79023" y="2628900"/>
            <a:ext cx="4946297" cy="342900"/>
          </a:xfrm>
          <a:prstGeom prst="rect">
            <a:avLst/>
          </a:prstGeom>
        </p:spPr>
      </p:pic>
      <p:pic>
        <p:nvPicPr>
          <p:cNvPr id="13" name="Picture 12">
            <a:extLst>
              <a:ext uri="{FF2B5EF4-FFF2-40B4-BE49-F238E27FC236}">
                <a16:creationId xmlns:a16="http://schemas.microsoft.com/office/drawing/2014/main" id="{279CC497-16D0-4062-967C-F627EB9B66ED}"/>
              </a:ext>
            </a:extLst>
          </p:cNvPr>
          <p:cNvPicPr>
            <a:picLocks noChangeAspect="1"/>
          </p:cNvPicPr>
          <p:nvPr/>
        </p:nvPicPr>
        <p:blipFill>
          <a:blip r:embed="rId4"/>
          <a:stretch>
            <a:fillRect/>
          </a:stretch>
        </p:blipFill>
        <p:spPr>
          <a:xfrm>
            <a:off x="84667" y="1473199"/>
            <a:ext cx="4943475" cy="1114425"/>
          </a:xfrm>
          <a:prstGeom prst="rect">
            <a:avLst/>
          </a:prstGeom>
        </p:spPr>
      </p:pic>
      <p:pic>
        <p:nvPicPr>
          <p:cNvPr id="15" name="Picture 14">
            <a:extLst>
              <a:ext uri="{FF2B5EF4-FFF2-40B4-BE49-F238E27FC236}">
                <a16:creationId xmlns:a16="http://schemas.microsoft.com/office/drawing/2014/main" id="{D96F5BAE-120C-4C28-9A11-B3F0D95D254F}"/>
              </a:ext>
            </a:extLst>
          </p:cNvPr>
          <p:cNvPicPr>
            <a:picLocks noChangeAspect="1"/>
          </p:cNvPicPr>
          <p:nvPr/>
        </p:nvPicPr>
        <p:blipFill>
          <a:blip r:embed="rId5"/>
          <a:stretch>
            <a:fillRect/>
          </a:stretch>
        </p:blipFill>
        <p:spPr>
          <a:xfrm>
            <a:off x="79023" y="3009900"/>
            <a:ext cx="4943475" cy="1257300"/>
          </a:xfrm>
          <a:prstGeom prst="rect">
            <a:avLst/>
          </a:prstGeom>
        </p:spPr>
      </p:pic>
      <p:pic>
        <p:nvPicPr>
          <p:cNvPr id="19" name="Picture 18">
            <a:extLst>
              <a:ext uri="{FF2B5EF4-FFF2-40B4-BE49-F238E27FC236}">
                <a16:creationId xmlns:a16="http://schemas.microsoft.com/office/drawing/2014/main" id="{003487DC-6E85-43A8-BD31-295B89DB9FC3}"/>
              </a:ext>
            </a:extLst>
          </p:cNvPr>
          <p:cNvPicPr>
            <a:picLocks noChangeAspect="1"/>
          </p:cNvPicPr>
          <p:nvPr/>
        </p:nvPicPr>
        <p:blipFill>
          <a:blip r:embed="rId6"/>
          <a:stretch>
            <a:fillRect/>
          </a:stretch>
        </p:blipFill>
        <p:spPr>
          <a:xfrm>
            <a:off x="76200" y="4333875"/>
            <a:ext cx="4951941" cy="314325"/>
          </a:xfrm>
          <a:prstGeom prst="rect">
            <a:avLst/>
          </a:prstGeom>
        </p:spPr>
      </p:pic>
      <p:sp>
        <p:nvSpPr>
          <p:cNvPr id="22" name="TextBox 21">
            <a:extLst>
              <a:ext uri="{FF2B5EF4-FFF2-40B4-BE49-F238E27FC236}">
                <a16:creationId xmlns:a16="http://schemas.microsoft.com/office/drawing/2014/main" id="{E534720D-6ABC-4DE1-9C57-78AD40DDFB30}"/>
              </a:ext>
            </a:extLst>
          </p:cNvPr>
          <p:cNvSpPr txBox="1"/>
          <p:nvPr/>
        </p:nvSpPr>
        <p:spPr>
          <a:xfrm>
            <a:off x="495300" y="5240119"/>
            <a:ext cx="8458200" cy="958660"/>
          </a:xfrm>
          <a:prstGeom prst="rect">
            <a:avLst/>
          </a:prstGeom>
          <a:noFill/>
        </p:spPr>
        <p:txBody>
          <a:bodyPr wrap="square">
            <a:spAutoFit/>
          </a:bodyPr>
          <a:lstStyle/>
          <a:p>
            <a:pPr>
              <a:lnSpc>
                <a:spcPct val="150000"/>
              </a:lnSpc>
            </a:pPr>
            <a:r>
              <a:rPr lang="en-US" sz="2000" dirty="0">
                <a:solidFill>
                  <a:srgbClr val="FF0000"/>
                </a:solidFill>
              </a:rPr>
              <a:t>The use of precise vocabulary and grammar is essential in arguments based on mathematics.</a:t>
            </a:r>
          </a:p>
        </p:txBody>
      </p:sp>
      <p:sp>
        <p:nvSpPr>
          <p:cNvPr id="23" name="TextBox 22">
            <a:extLst>
              <a:ext uri="{FF2B5EF4-FFF2-40B4-BE49-F238E27FC236}">
                <a16:creationId xmlns:a16="http://schemas.microsoft.com/office/drawing/2014/main" id="{29A56A1E-12B3-42BD-90ED-4E34FCF183E6}"/>
              </a:ext>
            </a:extLst>
          </p:cNvPr>
          <p:cNvSpPr txBox="1"/>
          <p:nvPr/>
        </p:nvSpPr>
        <p:spPr>
          <a:xfrm>
            <a:off x="5486400" y="1829682"/>
            <a:ext cx="2709333" cy="523220"/>
          </a:xfrm>
          <a:prstGeom prst="rect">
            <a:avLst/>
          </a:prstGeom>
          <a:noFill/>
        </p:spPr>
        <p:txBody>
          <a:bodyPr wrap="square" rtlCol="0">
            <a:spAutoFit/>
          </a:bodyPr>
          <a:lstStyle/>
          <a:p>
            <a:r>
              <a:rPr lang="en-US" sz="2800" b="1" dirty="0"/>
              <a:t>1 + 1 = ?</a:t>
            </a:r>
          </a:p>
        </p:txBody>
      </p:sp>
      <p:sp>
        <p:nvSpPr>
          <p:cNvPr id="24" name="TextBox 23">
            <a:extLst>
              <a:ext uri="{FF2B5EF4-FFF2-40B4-BE49-F238E27FC236}">
                <a16:creationId xmlns:a16="http://schemas.microsoft.com/office/drawing/2014/main" id="{56913695-CC61-42E5-B5E7-BD3A20D06871}"/>
              </a:ext>
            </a:extLst>
          </p:cNvPr>
          <p:cNvSpPr txBox="1"/>
          <p:nvPr/>
        </p:nvSpPr>
        <p:spPr>
          <a:xfrm>
            <a:off x="5528734" y="3377419"/>
            <a:ext cx="2709333" cy="1131848"/>
          </a:xfrm>
          <a:prstGeom prst="rect">
            <a:avLst/>
          </a:prstGeom>
          <a:noFill/>
        </p:spPr>
        <p:txBody>
          <a:bodyPr wrap="square" rtlCol="0">
            <a:spAutoFit/>
          </a:bodyPr>
          <a:lstStyle/>
          <a:p>
            <a:pPr>
              <a:lnSpc>
                <a:spcPct val="150000"/>
              </a:lnSpc>
            </a:pPr>
            <a:r>
              <a:rPr lang="en-US" sz="2400" b="1" dirty="0"/>
              <a:t>1 shoe + 1 shoe = 1 pair of shoes</a:t>
            </a:r>
            <a:endParaRPr lang="en-US" sz="2800" b="1" dirty="0"/>
          </a:p>
        </p:txBody>
      </p:sp>
      <p:sp>
        <p:nvSpPr>
          <p:cNvPr id="25" name="TextBox 24">
            <a:extLst>
              <a:ext uri="{FF2B5EF4-FFF2-40B4-BE49-F238E27FC236}">
                <a16:creationId xmlns:a16="http://schemas.microsoft.com/office/drawing/2014/main" id="{EC2F7C23-5928-497C-A3FD-B6CC6DB43784}"/>
              </a:ext>
            </a:extLst>
          </p:cNvPr>
          <p:cNvSpPr txBox="1"/>
          <p:nvPr/>
        </p:nvSpPr>
        <p:spPr>
          <a:xfrm>
            <a:off x="5528734" y="2596861"/>
            <a:ext cx="2709333" cy="523220"/>
          </a:xfrm>
          <a:prstGeom prst="rect">
            <a:avLst/>
          </a:prstGeom>
          <a:noFill/>
        </p:spPr>
        <p:txBody>
          <a:bodyPr wrap="square" rtlCol="0">
            <a:spAutoFit/>
          </a:bodyPr>
          <a:lstStyle/>
          <a:p>
            <a:r>
              <a:rPr lang="en-US" sz="2800" b="1" dirty="0"/>
              <a:t>1 + 1 = 2</a:t>
            </a:r>
          </a:p>
        </p:txBody>
      </p:sp>
      <p:sp>
        <p:nvSpPr>
          <p:cNvPr id="2" name="TextBox 1">
            <a:extLst>
              <a:ext uri="{FF2B5EF4-FFF2-40B4-BE49-F238E27FC236}">
                <a16:creationId xmlns:a16="http://schemas.microsoft.com/office/drawing/2014/main" id="{FF094B88-0C20-44BD-9004-B26EFD981CDF}"/>
              </a:ext>
            </a:extLst>
          </p:cNvPr>
          <p:cNvSpPr txBox="1"/>
          <p:nvPr/>
        </p:nvSpPr>
        <p:spPr>
          <a:xfrm>
            <a:off x="7459534" y="2596861"/>
            <a:ext cx="1493965" cy="461665"/>
          </a:xfrm>
          <a:prstGeom prst="rect">
            <a:avLst/>
          </a:prstGeom>
          <a:noFill/>
        </p:spPr>
        <p:txBody>
          <a:bodyPr wrap="square" rtlCol="0">
            <a:spAutoFit/>
          </a:bodyPr>
          <a:lstStyle/>
          <a:p>
            <a:r>
              <a:rPr lang="en-US" sz="2400" dirty="0"/>
              <a:t>(integer)</a:t>
            </a:r>
          </a:p>
        </p:txBody>
      </p:sp>
    </p:spTree>
    <p:extLst>
      <p:ext uri="{BB962C8B-B14F-4D97-AF65-F5344CB8AC3E}">
        <p14:creationId xmlns:p14="http://schemas.microsoft.com/office/powerpoint/2010/main" val="222686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5"/>
          <p:cNvPicPr preferRelativeResize="0"/>
          <p:nvPr/>
        </p:nvPicPr>
        <p:blipFill rotWithShape="1">
          <a:blip r:embed="rId3">
            <a:alphaModFix/>
          </a:blip>
          <a:srcRect/>
          <a:stretch/>
        </p:blipFill>
        <p:spPr>
          <a:xfrm>
            <a:off x="-4864" y="2743200"/>
            <a:ext cx="3351179" cy="3229080"/>
          </a:xfrm>
          <a:prstGeom prst="rect">
            <a:avLst/>
          </a:prstGeom>
          <a:noFill/>
          <a:ln>
            <a:noFill/>
          </a:ln>
        </p:spPr>
      </p:pic>
      <p:sp>
        <p:nvSpPr>
          <p:cNvPr id="122" name="Google Shape;122;p5"/>
          <p:cNvSpPr txBox="1">
            <a:spLocks noGrp="1"/>
          </p:cNvSpPr>
          <p:nvPr>
            <p:ph type="title"/>
          </p:nvPr>
        </p:nvSpPr>
        <p:spPr>
          <a:xfrm>
            <a:off x="0" y="152400"/>
            <a:ext cx="8308521" cy="647235"/>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l">
              <a:lnSpc>
                <a:spcPct val="90000"/>
              </a:lnSpc>
              <a:spcBef>
                <a:spcPts val="0"/>
              </a:spcBef>
              <a:spcAft>
                <a:spcPts val="0"/>
              </a:spcAft>
              <a:buClr>
                <a:schemeClr val="dk1"/>
              </a:buClr>
              <a:buSzPts val="2400"/>
            </a:pPr>
            <a:r>
              <a:rPr lang="en-US" sz="1800" i="0" dirty="0">
                <a:latin typeface="Arial"/>
                <a:ea typeface="Arial"/>
                <a:cs typeface="Arial"/>
                <a:sym typeface="Arial"/>
              </a:rPr>
              <a:t>Task 3: Indicate the premises and the conclusion. Then identify the assumption to </a:t>
            </a:r>
            <a:r>
              <a:rPr lang="en-US" sz="1800" i="0" u="sng" dirty="0">
                <a:latin typeface="Arial"/>
                <a:ea typeface="Arial"/>
                <a:cs typeface="Arial"/>
                <a:sym typeface="Arial"/>
              </a:rPr>
              <a:t>agree</a:t>
            </a:r>
            <a:r>
              <a:rPr lang="en-US" sz="1800" i="0" dirty="0">
                <a:latin typeface="Arial"/>
                <a:ea typeface="Arial"/>
                <a:cs typeface="Arial"/>
                <a:sym typeface="Arial"/>
              </a:rPr>
              <a:t> or </a:t>
            </a:r>
            <a:r>
              <a:rPr lang="en-US" sz="1800" i="0" u="sng" dirty="0">
                <a:latin typeface="Arial"/>
                <a:ea typeface="Arial"/>
                <a:cs typeface="Arial"/>
                <a:sym typeface="Arial"/>
              </a:rPr>
              <a:t>disagree</a:t>
            </a:r>
            <a:r>
              <a:rPr lang="en-US" sz="1800" i="0" dirty="0">
                <a:latin typeface="Arial"/>
                <a:ea typeface="Arial"/>
                <a:cs typeface="Arial"/>
                <a:sym typeface="Arial"/>
              </a:rPr>
              <a:t> with the conclusion.</a:t>
            </a:r>
            <a:endParaRPr i="0" dirty="0"/>
          </a:p>
        </p:txBody>
      </p:sp>
      <p:pic>
        <p:nvPicPr>
          <p:cNvPr id="123" name="Google Shape;123;p5" descr="Yellow cheese with holes Stock Vector by ©sergioz 2915017"/>
          <p:cNvPicPr preferRelativeResize="0"/>
          <p:nvPr/>
        </p:nvPicPr>
        <p:blipFill rotWithShape="1">
          <a:blip r:embed="rId4">
            <a:alphaModFix/>
          </a:blip>
          <a:srcRect l="6622"/>
          <a:stretch/>
        </p:blipFill>
        <p:spPr>
          <a:xfrm>
            <a:off x="1232213" y="1066800"/>
            <a:ext cx="1184649" cy="1130074"/>
          </a:xfrm>
          <a:prstGeom prst="rect">
            <a:avLst/>
          </a:prstGeom>
          <a:noFill/>
          <a:ln>
            <a:noFill/>
          </a:ln>
        </p:spPr>
      </p:pic>
      <p:sp>
        <p:nvSpPr>
          <p:cNvPr id="124" name="Google Shape;124;p5"/>
          <p:cNvSpPr txBox="1"/>
          <p:nvPr/>
        </p:nvSpPr>
        <p:spPr>
          <a:xfrm>
            <a:off x="3581400" y="990600"/>
            <a:ext cx="5518617" cy="5747697"/>
          </a:xfrm>
          <a:prstGeom prst="rect">
            <a:avLst/>
          </a:prstGeom>
          <a:noFill/>
          <a:ln>
            <a:noFill/>
          </a:ln>
        </p:spPr>
        <p:txBody>
          <a:bodyPr spcFirstLastPara="1" wrap="square" lIns="68569" tIns="34275" rIns="68569" bIns="34275" anchor="t" anchorCtr="0">
            <a:spAutoFit/>
          </a:bodyPr>
          <a:lstStyle/>
          <a:p>
            <a:pPr>
              <a:lnSpc>
                <a:spcPct val="150000"/>
              </a:lnSpc>
              <a:spcBef>
                <a:spcPts val="0"/>
              </a:spcBef>
              <a:spcAft>
                <a:spcPts val="0"/>
              </a:spcAft>
            </a:pPr>
            <a:r>
              <a:rPr lang="en-US" u="sng" dirty="0">
                <a:solidFill>
                  <a:srgbClr val="000000"/>
                </a:solidFill>
                <a:latin typeface="Arial"/>
                <a:ea typeface="Arial"/>
                <a:cs typeface="Arial"/>
                <a:sym typeface="Arial"/>
              </a:rPr>
              <a:t>Answer:</a:t>
            </a:r>
            <a:endParaRPr sz="2800" dirty="0"/>
          </a:p>
          <a:p>
            <a:pPr>
              <a:lnSpc>
                <a:spcPct val="150000"/>
              </a:lnSpc>
              <a:spcBef>
                <a:spcPts val="0"/>
              </a:spcBef>
              <a:spcAft>
                <a:spcPts val="0"/>
              </a:spcAft>
            </a:pPr>
            <a:endParaRPr dirty="0">
              <a:solidFill>
                <a:srgbClr val="000000"/>
              </a:solidFill>
              <a:latin typeface="Arial"/>
              <a:ea typeface="Arial"/>
              <a:cs typeface="Arial"/>
              <a:sym typeface="Arial"/>
            </a:endParaRPr>
          </a:p>
          <a:p>
            <a:pPr>
              <a:lnSpc>
                <a:spcPct val="150000"/>
              </a:lnSpc>
              <a:spcBef>
                <a:spcPts val="0"/>
              </a:spcBef>
              <a:spcAft>
                <a:spcPts val="0"/>
              </a:spcAft>
            </a:pPr>
            <a:r>
              <a:rPr lang="en-US" dirty="0">
                <a:solidFill>
                  <a:srgbClr val="000000"/>
                </a:solidFill>
                <a:latin typeface="Arial"/>
                <a:ea typeface="Arial"/>
                <a:cs typeface="Arial"/>
                <a:sym typeface="Arial"/>
              </a:rPr>
              <a:t>- Premise 1: Cheese has holds</a:t>
            </a:r>
            <a:endParaRPr dirty="0">
              <a:solidFill>
                <a:schemeClr val="dk1"/>
              </a:solidFill>
              <a:latin typeface="Calibri"/>
              <a:ea typeface="Calibri"/>
              <a:cs typeface="Calibri"/>
              <a:sym typeface="Calibri"/>
            </a:endParaRPr>
          </a:p>
          <a:p>
            <a:pPr>
              <a:lnSpc>
                <a:spcPct val="150000"/>
              </a:lnSpc>
              <a:spcBef>
                <a:spcPts val="0"/>
              </a:spcBef>
              <a:spcAft>
                <a:spcPts val="0"/>
              </a:spcAft>
            </a:pPr>
            <a:r>
              <a:rPr lang="en-US" dirty="0">
                <a:solidFill>
                  <a:srgbClr val="000000"/>
                </a:solidFill>
                <a:latin typeface="Arial"/>
                <a:ea typeface="Arial"/>
                <a:cs typeface="Arial"/>
                <a:sym typeface="Arial"/>
              </a:rPr>
              <a:t>- Premise 2: More cheese = more holes</a:t>
            </a:r>
            <a:endParaRPr dirty="0">
              <a:solidFill>
                <a:schemeClr val="dk1"/>
              </a:solidFill>
              <a:latin typeface="Calibri"/>
              <a:ea typeface="Calibri"/>
              <a:cs typeface="Calibri"/>
              <a:sym typeface="Calibri"/>
            </a:endParaRPr>
          </a:p>
          <a:p>
            <a:pPr>
              <a:lnSpc>
                <a:spcPct val="150000"/>
              </a:lnSpc>
              <a:spcBef>
                <a:spcPts val="0"/>
              </a:spcBef>
              <a:spcAft>
                <a:spcPts val="0"/>
              </a:spcAft>
            </a:pPr>
            <a:r>
              <a:rPr lang="en-US" dirty="0">
                <a:solidFill>
                  <a:srgbClr val="000000"/>
                </a:solidFill>
                <a:latin typeface="Arial"/>
                <a:ea typeface="Arial"/>
                <a:cs typeface="Arial"/>
                <a:sym typeface="Arial"/>
              </a:rPr>
              <a:t>- Premise 3: More holes = less cheese</a:t>
            </a:r>
            <a:endParaRPr dirty="0">
              <a:solidFill>
                <a:schemeClr val="dk1"/>
              </a:solidFill>
              <a:latin typeface="Calibri"/>
              <a:ea typeface="Calibri"/>
              <a:cs typeface="Calibri"/>
              <a:sym typeface="Calibri"/>
            </a:endParaRPr>
          </a:p>
          <a:p>
            <a:pPr>
              <a:lnSpc>
                <a:spcPct val="150000"/>
              </a:lnSpc>
              <a:spcBef>
                <a:spcPts val="0"/>
              </a:spcBef>
              <a:spcAft>
                <a:spcPts val="0"/>
              </a:spcAft>
            </a:pPr>
            <a:r>
              <a:rPr lang="en-US" dirty="0">
                <a:solidFill>
                  <a:srgbClr val="000000"/>
                </a:solidFill>
                <a:latin typeface="Arial"/>
                <a:ea typeface="Arial"/>
                <a:cs typeface="Arial"/>
                <a:sym typeface="Arial"/>
              </a:rPr>
              <a:t>- Conclusion: More cheese = less cheese</a:t>
            </a:r>
            <a:endParaRPr sz="2800" dirty="0"/>
          </a:p>
          <a:p>
            <a:pPr>
              <a:lnSpc>
                <a:spcPct val="150000"/>
              </a:lnSpc>
              <a:spcBef>
                <a:spcPts val="0"/>
              </a:spcBef>
              <a:spcAft>
                <a:spcPts val="0"/>
              </a:spcAft>
            </a:pPr>
            <a:r>
              <a:rPr lang="en-US" dirty="0">
                <a:solidFill>
                  <a:schemeClr val="dk1"/>
                </a:solidFill>
                <a:latin typeface="Arial"/>
                <a:ea typeface="Arial"/>
                <a:cs typeface="Arial"/>
                <a:sym typeface="Arial"/>
              </a:rPr>
              <a:t>- Assumption: “More cheese” is considered into two distinct aspects. The second statement focuses on the </a:t>
            </a:r>
            <a:r>
              <a:rPr lang="en-US" dirty="0">
                <a:solidFill>
                  <a:schemeClr val="dk1"/>
                </a:solidFill>
                <a:latin typeface="Arial"/>
                <a:cs typeface="Arial"/>
                <a:sym typeface="Arial"/>
              </a:rPr>
              <a:t>changing quantity of cheese</a:t>
            </a:r>
            <a:r>
              <a:rPr lang="en-US" dirty="0">
                <a:solidFill>
                  <a:schemeClr val="dk1"/>
                </a:solidFill>
                <a:latin typeface="Arial"/>
                <a:ea typeface="Arial"/>
                <a:cs typeface="Arial"/>
                <a:sym typeface="Arial"/>
              </a:rPr>
              <a:t>, while the third statement focuses on cheese per fixed quantity. </a:t>
            </a:r>
            <a:endParaRPr sz="2800" dirty="0"/>
          </a:p>
          <a:p>
            <a:pPr>
              <a:lnSpc>
                <a:spcPct val="150000"/>
              </a:lnSpc>
              <a:spcBef>
                <a:spcPts val="0"/>
              </a:spcBef>
              <a:spcAft>
                <a:spcPts val="0"/>
              </a:spcAft>
            </a:pPr>
            <a:r>
              <a:rPr lang="en-US" dirty="0">
                <a:solidFill>
                  <a:schemeClr val="dk1"/>
                </a:solidFill>
                <a:latin typeface="Arial"/>
                <a:ea typeface="Arial"/>
                <a:cs typeface="Arial"/>
                <a:sym typeface="Arial"/>
              </a:rPr>
              <a:t>=&gt; These two statements contradict each other.</a:t>
            </a:r>
            <a:endParaRPr dirty="0">
              <a:solidFill>
                <a:schemeClr val="dk1"/>
              </a:solidFill>
              <a:latin typeface="Arial"/>
              <a:ea typeface="Arial"/>
              <a:cs typeface="Arial"/>
              <a:sym typeface="Arial"/>
            </a:endParaRPr>
          </a:p>
          <a:p>
            <a:pPr>
              <a:lnSpc>
                <a:spcPct val="150000"/>
              </a:lnSpc>
              <a:spcBef>
                <a:spcPts val="0"/>
              </a:spcBef>
              <a:spcAft>
                <a:spcPts val="0"/>
              </a:spcAft>
            </a:pPr>
            <a:r>
              <a:rPr lang="en-US" dirty="0">
                <a:solidFill>
                  <a:srgbClr val="000000"/>
                </a:solidFill>
                <a:latin typeface="Arial"/>
                <a:ea typeface="Arial"/>
                <a:cs typeface="Arial"/>
                <a:sym typeface="Arial"/>
              </a:rPr>
              <a:t>=&gt; Disagree with conclusion</a:t>
            </a:r>
            <a:endParaRPr sz="1350" dirty="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1CE741C1-266A-44FB-B322-0154503EA2D9}"/>
              </a:ext>
            </a:extLst>
          </p:cNvPr>
          <p:cNvSpPr>
            <a:spLocks noGrp="1" noChangeArrowheads="1"/>
          </p:cNvSpPr>
          <p:nvPr>
            <p:ph type="title"/>
          </p:nvPr>
        </p:nvSpPr>
        <p:spPr>
          <a:xfrm>
            <a:off x="457200" y="136525"/>
            <a:ext cx="8229600" cy="549275"/>
          </a:xfrm>
        </p:spPr>
        <p:txBody>
          <a:bodyPr/>
          <a:lstStyle/>
          <a:p>
            <a:pPr eaLnBrk="1" hangingPunct="1"/>
            <a:r>
              <a:rPr lang="en-US" altLang="en-US" sz="3200" i="0" dirty="0"/>
              <a:t>5. Argument from Definition</a:t>
            </a:r>
            <a:r>
              <a:rPr lang="en-US" altLang="en-US" sz="3200" dirty="0"/>
              <a:t>    </a:t>
            </a:r>
          </a:p>
        </p:txBody>
      </p:sp>
      <p:sp>
        <p:nvSpPr>
          <p:cNvPr id="113667" name="Rectangle 3">
            <a:extLst>
              <a:ext uri="{FF2B5EF4-FFF2-40B4-BE49-F238E27FC236}">
                <a16:creationId xmlns:a16="http://schemas.microsoft.com/office/drawing/2014/main" id="{7DF9685C-8CD3-41ED-B4E5-D2C8F2764C27}"/>
              </a:ext>
            </a:extLst>
          </p:cNvPr>
          <p:cNvSpPr>
            <a:spLocks noGrp="1" noChangeArrowheads="1"/>
          </p:cNvSpPr>
          <p:nvPr>
            <p:ph type="body" idx="1"/>
          </p:nvPr>
        </p:nvSpPr>
        <p:spPr>
          <a:xfrm>
            <a:off x="42333" y="909115"/>
            <a:ext cx="8991600" cy="4525962"/>
          </a:xfrm>
        </p:spPr>
        <p:txBody>
          <a:bodyPr/>
          <a:lstStyle/>
          <a:p>
            <a:pPr eaLnBrk="1" hangingPunct="1">
              <a:buFont typeface="Wingdings" panose="05000000000000000000" pitchFamily="2" charset="2"/>
              <a:buNone/>
            </a:pPr>
            <a:r>
              <a:rPr lang="en-US" altLang="en-US" sz="2400" dirty="0"/>
              <a:t>	</a:t>
            </a:r>
            <a:r>
              <a:rPr lang="en-US" altLang="en-US" sz="2400" b="1" u="sng" dirty="0"/>
              <a:t>Example 1: </a:t>
            </a:r>
            <a:r>
              <a:rPr lang="en-US" altLang="en-US" sz="2400" dirty="0"/>
              <a:t> </a:t>
            </a:r>
          </a:p>
          <a:p>
            <a:pPr eaLnBrk="1" hangingPunct="1">
              <a:buFont typeface="Wingdings" panose="05000000000000000000" pitchFamily="2" charset="2"/>
              <a:buNone/>
            </a:pPr>
            <a:r>
              <a:rPr lang="en-US" altLang="en-US" sz="2400" dirty="0"/>
              <a:t>	Mary is 13 years old. Therefore, she is a teenager.    </a:t>
            </a:r>
          </a:p>
          <a:p>
            <a:pPr eaLnBrk="1" hangingPunct="1">
              <a:buFont typeface="Wingdings" panose="05000000000000000000" pitchFamily="2" charset="2"/>
              <a:buNone/>
            </a:pPr>
            <a:r>
              <a:rPr lang="en-US" altLang="en-US" sz="2400" dirty="0"/>
              <a:t>	Definition of a teenager: a person aged between 13 and 19 years</a:t>
            </a:r>
          </a:p>
          <a:p>
            <a:pPr eaLnBrk="1" hangingPunct="1">
              <a:spcBef>
                <a:spcPts val="1800"/>
              </a:spcBef>
              <a:buFont typeface="Wingdings" panose="05000000000000000000" pitchFamily="2" charset="2"/>
              <a:buNone/>
            </a:pPr>
            <a:r>
              <a:rPr lang="en-US" altLang="en-US" sz="2400" b="1" dirty="0"/>
              <a:t>	*</a:t>
            </a:r>
            <a:r>
              <a:rPr lang="en-US" altLang="en-US" sz="2400" b="1" u="sng" dirty="0"/>
              <a:t>Example 2: </a:t>
            </a:r>
            <a:r>
              <a:rPr lang="en-US" altLang="en-US" sz="2400" dirty="0"/>
              <a:t> </a:t>
            </a:r>
          </a:p>
          <a:p>
            <a:pPr eaLnBrk="1" hangingPunct="1">
              <a:buFont typeface="Wingdings" panose="05000000000000000000" pitchFamily="2" charset="2"/>
              <a:buNone/>
            </a:pPr>
            <a:r>
              <a:rPr lang="en-US" altLang="en-US" sz="2400" dirty="0"/>
              <a:t>	Daisy is my daughter. Therefore, she is a female.</a:t>
            </a:r>
          </a:p>
          <a:p>
            <a:pPr eaLnBrk="1" hangingPunct="1">
              <a:buFont typeface="Wingdings" panose="05000000000000000000" pitchFamily="2" charset="2"/>
              <a:buNone/>
            </a:pPr>
            <a:r>
              <a:rPr lang="en-US" altLang="en-US" sz="2400" dirty="0"/>
              <a:t>	Definition of a daughter: a girl or woman in relation to her parents.</a:t>
            </a:r>
          </a:p>
          <a:p>
            <a:pPr eaLnBrk="1" hangingPunct="1">
              <a:buFont typeface="Wingdings" panose="05000000000000000000" pitchFamily="2" charset="2"/>
              <a:buNone/>
            </a:pPr>
            <a:endParaRPr lang="en-US" altLang="en-US" sz="2400" dirty="0"/>
          </a:p>
          <a:p>
            <a:pPr eaLnBrk="1" hangingPunct="1">
              <a:buFont typeface="Wingdings" panose="05000000000000000000" pitchFamily="2" charset="2"/>
              <a:buNone/>
            </a:pPr>
            <a:r>
              <a:rPr lang="en-US" altLang="en-US" sz="2400" dirty="0"/>
              <a:t>	Question for example 2: </a:t>
            </a:r>
            <a:r>
              <a:rPr lang="en-US" altLang="en-US" sz="2400" b="1" dirty="0"/>
              <a:t>Is this conclusion true? </a:t>
            </a:r>
          </a:p>
          <a:p>
            <a:pPr eaLnBrk="1" hangingPunct="1">
              <a:buFont typeface="Wingdings" panose="05000000000000000000" pitchFamily="2" charset="2"/>
              <a:buNone/>
            </a:pPr>
            <a:r>
              <a:rPr lang="en-US" altLang="en-US" sz="2400" dirty="0"/>
              <a:t>	Answer: </a:t>
            </a:r>
            <a:r>
              <a:rPr lang="en-US" altLang="en-US" sz="2400" b="1" dirty="0"/>
              <a:t>It used to be true.        </a:t>
            </a:r>
          </a:p>
          <a:p>
            <a:pPr eaLnBrk="1" hangingPunct="1">
              <a:buFont typeface="Wingdings" panose="05000000000000000000" pitchFamily="2" charset="2"/>
              <a:buNone/>
            </a:pPr>
            <a:r>
              <a:rPr lang="en-US" altLang="en-US" sz="2400" dirty="0"/>
              <a:t>    </a:t>
            </a:r>
          </a:p>
          <a:p>
            <a:pPr eaLnBrk="1" hangingPunct="1">
              <a:buFont typeface="Wingdings" panose="05000000000000000000" pitchFamily="2" charset="2"/>
              <a:buNone/>
            </a:pPr>
            <a:endParaRPr lang="en-US" altLang="en-US" sz="2400" dirty="0"/>
          </a:p>
          <a:p>
            <a:pPr eaLnBrk="1" hangingPunct="1">
              <a:buFont typeface="Wingdings" panose="05000000000000000000" pitchFamily="2" charset="2"/>
              <a:buNone/>
            </a:pPr>
            <a:endParaRPr lang="en-US" altLang="en-US" sz="2400"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fade">
                                      <p:cBhvr>
                                        <p:cTn id="7" dur="800" decel="100000"/>
                                        <p:tgtEl>
                                          <p:spTgt spid="113666"/>
                                        </p:tgtEl>
                                      </p:cBhvr>
                                    </p:animEffect>
                                    <p:anim calcmode="lin" valueType="num">
                                      <p:cBhvr>
                                        <p:cTn id="8" dur="800" decel="100000" fill="hold"/>
                                        <p:tgtEl>
                                          <p:spTgt spid="113666"/>
                                        </p:tgtEl>
                                        <p:attrNameLst>
                                          <p:attrName>style.rotation</p:attrName>
                                        </p:attrNameLst>
                                      </p:cBhvr>
                                      <p:tavLst>
                                        <p:tav tm="0">
                                          <p:val>
                                            <p:fltVal val="-90"/>
                                          </p:val>
                                        </p:tav>
                                        <p:tav tm="100000">
                                          <p:val>
                                            <p:fltVal val="0"/>
                                          </p:val>
                                        </p:tav>
                                      </p:tavLst>
                                    </p:anim>
                                    <p:anim calcmode="lin" valueType="num">
                                      <p:cBhvr>
                                        <p:cTn id="9" dur="800" decel="100000" fill="hold"/>
                                        <p:tgtEl>
                                          <p:spTgt spid="113666"/>
                                        </p:tgtEl>
                                        <p:attrNameLst>
                                          <p:attrName>ppt_x</p:attrName>
                                        </p:attrNameLst>
                                      </p:cBhvr>
                                      <p:tavLst>
                                        <p:tav tm="0">
                                          <p:val>
                                            <p:strVal val="#ppt_x+0.4"/>
                                          </p:val>
                                        </p:tav>
                                        <p:tav tm="100000">
                                          <p:val>
                                            <p:strVal val="#ppt_x-0.05"/>
                                          </p:val>
                                        </p:tav>
                                      </p:tavLst>
                                    </p:anim>
                                    <p:anim calcmode="lin" valueType="num">
                                      <p:cBhvr>
                                        <p:cTn id="10" dur="800" decel="100000" fill="hold"/>
                                        <p:tgtEl>
                                          <p:spTgt spid="11366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366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366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13667">
                                            <p:txEl>
                                              <p:pRg st="0" end="0"/>
                                            </p:txEl>
                                          </p:spTgt>
                                        </p:tgtEl>
                                        <p:attrNameLst>
                                          <p:attrName>style.visibility</p:attrName>
                                        </p:attrNameLst>
                                      </p:cBhvr>
                                      <p:to>
                                        <p:strVal val="visible"/>
                                      </p:to>
                                    </p:set>
                                    <p:animEffect transition="in" filter="fade">
                                      <p:cBhvr>
                                        <p:cTn id="17" dur="1000"/>
                                        <p:tgtEl>
                                          <p:spTgt spid="113667">
                                            <p:txEl>
                                              <p:pRg st="0" end="0"/>
                                            </p:txEl>
                                          </p:spTgt>
                                        </p:tgtEl>
                                      </p:cBhvr>
                                    </p:animEffect>
                                    <p:anim calcmode="lin" valueType="num">
                                      <p:cBhvr>
                                        <p:cTn id="18" dur="1000" fill="hold"/>
                                        <p:tgtEl>
                                          <p:spTgt spid="11366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36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3667">
                                            <p:txEl>
                                              <p:pRg st="1" end="1"/>
                                            </p:txEl>
                                          </p:spTgt>
                                        </p:tgtEl>
                                        <p:attrNameLst>
                                          <p:attrName>style.visibility</p:attrName>
                                        </p:attrNameLst>
                                      </p:cBhvr>
                                      <p:to>
                                        <p:strVal val="visible"/>
                                      </p:to>
                                    </p:set>
                                    <p:animEffect transition="in" filter="fade">
                                      <p:cBhvr>
                                        <p:cTn id="24" dur="1000"/>
                                        <p:tgtEl>
                                          <p:spTgt spid="113667">
                                            <p:txEl>
                                              <p:pRg st="1" end="1"/>
                                            </p:txEl>
                                          </p:spTgt>
                                        </p:tgtEl>
                                      </p:cBhvr>
                                    </p:animEffect>
                                    <p:anim calcmode="lin" valueType="num">
                                      <p:cBhvr>
                                        <p:cTn id="25" dur="1000" fill="hold"/>
                                        <p:tgtEl>
                                          <p:spTgt spid="11366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136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3667">
                                            <p:txEl>
                                              <p:pRg st="2" end="2"/>
                                            </p:txEl>
                                          </p:spTgt>
                                        </p:tgtEl>
                                        <p:attrNameLst>
                                          <p:attrName>style.visibility</p:attrName>
                                        </p:attrNameLst>
                                      </p:cBhvr>
                                      <p:to>
                                        <p:strVal val="visible"/>
                                      </p:to>
                                    </p:set>
                                    <p:animEffect transition="in" filter="fade">
                                      <p:cBhvr>
                                        <p:cTn id="31" dur="1000"/>
                                        <p:tgtEl>
                                          <p:spTgt spid="113667">
                                            <p:txEl>
                                              <p:pRg st="2" end="2"/>
                                            </p:txEl>
                                          </p:spTgt>
                                        </p:tgtEl>
                                      </p:cBhvr>
                                    </p:animEffect>
                                    <p:anim calcmode="lin" valueType="num">
                                      <p:cBhvr>
                                        <p:cTn id="32" dur="1000" fill="hold"/>
                                        <p:tgtEl>
                                          <p:spTgt spid="11366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136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13667">
                                            <p:txEl>
                                              <p:pRg st="3" end="3"/>
                                            </p:txEl>
                                          </p:spTgt>
                                        </p:tgtEl>
                                        <p:attrNameLst>
                                          <p:attrName>style.visibility</p:attrName>
                                        </p:attrNameLst>
                                      </p:cBhvr>
                                      <p:to>
                                        <p:strVal val="visible"/>
                                      </p:to>
                                    </p:set>
                                    <p:animEffect transition="in" filter="fade">
                                      <p:cBhvr>
                                        <p:cTn id="38" dur="1000"/>
                                        <p:tgtEl>
                                          <p:spTgt spid="113667">
                                            <p:txEl>
                                              <p:pRg st="3" end="3"/>
                                            </p:txEl>
                                          </p:spTgt>
                                        </p:tgtEl>
                                      </p:cBhvr>
                                    </p:animEffect>
                                    <p:anim calcmode="lin" valueType="num">
                                      <p:cBhvr>
                                        <p:cTn id="39" dur="1000" fill="hold"/>
                                        <p:tgtEl>
                                          <p:spTgt spid="113667">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136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13667">
                                            <p:txEl>
                                              <p:pRg st="4" end="4"/>
                                            </p:txEl>
                                          </p:spTgt>
                                        </p:tgtEl>
                                        <p:attrNameLst>
                                          <p:attrName>style.visibility</p:attrName>
                                        </p:attrNameLst>
                                      </p:cBhvr>
                                      <p:to>
                                        <p:strVal val="visible"/>
                                      </p:to>
                                    </p:set>
                                    <p:animEffect transition="in" filter="fade">
                                      <p:cBhvr>
                                        <p:cTn id="45" dur="1000"/>
                                        <p:tgtEl>
                                          <p:spTgt spid="113667">
                                            <p:txEl>
                                              <p:pRg st="4" end="4"/>
                                            </p:txEl>
                                          </p:spTgt>
                                        </p:tgtEl>
                                      </p:cBhvr>
                                    </p:animEffect>
                                    <p:anim calcmode="lin" valueType="num">
                                      <p:cBhvr>
                                        <p:cTn id="46" dur="1000" fill="hold"/>
                                        <p:tgtEl>
                                          <p:spTgt spid="113667">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1366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3667">
                                            <p:txEl>
                                              <p:pRg st="5" end="5"/>
                                            </p:txEl>
                                          </p:spTgt>
                                        </p:tgtEl>
                                        <p:attrNameLst>
                                          <p:attrName>style.visibility</p:attrName>
                                        </p:attrNameLst>
                                      </p:cBhvr>
                                      <p:to>
                                        <p:strVal val="visible"/>
                                      </p:to>
                                    </p:set>
                                    <p:animEffect transition="in" filter="fade">
                                      <p:cBhvr>
                                        <p:cTn id="52" dur="1000"/>
                                        <p:tgtEl>
                                          <p:spTgt spid="113667">
                                            <p:txEl>
                                              <p:pRg st="5" end="5"/>
                                            </p:txEl>
                                          </p:spTgt>
                                        </p:tgtEl>
                                      </p:cBhvr>
                                    </p:animEffect>
                                    <p:anim calcmode="lin" valueType="num">
                                      <p:cBhvr>
                                        <p:cTn id="53" dur="1000" fill="hold"/>
                                        <p:tgtEl>
                                          <p:spTgt spid="113667">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11366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3667">
                                            <p:txEl>
                                              <p:pRg st="7" end="7"/>
                                            </p:txEl>
                                          </p:spTgt>
                                        </p:tgtEl>
                                        <p:attrNameLst>
                                          <p:attrName>style.visibility</p:attrName>
                                        </p:attrNameLst>
                                      </p:cBhvr>
                                      <p:to>
                                        <p:strVal val="visible"/>
                                      </p:to>
                                    </p:set>
                                    <p:animEffect transition="in" filter="fade">
                                      <p:cBhvr>
                                        <p:cTn id="59" dur="1000"/>
                                        <p:tgtEl>
                                          <p:spTgt spid="113667">
                                            <p:txEl>
                                              <p:pRg st="7" end="7"/>
                                            </p:txEl>
                                          </p:spTgt>
                                        </p:tgtEl>
                                      </p:cBhvr>
                                    </p:animEffect>
                                    <p:anim calcmode="lin" valueType="num">
                                      <p:cBhvr>
                                        <p:cTn id="60" dur="1000" fill="hold"/>
                                        <p:tgtEl>
                                          <p:spTgt spid="113667">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11366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13667">
                                            <p:txEl>
                                              <p:pRg st="8" end="8"/>
                                            </p:txEl>
                                          </p:spTgt>
                                        </p:tgtEl>
                                        <p:attrNameLst>
                                          <p:attrName>style.visibility</p:attrName>
                                        </p:attrNameLst>
                                      </p:cBhvr>
                                      <p:to>
                                        <p:strVal val="visible"/>
                                      </p:to>
                                    </p:set>
                                    <p:animEffect transition="in" filter="fade">
                                      <p:cBhvr>
                                        <p:cTn id="66" dur="1000"/>
                                        <p:tgtEl>
                                          <p:spTgt spid="113667">
                                            <p:txEl>
                                              <p:pRg st="8" end="8"/>
                                            </p:txEl>
                                          </p:spTgt>
                                        </p:tgtEl>
                                      </p:cBhvr>
                                    </p:animEffect>
                                    <p:anim calcmode="lin" valueType="num">
                                      <p:cBhvr>
                                        <p:cTn id="67" dur="1000" fill="hold"/>
                                        <p:tgtEl>
                                          <p:spTgt spid="113667">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11366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113667">
                                            <p:txEl>
                                              <p:pRg st="9" end="9"/>
                                            </p:txEl>
                                          </p:spTgt>
                                        </p:tgtEl>
                                        <p:attrNameLst>
                                          <p:attrName>style.visibility</p:attrName>
                                        </p:attrNameLst>
                                      </p:cBhvr>
                                      <p:to>
                                        <p:strVal val="visible"/>
                                      </p:to>
                                    </p:set>
                                    <p:animEffect transition="in" filter="fade">
                                      <p:cBhvr>
                                        <p:cTn id="73" dur="1000"/>
                                        <p:tgtEl>
                                          <p:spTgt spid="113667">
                                            <p:txEl>
                                              <p:pRg st="9" end="9"/>
                                            </p:txEl>
                                          </p:spTgt>
                                        </p:tgtEl>
                                      </p:cBhvr>
                                    </p:animEffect>
                                    <p:anim calcmode="lin" valueType="num">
                                      <p:cBhvr>
                                        <p:cTn id="74" dur="1000" fill="hold"/>
                                        <p:tgtEl>
                                          <p:spTgt spid="113667">
                                            <p:txEl>
                                              <p:pRg st="9" end="9"/>
                                            </p:txEl>
                                          </p:spTgt>
                                        </p:tgtEl>
                                        <p:attrNameLst>
                                          <p:attrName>ppt_x</p:attrName>
                                        </p:attrNameLst>
                                      </p:cBhvr>
                                      <p:tavLst>
                                        <p:tav tm="0">
                                          <p:val>
                                            <p:strVal val="#ppt_x"/>
                                          </p:val>
                                        </p:tav>
                                        <p:tav tm="100000">
                                          <p:val>
                                            <p:strVal val="#ppt_x"/>
                                          </p:val>
                                        </p:tav>
                                      </p:tavLst>
                                    </p:anim>
                                    <p:anim calcmode="lin" valueType="num">
                                      <p:cBhvr>
                                        <p:cTn id="75" dur="1000" fill="hold"/>
                                        <p:tgtEl>
                                          <p:spTgt spid="11366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p:bldP spid="11366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F1D7-EBF0-C0A7-2311-94E75C2A278B}"/>
              </a:ext>
            </a:extLst>
          </p:cNvPr>
          <p:cNvSpPr>
            <a:spLocks noGrp="1"/>
          </p:cNvSpPr>
          <p:nvPr>
            <p:ph type="title"/>
          </p:nvPr>
        </p:nvSpPr>
        <p:spPr>
          <a:xfrm>
            <a:off x="457200" y="152400"/>
            <a:ext cx="8229600" cy="609600"/>
          </a:xfrm>
        </p:spPr>
        <p:txBody>
          <a:bodyPr/>
          <a:lstStyle/>
          <a:p>
            <a:r>
              <a:rPr lang="en-US" sz="2800" i="0" dirty="0"/>
              <a:t>Argument from definition</a:t>
            </a:r>
          </a:p>
        </p:txBody>
      </p:sp>
      <p:pic>
        <p:nvPicPr>
          <p:cNvPr id="5" name="Picture 4">
            <a:extLst>
              <a:ext uri="{FF2B5EF4-FFF2-40B4-BE49-F238E27FC236}">
                <a16:creationId xmlns:a16="http://schemas.microsoft.com/office/drawing/2014/main" id="{1C068DBA-A049-A7FE-A9A1-04F593CED354}"/>
              </a:ext>
            </a:extLst>
          </p:cNvPr>
          <p:cNvPicPr>
            <a:picLocks noChangeAspect="1"/>
          </p:cNvPicPr>
          <p:nvPr/>
        </p:nvPicPr>
        <p:blipFill>
          <a:blip r:embed="rId3"/>
          <a:stretch>
            <a:fillRect/>
          </a:stretch>
        </p:blipFill>
        <p:spPr>
          <a:xfrm>
            <a:off x="0" y="1219200"/>
            <a:ext cx="5371919" cy="3333750"/>
          </a:xfrm>
          <a:prstGeom prst="rect">
            <a:avLst/>
          </a:prstGeom>
        </p:spPr>
      </p:pic>
      <p:pic>
        <p:nvPicPr>
          <p:cNvPr id="7" name="Picture 6">
            <a:extLst>
              <a:ext uri="{FF2B5EF4-FFF2-40B4-BE49-F238E27FC236}">
                <a16:creationId xmlns:a16="http://schemas.microsoft.com/office/drawing/2014/main" id="{02A81585-DCE3-0BEE-085D-07377303E443}"/>
              </a:ext>
            </a:extLst>
          </p:cNvPr>
          <p:cNvPicPr>
            <a:picLocks noChangeAspect="1"/>
          </p:cNvPicPr>
          <p:nvPr/>
        </p:nvPicPr>
        <p:blipFill>
          <a:blip r:embed="rId4"/>
          <a:stretch>
            <a:fillRect/>
          </a:stretch>
        </p:blipFill>
        <p:spPr>
          <a:xfrm>
            <a:off x="5715000" y="990600"/>
            <a:ext cx="3176111" cy="3962400"/>
          </a:xfrm>
          <a:prstGeom prst="rect">
            <a:avLst/>
          </a:prstGeom>
        </p:spPr>
      </p:pic>
      <p:sp>
        <p:nvSpPr>
          <p:cNvPr id="8" name="Title 1">
            <a:extLst>
              <a:ext uri="{FF2B5EF4-FFF2-40B4-BE49-F238E27FC236}">
                <a16:creationId xmlns:a16="http://schemas.microsoft.com/office/drawing/2014/main" id="{49AEFB34-DD52-9858-9EBC-7914F0A41220}"/>
              </a:ext>
            </a:extLst>
          </p:cNvPr>
          <p:cNvSpPr txBox="1">
            <a:spLocks/>
          </p:cNvSpPr>
          <p:nvPr/>
        </p:nvSpPr>
        <p:spPr bwMode="auto">
          <a:xfrm>
            <a:off x="47324" y="5405588"/>
            <a:ext cx="86531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just">
              <a:lnSpc>
                <a:spcPct val="150000"/>
              </a:lnSpc>
              <a:spcBef>
                <a:spcPts val="600"/>
              </a:spcBef>
            </a:pPr>
            <a:r>
              <a:rPr lang="en-US" sz="1100" i="0" kern="0" dirty="0"/>
              <a:t>Major premise</a:t>
            </a:r>
            <a:r>
              <a:rPr lang="en-US" sz="1100" b="0" i="0" kern="0" dirty="0"/>
              <a:t>: The ideal samurai was supposed to be a stoic warrior who followed an unwritten code of conduct, later formalized as </a:t>
            </a:r>
            <a:r>
              <a:rPr lang="en-US" sz="1100" b="0" kern="0" dirty="0" err="1"/>
              <a:t>Bushidō</a:t>
            </a:r>
            <a:r>
              <a:rPr lang="en-US" sz="1100" b="0" i="0" kern="0" dirty="0"/>
              <a:t>, which held </a:t>
            </a:r>
            <a:r>
              <a:rPr lang="en-US" sz="1100" b="0" kern="0" dirty="0"/>
              <a:t>bravery</a:t>
            </a:r>
            <a:r>
              <a:rPr lang="en-US" sz="1100" b="0" i="0" kern="0" dirty="0"/>
              <a:t>, </a:t>
            </a:r>
            <a:r>
              <a:rPr lang="en-US" sz="1100" b="0" kern="0" dirty="0" err="1"/>
              <a:t>honour</a:t>
            </a:r>
            <a:r>
              <a:rPr lang="en-US" sz="1100" b="0" i="0" kern="0" dirty="0"/>
              <a:t>, and </a:t>
            </a:r>
            <a:r>
              <a:rPr lang="en-US" sz="1100" b="0" kern="0" dirty="0"/>
              <a:t>personal loyalty above life itself</a:t>
            </a:r>
            <a:r>
              <a:rPr lang="en-US" sz="1100" b="0" i="0" kern="0" dirty="0"/>
              <a:t>; </a:t>
            </a:r>
            <a:r>
              <a:rPr lang="en-US" sz="1100" b="0" kern="0" dirty="0"/>
              <a:t>ritual suicide by disembowelment (seppuku) was institutionalized as a respected alternative to </a:t>
            </a:r>
            <a:r>
              <a:rPr lang="en-US" sz="1100" b="0" kern="0" dirty="0" err="1"/>
              <a:t>dishonour</a:t>
            </a:r>
            <a:r>
              <a:rPr lang="en-US" sz="1100" b="0" kern="0" dirty="0"/>
              <a:t> or defeat</a:t>
            </a:r>
            <a:r>
              <a:rPr lang="en-US" sz="1100" b="0" i="0" kern="0" dirty="0"/>
              <a:t>.  (</a:t>
            </a:r>
            <a:r>
              <a:rPr lang="en-US" sz="1100" b="0" i="0" kern="0" dirty="0" err="1"/>
              <a:t>Britanica</a:t>
            </a:r>
            <a:r>
              <a:rPr lang="en-US" sz="1100" b="0" i="0" kern="0" dirty="0"/>
              <a:t>)</a:t>
            </a:r>
          </a:p>
          <a:p>
            <a:pPr algn="just">
              <a:lnSpc>
                <a:spcPct val="150000"/>
              </a:lnSpc>
              <a:spcBef>
                <a:spcPts val="600"/>
              </a:spcBef>
            </a:pPr>
            <a:r>
              <a:rPr lang="en-US" sz="1100" i="0" kern="0" dirty="0"/>
              <a:t>Minor premise</a:t>
            </a:r>
            <a:r>
              <a:rPr lang="en-US" sz="1100" b="0" i="0" kern="0" dirty="0"/>
              <a:t>: The late former Prime Minister Shinzo Abe was a brave warrior in Japanese political arena, resigned from office when having health problems, and showed the noble Japanese dedication to his country and people. </a:t>
            </a:r>
          </a:p>
          <a:p>
            <a:pPr algn="just">
              <a:lnSpc>
                <a:spcPct val="150000"/>
              </a:lnSpc>
              <a:spcBef>
                <a:spcPts val="600"/>
              </a:spcBef>
            </a:pPr>
            <a:r>
              <a:rPr lang="en-US" sz="1100" i="0" kern="0" dirty="0"/>
              <a:t>Conclusion</a:t>
            </a:r>
            <a:r>
              <a:rPr lang="en-US" sz="1100" b="0" i="0" kern="0" dirty="0"/>
              <a:t>: Therefore, the late former Prime Minister Shinzo Abe represents the samurai spirit of Japan. </a:t>
            </a:r>
          </a:p>
          <a:p>
            <a:pPr algn="just">
              <a:spcBef>
                <a:spcPts val="600"/>
              </a:spcBef>
            </a:pPr>
            <a:r>
              <a:rPr lang="en-US" sz="1100" b="0" i="0" kern="0" dirty="0"/>
              <a:t> </a:t>
            </a:r>
          </a:p>
        </p:txBody>
      </p:sp>
    </p:spTree>
    <p:extLst>
      <p:ext uri="{BB962C8B-B14F-4D97-AF65-F5344CB8AC3E}">
        <p14:creationId xmlns:p14="http://schemas.microsoft.com/office/powerpoint/2010/main" val="411034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EE6F753-3980-48A3-8C35-77BC8B329650}"/>
              </a:ext>
            </a:extLst>
          </p:cNvPr>
          <p:cNvSpPr>
            <a:spLocks noGrp="1" noChangeArrowheads="1"/>
          </p:cNvSpPr>
          <p:nvPr>
            <p:ph type="title"/>
          </p:nvPr>
        </p:nvSpPr>
        <p:spPr>
          <a:xfrm>
            <a:off x="457200" y="228600"/>
            <a:ext cx="8229600" cy="609600"/>
          </a:xfrm>
        </p:spPr>
        <p:txBody>
          <a:bodyPr/>
          <a:lstStyle/>
          <a:p>
            <a:r>
              <a:rPr lang="en-US" altLang="en-US" sz="3200" i="0"/>
              <a:t>Deductive validity</a:t>
            </a:r>
          </a:p>
        </p:txBody>
      </p:sp>
      <p:sp>
        <p:nvSpPr>
          <p:cNvPr id="37891" name="Rectangle 3">
            <a:extLst>
              <a:ext uri="{FF2B5EF4-FFF2-40B4-BE49-F238E27FC236}">
                <a16:creationId xmlns:a16="http://schemas.microsoft.com/office/drawing/2014/main" id="{DFE1CEF4-3A3B-48BF-8787-C9709986C02A}"/>
              </a:ext>
            </a:extLst>
          </p:cNvPr>
          <p:cNvSpPr>
            <a:spLocks noGrp="1" noChangeArrowheads="1"/>
          </p:cNvSpPr>
          <p:nvPr>
            <p:ph type="body" idx="1"/>
          </p:nvPr>
        </p:nvSpPr>
        <p:spPr>
          <a:xfrm>
            <a:off x="457200" y="990600"/>
            <a:ext cx="8229600" cy="5029200"/>
          </a:xfrm>
        </p:spPr>
        <p:txBody>
          <a:bodyPr/>
          <a:lstStyle/>
          <a:p>
            <a:pPr>
              <a:lnSpc>
                <a:spcPct val="120000"/>
              </a:lnSpc>
            </a:pPr>
            <a:r>
              <a:rPr lang="en-US" altLang="en-US" sz="2000" b="1" u="sng" dirty="0"/>
              <a:t>Valid deductive arguments</a:t>
            </a:r>
            <a:r>
              <a:rPr lang="en-US" altLang="en-US" sz="2000" b="1" dirty="0"/>
              <a:t>:</a:t>
            </a:r>
            <a:r>
              <a:rPr lang="en-US" altLang="en-US" sz="2000" dirty="0"/>
              <a:t> conclusion </a:t>
            </a:r>
            <a:r>
              <a:rPr lang="en-US" altLang="en-US" sz="2000" u="sng" dirty="0"/>
              <a:t>must follow from</a:t>
            </a:r>
            <a:r>
              <a:rPr lang="en-US" altLang="en-US" sz="2000" dirty="0"/>
              <a:t> premises; in other words, it’s impossible that all premises are true but the conclusion is false. </a:t>
            </a:r>
          </a:p>
          <a:p>
            <a:pPr>
              <a:lnSpc>
                <a:spcPct val="120000"/>
              </a:lnSpc>
              <a:buFont typeface="Wingdings" panose="05000000000000000000" pitchFamily="2" charset="2"/>
              <a:buNone/>
            </a:pPr>
            <a:r>
              <a:rPr lang="en-US" altLang="en-US" sz="1800" dirty="0"/>
              <a:t>	</a:t>
            </a:r>
            <a:r>
              <a:rPr lang="en-US" altLang="en-US" sz="1800" b="1" u="sng" dirty="0"/>
              <a:t>Example 1</a:t>
            </a:r>
            <a:r>
              <a:rPr lang="en-US" altLang="en-US" sz="1800" dirty="0"/>
              <a:t>:</a:t>
            </a:r>
          </a:p>
          <a:p>
            <a:pPr eaLnBrk="1" hangingPunct="1">
              <a:lnSpc>
                <a:spcPct val="120000"/>
              </a:lnSpc>
              <a:buFont typeface="Wingdings" panose="05000000000000000000" pitchFamily="2" charset="2"/>
              <a:buNone/>
            </a:pPr>
            <a:r>
              <a:rPr lang="en-US" altLang="en-US" sz="1800" dirty="0"/>
              <a:t>		If you want to get a scholarship, you’ll have to study hard. </a:t>
            </a:r>
          </a:p>
          <a:p>
            <a:pPr eaLnBrk="1" hangingPunct="1">
              <a:lnSpc>
                <a:spcPct val="120000"/>
              </a:lnSpc>
              <a:buFont typeface="Wingdings" panose="05000000000000000000" pitchFamily="2" charset="2"/>
              <a:buNone/>
            </a:pPr>
            <a:r>
              <a:rPr lang="en-US" altLang="en-US" sz="1800" dirty="0"/>
              <a:t>		You certainly want to get the scholarship.</a:t>
            </a:r>
          </a:p>
          <a:p>
            <a:pPr eaLnBrk="1" hangingPunct="1">
              <a:lnSpc>
                <a:spcPct val="120000"/>
              </a:lnSpc>
              <a:buFont typeface="Wingdings" panose="05000000000000000000" pitchFamily="2" charset="2"/>
              <a:buNone/>
            </a:pPr>
            <a:r>
              <a:rPr lang="en-US" altLang="en-US" sz="1800" dirty="0"/>
              <a:t>		Therefore, you’ll have to study hard.</a:t>
            </a:r>
          </a:p>
          <a:p>
            <a:pPr lvl="1">
              <a:lnSpc>
                <a:spcPct val="120000"/>
              </a:lnSpc>
            </a:pPr>
            <a:r>
              <a:rPr lang="en-US" altLang="en-US" sz="2400" b="1" dirty="0"/>
              <a:t> Valid</a:t>
            </a:r>
          </a:p>
          <a:p>
            <a:pPr>
              <a:lnSpc>
                <a:spcPct val="120000"/>
              </a:lnSpc>
              <a:buFont typeface="Wingdings" panose="05000000000000000000" pitchFamily="2" charset="2"/>
              <a:buNone/>
            </a:pPr>
            <a:r>
              <a:rPr lang="en-US" altLang="en-US" sz="1800" b="1" dirty="0"/>
              <a:t>	</a:t>
            </a:r>
            <a:r>
              <a:rPr lang="en-US" altLang="en-US" sz="1800" b="1" u="sng" dirty="0"/>
              <a:t>Example 2</a:t>
            </a:r>
            <a:r>
              <a:rPr lang="en-US" altLang="en-US" sz="1800" dirty="0"/>
              <a:t>:</a:t>
            </a:r>
          </a:p>
          <a:p>
            <a:pPr eaLnBrk="1" hangingPunct="1">
              <a:lnSpc>
                <a:spcPct val="120000"/>
              </a:lnSpc>
              <a:buFont typeface="Wingdings" panose="05000000000000000000" pitchFamily="2" charset="2"/>
              <a:buNone/>
            </a:pPr>
            <a:r>
              <a:rPr lang="en-US" altLang="en-US" sz="1800" dirty="0"/>
              <a:t>		If you want to get a scholarship, you’ll have to study hard. </a:t>
            </a:r>
          </a:p>
          <a:p>
            <a:pPr eaLnBrk="1" hangingPunct="1">
              <a:lnSpc>
                <a:spcPct val="120000"/>
              </a:lnSpc>
              <a:buFont typeface="Wingdings" panose="05000000000000000000" pitchFamily="2" charset="2"/>
              <a:buNone/>
            </a:pPr>
            <a:r>
              <a:rPr lang="en-US" altLang="en-US" sz="1800" dirty="0"/>
              <a:t>		You don’t study hard at all.</a:t>
            </a:r>
          </a:p>
          <a:p>
            <a:pPr eaLnBrk="1" hangingPunct="1">
              <a:lnSpc>
                <a:spcPct val="120000"/>
              </a:lnSpc>
              <a:buFont typeface="Wingdings" panose="05000000000000000000" pitchFamily="2" charset="2"/>
              <a:buNone/>
            </a:pPr>
            <a:r>
              <a:rPr lang="en-US" altLang="en-US" sz="1800" dirty="0"/>
              <a:t>		Therefore, you will get the scholarship.</a:t>
            </a:r>
          </a:p>
          <a:p>
            <a:pPr lvl="1">
              <a:lnSpc>
                <a:spcPct val="120000"/>
              </a:lnSpc>
            </a:pPr>
            <a:r>
              <a:rPr lang="en-US" altLang="en-US" sz="2400" b="1" dirty="0"/>
              <a:t> Invalid</a:t>
            </a:r>
          </a:p>
          <a:p>
            <a:pPr lvl="1">
              <a:lnSpc>
                <a:spcPct val="90000"/>
              </a:lnSpc>
            </a:pPr>
            <a:endParaRPr lang="en-US" altLang="en-US" sz="2400"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AE8EE156-2577-4AD0-9CF4-22FCEDAEB56B}"/>
              </a:ext>
            </a:extLst>
          </p:cNvPr>
          <p:cNvSpPr>
            <a:spLocks noGrp="1" noChangeArrowheads="1"/>
          </p:cNvSpPr>
          <p:nvPr>
            <p:ph type="body" idx="1"/>
          </p:nvPr>
        </p:nvSpPr>
        <p:spPr>
          <a:xfrm>
            <a:off x="457200" y="990600"/>
            <a:ext cx="8229600" cy="5029200"/>
          </a:xfrm>
        </p:spPr>
        <p:txBody>
          <a:bodyPr/>
          <a:lstStyle/>
          <a:p>
            <a:pPr>
              <a:lnSpc>
                <a:spcPct val="120000"/>
              </a:lnSpc>
            </a:pPr>
            <a:r>
              <a:rPr lang="en-US" altLang="en-US" sz="2400" b="1" u="sng" dirty="0"/>
              <a:t>Valid deductive arguments</a:t>
            </a:r>
            <a:r>
              <a:rPr lang="en-US" altLang="en-US" sz="2400" b="1" dirty="0"/>
              <a:t>:</a:t>
            </a:r>
            <a:r>
              <a:rPr lang="en-US" altLang="en-US" sz="2400" dirty="0"/>
              <a:t> may be sound or unsound </a:t>
            </a:r>
          </a:p>
          <a:p>
            <a:pPr>
              <a:lnSpc>
                <a:spcPct val="120000"/>
              </a:lnSpc>
            </a:pPr>
            <a:endParaRPr lang="en-US" altLang="en-US" sz="2400" dirty="0"/>
          </a:p>
          <a:p>
            <a:pPr>
              <a:lnSpc>
                <a:spcPct val="120000"/>
              </a:lnSpc>
              <a:buFont typeface="Wingdings" panose="05000000000000000000" pitchFamily="2" charset="2"/>
              <a:buNone/>
            </a:pPr>
            <a:r>
              <a:rPr lang="en-US" altLang="en-US" sz="2000" dirty="0"/>
              <a:t>	</a:t>
            </a:r>
            <a:r>
              <a:rPr lang="en-US" altLang="en-US" sz="2000" b="1" u="sng" dirty="0"/>
              <a:t>Example 1</a:t>
            </a:r>
            <a:r>
              <a:rPr lang="en-US" altLang="en-US" sz="2000" dirty="0"/>
              <a:t>:</a:t>
            </a:r>
          </a:p>
          <a:p>
            <a:pPr eaLnBrk="1" hangingPunct="1">
              <a:lnSpc>
                <a:spcPct val="120000"/>
              </a:lnSpc>
              <a:buFont typeface="Wingdings" panose="05000000000000000000" pitchFamily="2" charset="2"/>
              <a:buNone/>
            </a:pPr>
            <a:r>
              <a:rPr lang="en-US" altLang="en-US" sz="2000" dirty="0"/>
              <a:t>		All International University students do their majors in English.</a:t>
            </a:r>
          </a:p>
          <a:p>
            <a:pPr eaLnBrk="1" hangingPunct="1">
              <a:lnSpc>
                <a:spcPct val="120000"/>
              </a:lnSpc>
              <a:buFont typeface="Wingdings" panose="05000000000000000000" pitchFamily="2" charset="2"/>
              <a:buNone/>
            </a:pPr>
            <a:r>
              <a:rPr lang="en-US" altLang="en-US" sz="2000" dirty="0"/>
              <a:t>		I’m an International University student.</a:t>
            </a:r>
          </a:p>
          <a:p>
            <a:pPr eaLnBrk="1" hangingPunct="1">
              <a:lnSpc>
                <a:spcPct val="120000"/>
              </a:lnSpc>
              <a:buFont typeface="Wingdings" panose="05000000000000000000" pitchFamily="2" charset="2"/>
              <a:buNone/>
            </a:pPr>
            <a:r>
              <a:rPr lang="en-US" altLang="en-US" sz="2000" dirty="0"/>
              <a:t>		Therefore, I do my major in English.</a:t>
            </a:r>
          </a:p>
          <a:p>
            <a:pPr lvl="1">
              <a:lnSpc>
                <a:spcPct val="120000"/>
              </a:lnSpc>
            </a:pPr>
            <a:r>
              <a:rPr lang="en-US" altLang="en-US" b="1" dirty="0"/>
              <a:t> Valid and sound (true) </a:t>
            </a:r>
          </a:p>
          <a:p>
            <a:pPr>
              <a:lnSpc>
                <a:spcPct val="120000"/>
              </a:lnSpc>
              <a:buFont typeface="Wingdings" panose="05000000000000000000" pitchFamily="2" charset="2"/>
              <a:buNone/>
            </a:pPr>
            <a:r>
              <a:rPr lang="en-US" altLang="en-US" sz="2000" b="1" dirty="0"/>
              <a:t>	</a:t>
            </a:r>
            <a:r>
              <a:rPr lang="en-US" altLang="en-US" sz="2000" b="1" u="sng" dirty="0"/>
              <a:t>Example 2</a:t>
            </a:r>
            <a:r>
              <a:rPr lang="en-US" altLang="en-US" sz="2000" dirty="0"/>
              <a:t>:</a:t>
            </a:r>
          </a:p>
          <a:p>
            <a:pPr eaLnBrk="1" hangingPunct="1">
              <a:lnSpc>
                <a:spcPct val="120000"/>
              </a:lnSpc>
              <a:buFont typeface="Wingdings" panose="05000000000000000000" pitchFamily="2" charset="2"/>
              <a:buNone/>
            </a:pPr>
            <a:r>
              <a:rPr lang="en-US" altLang="en-US" sz="2000" dirty="0"/>
              <a:t>		All International University students are aliens. </a:t>
            </a:r>
          </a:p>
          <a:p>
            <a:pPr eaLnBrk="1" hangingPunct="1">
              <a:lnSpc>
                <a:spcPct val="120000"/>
              </a:lnSpc>
              <a:buFont typeface="Wingdings" panose="05000000000000000000" pitchFamily="2" charset="2"/>
              <a:buNone/>
            </a:pPr>
            <a:r>
              <a:rPr lang="en-US" altLang="en-US" sz="2000" dirty="0"/>
              <a:t>		I’m an International University student.</a:t>
            </a:r>
          </a:p>
          <a:p>
            <a:pPr eaLnBrk="1" hangingPunct="1">
              <a:lnSpc>
                <a:spcPct val="120000"/>
              </a:lnSpc>
              <a:buFont typeface="Wingdings" panose="05000000000000000000" pitchFamily="2" charset="2"/>
              <a:buNone/>
            </a:pPr>
            <a:r>
              <a:rPr lang="en-US" altLang="en-US" sz="2000" dirty="0"/>
              <a:t>		Therefore, I’m an alien. </a:t>
            </a:r>
          </a:p>
          <a:p>
            <a:pPr lvl="1">
              <a:lnSpc>
                <a:spcPct val="120000"/>
              </a:lnSpc>
            </a:pPr>
            <a:r>
              <a:rPr lang="en-US" altLang="en-US" b="1" dirty="0"/>
              <a:t> Valid but unsound (true)</a:t>
            </a:r>
          </a:p>
          <a:p>
            <a:pPr eaLnBrk="1" hangingPunct="1">
              <a:lnSpc>
                <a:spcPct val="90000"/>
              </a:lnSpc>
              <a:buFont typeface="Wingdings" panose="05000000000000000000" pitchFamily="2" charset="2"/>
              <a:buNone/>
            </a:pPr>
            <a:endParaRPr lang="en-US" altLang="en-US" b="1" dirty="0"/>
          </a:p>
          <a:p>
            <a:pPr lvl="1">
              <a:lnSpc>
                <a:spcPct val="90000"/>
              </a:lnSpc>
            </a:pPr>
            <a:endParaRPr lang="en-US" altLang="en-US" b="1" dirty="0"/>
          </a:p>
        </p:txBody>
      </p:sp>
      <p:sp>
        <p:nvSpPr>
          <p:cNvPr id="38915" name="Rectangle 2">
            <a:extLst>
              <a:ext uri="{FF2B5EF4-FFF2-40B4-BE49-F238E27FC236}">
                <a16:creationId xmlns:a16="http://schemas.microsoft.com/office/drawing/2014/main" id="{BFF80EBD-2AAB-4A63-89AA-F75E8C10F75D}"/>
              </a:ext>
            </a:extLst>
          </p:cNvPr>
          <p:cNvSpPr>
            <a:spLocks noGrp="1" noChangeArrowheads="1"/>
          </p:cNvSpPr>
          <p:nvPr>
            <p:ph type="title"/>
          </p:nvPr>
        </p:nvSpPr>
        <p:spPr>
          <a:xfrm>
            <a:off x="457200" y="228600"/>
            <a:ext cx="8229600" cy="609600"/>
          </a:xfrm>
        </p:spPr>
        <p:txBody>
          <a:bodyPr/>
          <a:lstStyle/>
          <a:p>
            <a:r>
              <a:rPr lang="en-US" altLang="en-US" sz="3200" i="0"/>
              <a:t>Deductive validity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38" name="Picture 4">
            <a:extLst>
              <a:ext uri="{FF2B5EF4-FFF2-40B4-BE49-F238E27FC236}">
                <a16:creationId xmlns:a16="http://schemas.microsoft.com/office/drawing/2014/main" id="{00AF8FF5-FE64-4B21-AEBA-E9F3DB796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0"/>
            <a:ext cx="5181600"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5">
            <a:extLst>
              <a:ext uri="{FF2B5EF4-FFF2-40B4-BE49-F238E27FC236}">
                <a16:creationId xmlns:a16="http://schemas.microsoft.com/office/drawing/2014/main" id="{67C2D9FE-FCC5-4E6B-A3AD-8BACE6035765}"/>
              </a:ext>
            </a:extLst>
          </p:cNvPr>
          <p:cNvSpPr>
            <a:spLocks noGrp="1" noChangeArrowheads="1"/>
          </p:cNvSpPr>
          <p:nvPr>
            <p:ph type="title"/>
          </p:nvPr>
        </p:nvSpPr>
        <p:spPr>
          <a:noFill/>
        </p:spPr>
        <p:txBody>
          <a:bodyPr/>
          <a:lstStyle/>
          <a:p>
            <a:r>
              <a:rPr lang="en-US" altLang="en-US" sz="3800" i="0"/>
              <a:t>Generalization of deductive </a:t>
            </a:r>
            <a:r>
              <a:rPr lang="en-US" altLang="en-US" sz="3400" i="0"/>
              <a:t>validity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F556EF06-8770-499B-B8E9-E9B59F0AE8FD}"/>
              </a:ext>
            </a:extLst>
          </p:cNvPr>
          <p:cNvSpPr>
            <a:spLocks noGrp="1" noChangeArrowheads="1"/>
          </p:cNvSpPr>
          <p:nvPr>
            <p:ph type="title" idx="4294967295"/>
          </p:nvPr>
        </p:nvSpPr>
        <p:spPr>
          <a:xfrm>
            <a:off x="457200" y="228601"/>
            <a:ext cx="8229600" cy="504074"/>
          </a:xfrm>
          <a:noFill/>
        </p:spPr>
        <p:txBody>
          <a:bodyPr/>
          <a:lstStyle/>
          <a:p>
            <a:r>
              <a:rPr lang="en-US" altLang="en-US" sz="2800" i="0" dirty="0"/>
              <a:t>Fun corner: Valid/Invalid - Sound/Unsound?</a:t>
            </a:r>
            <a:endParaRPr lang="en-US" altLang="en-US" sz="2400" i="0" dirty="0"/>
          </a:p>
        </p:txBody>
      </p:sp>
      <p:sp>
        <p:nvSpPr>
          <p:cNvPr id="5" name="Content Placeholder 2">
            <a:extLst>
              <a:ext uri="{FF2B5EF4-FFF2-40B4-BE49-F238E27FC236}">
                <a16:creationId xmlns:a16="http://schemas.microsoft.com/office/drawing/2014/main" id="{2FB7BE6F-2BB2-4008-BD9F-D8A08290BDEE}"/>
              </a:ext>
            </a:extLst>
          </p:cNvPr>
          <p:cNvSpPr>
            <a:spLocks noGrp="1"/>
          </p:cNvSpPr>
          <p:nvPr>
            <p:ph idx="4294967295"/>
          </p:nvPr>
        </p:nvSpPr>
        <p:spPr>
          <a:xfrm>
            <a:off x="381000" y="814476"/>
            <a:ext cx="8382000" cy="5029200"/>
          </a:xfrm>
        </p:spPr>
        <p:txBody>
          <a:bodyPr/>
          <a:lstStyle/>
          <a:p>
            <a:pPr>
              <a:lnSpc>
                <a:spcPct val="150000"/>
              </a:lnSpc>
            </a:pPr>
            <a:r>
              <a:rPr lang="en-US" altLang="en-US" sz="2800" dirty="0"/>
              <a:t>I skipped breakfast for a week to save $16 for my first date. I bought my girl 9 roses at $1.50/each. Then we went to the park and had two cans of diet coke at $2/each while enjoying our wonderful moment together. So, life is still wonderful with just $16 for a date! </a:t>
            </a:r>
            <a:r>
              <a:rPr lang="en-US" altLang="en-US" sz="2800" dirty="0">
                <a:sym typeface="Wingdings" panose="05000000000000000000" pitchFamily="2" charset="2"/>
              </a:rPr>
              <a:t>   </a:t>
            </a:r>
          </a:p>
        </p:txBody>
      </p:sp>
      <p:sp>
        <p:nvSpPr>
          <p:cNvPr id="2" name="TextBox 1">
            <a:extLst>
              <a:ext uri="{FF2B5EF4-FFF2-40B4-BE49-F238E27FC236}">
                <a16:creationId xmlns:a16="http://schemas.microsoft.com/office/drawing/2014/main" id="{678C696C-64EA-4427-8D17-88974FD8AD99}"/>
              </a:ext>
            </a:extLst>
          </p:cNvPr>
          <p:cNvSpPr txBox="1"/>
          <p:nvPr/>
        </p:nvSpPr>
        <p:spPr>
          <a:xfrm>
            <a:off x="5410200" y="5612843"/>
            <a:ext cx="1600200" cy="461665"/>
          </a:xfrm>
          <a:prstGeom prst="rect">
            <a:avLst/>
          </a:prstGeom>
          <a:noFill/>
        </p:spPr>
        <p:txBody>
          <a:bodyPr wrap="square" rtlCol="0">
            <a:spAutoFit/>
          </a:bodyPr>
          <a:lstStyle/>
          <a:p>
            <a:r>
              <a:rPr lang="en-US" sz="2400" b="1" dirty="0"/>
              <a:t>INVALID </a:t>
            </a:r>
          </a:p>
        </p:txBody>
      </p:sp>
      <p:sp>
        <p:nvSpPr>
          <p:cNvPr id="3" name="TextBox 2">
            <a:extLst>
              <a:ext uri="{FF2B5EF4-FFF2-40B4-BE49-F238E27FC236}">
                <a16:creationId xmlns:a16="http://schemas.microsoft.com/office/drawing/2014/main" id="{852A4A83-F0D6-413B-A1D2-9D690078E364}"/>
              </a:ext>
            </a:extLst>
          </p:cNvPr>
          <p:cNvSpPr txBox="1"/>
          <p:nvPr/>
        </p:nvSpPr>
        <p:spPr>
          <a:xfrm>
            <a:off x="1219200" y="5612843"/>
            <a:ext cx="4038600" cy="461665"/>
          </a:xfrm>
          <a:prstGeom prst="rect">
            <a:avLst/>
          </a:prstGeom>
          <a:noFill/>
        </p:spPr>
        <p:txBody>
          <a:bodyPr wrap="square" rtlCol="0">
            <a:spAutoFit/>
          </a:bodyPr>
          <a:lstStyle/>
          <a:p>
            <a:r>
              <a:rPr lang="en-US" sz="2400" b="1" dirty="0"/>
              <a:t>16 – 13.5 – (2 x 2) = -1.5</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DCD253C-EB02-4187-8999-C878DC8E63F8}"/>
              </a:ext>
            </a:extLst>
          </p:cNvPr>
          <p:cNvSpPr>
            <a:spLocks noGrp="1" noChangeArrowheads="1"/>
          </p:cNvSpPr>
          <p:nvPr>
            <p:ph type="title"/>
          </p:nvPr>
        </p:nvSpPr>
        <p:spPr/>
        <p:txBody>
          <a:bodyPr/>
          <a:lstStyle/>
          <a:p>
            <a:pPr eaLnBrk="1" hangingPunct="1"/>
            <a:r>
              <a:rPr lang="en-US" altLang="en-US" sz="2600" i="0"/>
              <a:t>COMMON PATTERNS OF INDUCTIVE REASONING</a:t>
            </a:r>
            <a:r>
              <a:rPr lang="en-US" altLang="en-US" sz="3800"/>
              <a:t> </a:t>
            </a:r>
          </a:p>
        </p:txBody>
      </p:sp>
      <p:sp>
        <p:nvSpPr>
          <p:cNvPr id="119811" name="Rectangle 3">
            <a:extLst>
              <a:ext uri="{FF2B5EF4-FFF2-40B4-BE49-F238E27FC236}">
                <a16:creationId xmlns:a16="http://schemas.microsoft.com/office/drawing/2014/main" id="{9CF8A8FA-DB57-4A4E-A939-C9BC725C251E}"/>
              </a:ext>
            </a:extLst>
          </p:cNvPr>
          <p:cNvSpPr>
            <a:spLocks noGrp="1" noChangeArrowheads="1"/>
          </p:cNvSpPr>
          <p:nvPr>
            <p:ph type="body" idx="1"/>
          </p:nvPr>
        </p:nvSpPr>
        <p:spPr>
          <a:xfrm>
            <a:off x="609600" y="1295400"/>
            <a:ext cx="8077200" cy="4648200"/>
          </a:xfrm>
        </p:spPr>
        <p:txBody>
          <a:bodyPr/>
          <a:lstStyle/>
          <a:p>
            <a:pPr eaLnBrk="1" hangingPunct="1">
              <a:lnSpc>
                <a:spcPct val="150000"/>
              </a:lnSpc>
              <a:buFont typeface="Wingdings" panose="05000000000000000000" pitchFamily="2" charset="2"/>
              <a:buNone/>
            </a:pPr>
            <a:r>
              <a:rPr lang="en-US" altLang="en-US" sz="2800"/>
              <a:t>1. Inductive generalization </a:t>
            </a:r>
          </a:p>
          <a:p>
            <a:pPr eaLnBrk="1" hangingPunct="1">
              <a:lnSpc>
                <a:spcPct val="150000"/>
              </a:lnSpc>
              <a:buFont typeface="Wingdings" panose="05000000000000000000" pitchFamily="2" charset="2"/>
              <a:buNone/>
            </a:pPr>
            <a:r>
              <a:rPr lang="en-US" altLang="en-US" sz="2800"/>
              <a:t>2. Predictive argument </a:t>
            </a:r>
          </a:p>
          <a:p>
            <a:pPr eaLnBrk="1" hangingPunct="1">
              <a:lnSpc>
                <a:spcPct val="150000"/>
              </a:lnSpc>
              <a:buFont typeface="Wingdings" panose="05000000000000000000" pitchFamily="2" charset="2"/>
              <a:buNone/>
            </a:pPr>
            <a:r>
              <a:rPr lang="en-US" altLang="en-US" sz="2800"/>
              <a:t>3. Argument from authority</a:t>
            </a:r>
          </a:p>
          <a:p>
            <a:pPr eaLnBrk="1" hangingPunct="1">
              <a:lnSpc>
                <a:spcPct val="150000"/>
              </a:lnSpc>
              <a:buFont typeface="Wingdings" panose="05000000000000000000" pitchFamily="2" charset="2"/>
              <a:buNone/>
            </a:pPr>
            <a:r>
              <a:rPr lang="en-US" altLang="en-US" sz="2800"/>
              <a:t>4. Causal argument</a:t>
            </a:r>
          </a:p>
          <a:p>
            <a:pPr eaLnBrk="1" hangingPunct="1">
              <a:lnSpc>
                <a:spcPct val="150000"/>
              </a:lnSpc>
              <a:buFont typeface="Wingdings" panose="05000000000000000000" pitchFamily="2" charset="2"/>
              <a:buNone/>
            </a:pPr>
            <a:r>
              <a:rPr lang="en-US" altLang="en-US" sz="2800"/>
              <a:t>5. Statistical argument</a:t>
            </a:r>
          </a:p>
          <a:p>
            <a:pPr eaLnBrk="1" hangingPunct="1">
              <a:lnSpc>
                <a:spcPct val="150000"/>
              </a:lnSpc>
              <a:buFont typeface="Wingdings" panose="05000000000000000000" pitchFamily="2" charset="2"/>
              <a:buNone/>
            </a:pPr>
            <a:r>
              <a:rPr lang="en-US" altLang="en-US" sz="2800"/>
              <a:t>6. Argument from analogy</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19810"/>
                                        </p:tgtEl>
                                        <p:attrNameLst>
                                          <p:attrName>style.visibility</p:attrName>
                                        </p:attrNameLst>
                                      </p:cBhvr>
                                      <p:to>
                                        <p:strVal val="visible"/>
                                      </p:to>
                                    </p:set>
                                    <p:animEffect transition="in" filter="fade">
                                      <p:cBhvr>
                                        <p:cTn id="7" dur="800" decel="100000"/>
                                        <p:tgtEl>
                                          <p:spTgt spid="119810"/>
                                        </p:tgtEl>
                                      </p:cBhvr>
                                    </p:animEffect>
                                    <p:anim calcmode="lin" valueType="num">
                                      <p:cBhvr>
                                        <p:cTn id="8" dur="800" decel="100000" fill="hold"/>
                                        <p:tgtEl>
                                          <p:spTgt spid="119810"/>
                                        </p:tgtEl>
                                        <p:attrNameLst>
                                          <p:attrName>style.rotation</p:attrName>
                                        </p:attrNameLst>
                                      </p:cBhvr>
                                      <p:tavLst>
                                        <p:tav tm="0">
                                          <p:val>
                                            <p:fltVal val="-90"/>
                                          </p:val>
                                        </p:tav>
                                        <p:tav tm="100000">
                                          <p:val>
                                            <p:fltVal val="0"/>
                                          </p:val>
                                        </p:tav>
                                      </p:tavLst>
                                    </p:anim>
                                    <p:anim calcmode="lin" valueType="num">
                                      <p:cBhvr>
                                        <p:cTn id="9" dur="800" decel="100000" fill="hold"/>
                                        <p:tgtEl>
                                          <p:spTgt spid="119810"/>
                                        </p:tgtEl>
                                        <p:attrNameLst>
                                          <p:attrName>ppt_x</p:attrName>
                                        </p:attrNameLst>
                                      </p:cBhvr>
                                      <p:tavLst>
                                        <p:tav tm="0">
                                          <p:val>
                                            <p:strVal val="#ppt_x+0.4"/>
                                          </p:val>
                                        </p:tav>
                                        <p:tav tm="100000">
                                          <p:val>
                                            <p:strVal val="#ppt_x-0.05"/>
                                          </p:val>
                                        </p:tav>
                                      </p:tavLst>
                                    </p:anim>
                                    <p:anim calcmode="lin" valueType="num">
                                      <p:cBhvr>
                                        <p:cTn id="10" dur="800" decel="100000" fill="hold"/>
                                        <p:tgtEl>
                                          <p:spTgt spid="1198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198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1981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19811">
                                            <p:txEl>
                                              <p:pRg st="0" end="0"/>
                                            </p:txEl>
                                          </p:spTgt>
                                        </p:tgtEl>
                                        <p:attrNameLst>
                                          <p:attrName>style.visibility</p:attrName>
                                        </p:attrNameLst>
                                      </p:cBhvr>
                                      <p:to>
                                        <p:strVal val="visible"/>
                                      </p:to>
                                    </p:set>
                                    <p:animEffect transition="in" filter="fade">
                                      <p:cBhvr>
                                        <p:cTn id="17" dur="1000"/>
                                        <p:tgtEl>
                                          <p:spTgt spid="119811">
                                            <p:txEl>
                                              <p:pRg st="0" end="0"/>
                                            </p:txEl>
                                          </p:spTgt>
                                        </p:tgtEl>
                                      </p:cBhvr>
                                    </p:animEffect>
                                    <p:anim calcmode="lin" valueType="num">
                                      <p:cBhvr>
                                        <p:cTn id="18" dur="1000" fill="hold"/>
                                        <p:tgtEl>
                                          <p:spTgt spid="11981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198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9811">
                                            <p:txEl>
                                              <p:pRg st="1" end="1"/>
                                            </p:txEl>
                                          </p:spTgt>
                                        </p:tgtEl>
                                        <p:attrNameLst>
                                          <p:attrName>style.visibility</p:attrName>
                                        </p:attrNameLst>
                                      </p:cBhvr>
                                      <p:to>
                                        <p:strVal val="visible"/>
                                      </p:to>
                                    </p:set>
                                    <p:animEffect transition="in" filter="fade">
                                      <p:cBhvr>
                                        <p:cTn id="24" dur="1000"/>
                                        <p:tgtEl>
                                          <p:spTgt spid="119811">
                                            <p:txEl>
                                              <p:pRg st="1" end="1"/>
                                            </p:txEl>
                                          </p:spTgt>
                                        </p:tgtEl>
                                      </p:cBhvr>
                                    </p:animEffect>
                                    <p:anim calcmode="lin" valueType="num">
                                      <p:cBhvr>
                                        <p:cTn id="25" dur="1000" fill="hold"/>
                                        <p:tgtEl>
                                          <p:spTgt spid="119811">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198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9811">
                                            <p:txEl>
                                              <p:pRg st="2" end="2"/>
                                            </p:txEl>
                                          </p:spTgt>
                                        </p:tgtEl>
                                        <p:attrNameLst>
                                          <p:attrName>style.visibility</p:attrName>
                                        </p:attrNameLst>
                                      </p:cBhvr>
                                      <p:to>
                                        <p:strVal val="visible"/>
                                      </p:to>
                                    </p:set>
                                    <p:animEffect transition="in" filter="fade">
                                      <p:cBhvr>
                                        <p:cTn id="31" dur="1000"/>
                                        <p:tgtEl>
                                          <p:spTgt spid="119811">
                                            <p:txEl>
                                              <p:pRg st="2" end="2"/>
                                            </p:txEl>
                                          </p:spTgt>
                                        </p:tgtEl>
                                      </p:cBhvr>
                                    </p:animEffect>
                                    <p:anim calcmode="lin" valueType="num">
                                      <p:cBhvr>
                                        <p:cTn id="32" dur="1000" fill="hold"/>
                                        <p:tgtEl>
                                          <p:spTgt spid="11981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198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19811">
                                            <p:txEl>
                                              <p:pRg st="3" end="3"/>
                                            </p:txEl>
                                          </p:spTgt>
                                        </p:tgtEl>
                                        <p:attrNameLst>
                                          <p:attrName>style.visibility</p:attrName>
                                        </p:attrNameLst>
                                      </p:cBhvr>
                                      <p:to>
                                        <p:strVal val="visible"/>
                                      </p:to>
                                    </p:set>
                                    <p:animEffect transition="in" filter="fade">
                                      <p:cBhvr>
                                        <p:cTn id="38" dur="1000"/>
                                        <p:tgtEl>
                                          <p:spTgt spid="119811">
                                            <p:txEl>
                                              <p:pRg st="3" end="3"/>
                                            </p:txEl>
                                          </p:spTgt>
                                        </p:tgtEl>
                                      </p:cBhvr>
                                    </p:animEffect>
                                    <p:anim calcmode="lin" valueType="num">
                                      <p:cBhvr>
                                        <p:cTn id="39" dur="1000" fill="hold"/>
                                        <p:tgtEl>
                                          <p:spTgt spid="119811">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1198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19811">
                                            <p:txEl>
                                              <p:pRg st="4" end="4"/>
                                            </p:txEl>
                                          </p:spTgt>
                                        </p:tgtEl>
                                        <p:attrNameLst>
                                          <p:attrName>style.visibility</p:attrName>
                                        </p:attrNameLst>
                                      </p:cBhvr>
                                      <p:to>
                                        <p:strVal val="visible"/>
                                      </p:to>
                                    </p:set>
                                    <p:animEffect transition="in" filter="fade">
                                      <p:cBhvr>
                                        <p:cTn id="45" dur="1000"/>
                                        <p:tgtEl>
                                          <p:spTgt spid="119811">
                                            <p:txEl>
                                              <p:pRg st="4" end="4"/>
                                            </p:txEl>
                                          </p:spTgt>
                                        </p:tgtEl>
                                      </p:cBhvr>
                                    </p:animEffect>
                                    <p:anim calcmode="lin" valueType="num">
                                      <p:cBhvr>
                                        <p:cTn id="46" dur="1000" fill="hold"/>
                                        <p:tgtEl>
                                          <p:spTgt spid="119811">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1198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19811">
                                            <p:txEl>
                                              <p:pRg st="5" end="5"/>
                                            </p:txEl>
                                          </p:spTgt>
                                        </p:tgtEl>
                                        <p:attrNameLst>
                                          <p:attrName>style.visibility</p:attrName>
                                        </p:attrNameLst>
                                      </p:cBhvr>
                                      <p:to>
                                        <p:strVal val="visible"/>
                                      </p:to>
                                    </p:set>
                                    <p:animEffect transition="in" filter="fade">
                                      <p:cBhvr>
                                        <p:cTn id="52" dur="1000"/>
                                        <p:tgtEl>
                                          <p:spTgt spid="119811">
                                            <p:txEl>
                                              <p:pRg st="5" end="5"/>
                                            </p:txEl>
                                          </p:spTgt>
                                        </p:tgtEl>
                                      </p:cBhvr>
                                    </p:animEffect>
                                    <p:anim calcmode="lin" valueType="num">
                                      <p:cBhvr>
                                        <p:cTn id="53" dur="1000" fill="hold"/>
                                        <p:tgtEl>
                                          <p:spTgt spid="119811">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1198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p:bldP spid="119811"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6250AD08-95F0-4611-A3D6-593988C5C65D}"/>
              </a:ext>
            </a:extLst>
          </p:cNvPr>
          <p:cNvSpPr>
            <a:spLocks noGrp="1" noChangeArrowheads="1"/>
          </p:cNvSpPr>
          <p:nvPr>
            <p:ph type="title"/>
          </p:nvPr>
        </p:nvSpPr>
        <p:spPr/>
        <p:txBody>
          <a:bodyPr/>
          <a:lstStyle/>
          <a:p>
            <a:pPr eaLnBrk="1" hangingPunct="1"/>
            <a:r>
              <a:rPr lang="en-US" altLang="en-US" sz="3200" i="0"/>
              <a:t>1. INDUCTIVE GENERALIZATION</a:t>
            </a:r>
            <a:r>
              <a:rPr lang="en-US" altLang="en-US" sz="3200"/>
              <a:t> </a:t>
            </a:r>
          </a:p>
        </p:txBody>
      </p:sp>
      <p:sp>
        <p:nvSpPr>
          <p:cNvPr id="120835" name="Rectangle 3">
            <a:extLst>
              <a:ext uri="{FF2B5EF4-FFF2-40B4-BE49-F238E27FC236}">
                <a16:creationId xmlns:a16="http://schemas.microsoft.com/office/drawing/2014/main" id="{5147B5E1-9EA3-4042-BE0F-B362E0BDA975}"/>
              </a:ext>
            </a:extLst>
          </p:cNvPr>
          <p:cNvSpPr>
            <a:spLocks noGrp="1" noChangeArrowheads="1"/>
          </p:cNvSpPr>
          <p:nvPr>
            <p:ph type="body" idx="1"/>
          </p:nvPr>
        </p:nvSpPr>
        <p:spPr/>
        <p:txBody>
          <a:bodyPr/>
          <a:lstStyle/>
          <a:p>
            <a:pPr eaLnBrk="1" hangingPunct="1">
              <a:lnSpc>
                <a:spcPct val="150000"/>
              </a:lnSpc>
            </a:pPr>
            <a:r>
              <a:rPr lang="en-US" altLang="en-US" dirty="0"/>
              <a:t>My boyfriend never gives me a flower on Valentine. All men are so unromantic! </a:t>
            </a:r>
          </a:p>
          <a:p>
            <a:pPr eaLnBrk="1" hangingPunct="1"/>
            <a:endParaRPr lang="en-US" altLang="en-US" dirty="0"/>
          </a:p>
          <a:p>
            <a:pPr algn="ctr" eaLnBrk="1" hangingPunct="1">
              <a:buFont typeface="Wingdings" panose="05000000000000000000" pitchFamily="2" charset="2"/>
              <a:buNone/>
            </a:pPr>
            <a:r>
              <a:rPr lang="en-US" altLang="en-US" dirty="0">
                <a:solidFill>
                  <a:schemeClr val="accent2"/>
                </a:solidFill>
              </a:rPr>
              <a:t>Too hasty conclusion!</a:t>
            </a:r>
          </a:p>
        </p:txBody>
      </p:sp>
      <p:cxnSp>
        <p:nvCxnSpPr>
          <p:cNvPr id="3" name="Straight Connector 2">
            <a:extLst>
              <a:ext uri="{FF2B5EF4-FFF2-40B4-BE49-F238E27FC236}">
                <a16:creationId xmlns:a16="http://schemas.microsoft.com/office/drawing/2014/main" id="{DD9F429B-0B82-45FE-BB3A-05FC9FE72CAC}"/>
              </a:ext>
            </a:extLst>
          </p:cNvPr>
          <p:cNvCxnSpPr/>
          <p:nvPr/>
        </p:nvCxnSpPr>
        <p:spPr>
          <a:xfrm>
            <a:off x="2801007" y="2667000"/>
            <a:ext cx="1295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F72F97F-EC21-48BB-A12B-78283BE8A49A}"/>
              </a:ext>
            </a:extLst>
          </p:cNvPr>
          <p:cNvCxnSpPr>
            <a:cxnSpLocks/>
          </p:cNvCxnSpPr>
          <p:nvPr/>
        </p:nvCxnSpPr>
        <p:spPr>
          <a:xfrm>
            <a:off x="1066800" y="1981200"/>
            <a:ext cx="2133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fade">
                                      <p:cBhvr>
                                        <p:cTn id="7" dur="800" decel="100000"/>
                                        <p:tgtEl>
                                          <p:spTgt spid="120834"/>
                                        </p:tgtEl>
                                      </p:cBhvr>
                                    </p:animEffect>
                                    <p:anim calcmode="lin" valueType="num">
                                      <p:cBhvr>
                                        <p:cTn id="8" dur="800" decel="100000" fill="hold"/>
                                        <p:tgtEl>
                                          <p:spTgt spid="120834"/>
                                        </p:tgtEl>
                                        <p:attrNameLst>
                                          <p:attrName>style.rotation</p:attrName>
                                        </p:attrNameLst>
                                      </p:cBhvr>
                                      <p:tavLst>
                                        <p:tav tm="0">
                                          <p:val>
                                            <p:fltVal val="-90"/>
                                          </p:val>
                                        </p:tav>
                                        <p:tav tm="100000">
                                          <p:val>
                                            <p:fltVal val="0"/>
                                          </p:val>
                                        </p:tav>
                                      </p:tavLst>
                                    </p:anim>
                                    <p:anim calcmode="lin" valueType="num">
                                      <p:cBhvr>
                                        <p:cTn id="9" dur="800" decel="100000" fill="hold"/>
                                        <p:tgtEl>
                                          <p:spTgt spid="120834"/>
                                        </p:tgtEl>
                                        <p:attrNameLst>
                                          <p:attrName>ppt_x</p:attrName>
                                        </p:attrNameLst>
                                      </p:cBhvr>
                                      <p:tavLst>
                                        <p:tav tm="0">
                                          <p:val>
                                            <p:strVal val="#ppt_x+0.4"/>
                                          </p:val>
                                        </p:tav>
                                        <p:tav tm="100000">
                                          <p:val>
                                            <p:strVal val="#ppt_x-0.05"/>
                                          </p:val>
                                        </p:tav>
                                      </p:tavLst>
                                    </p:anim>
                                    <p:anim calcmode="lin" valueType="num">
                                      <p:cBhvr>
                                        <p:cTn id="10" dur="800" decel="100000" fill="hold"/>
                                        <p:tgtEl>
                                          <p:spTgt spid="12083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083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083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20835">
                                            <p:txEl>
                                              <p:pRg st="0" end="0"/>
                                            </p:txEl>
                                          </p:spTgt>
                                        </p:tgtEl>
                                        <p:attrNameLst>
                                          <p:attrName>style.visibility</p:attrName>
                                        </p:attrNameLst>
                                      </p:cBhvr>
                                      <p:to>
                                        <p:strVal val="visible"/>
                                      </p:to>
                                    </p:set>
                                    <p:animEffect transition="in" filter="fade">
                                      <p:cBhvr>
                                        <p:cTn id="21" dur="1000"/>
                                        <p:tgtEl>
                                          <p:spTgt spid="120835">
                                            <p:txEl>
                                              <p:pRg st="0" end="0"/>
                                            </p:txEl>
                                          </p:spTgt>
                                        </p:tgtEl>
                                      </p:cBhvr>
                                    </p:animEffect>
                                    <p:anim calcmode="lin" valueType="num">
                                      <p:cBhvr>
                                        <p:cTn id="22" dur="1000" fill="hold"/>
                                        <p:tgtEl>
                                          <p:spTgt spid="12083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208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20835">
                                            <p:txEl>
                                              <p:pRg st="2" end="2"/>
                                            </p:txEl>
                                          </p:spTgt>
                                        </p:tgtEl>
                                        <p:attrNameLst>
                                          <p:attrName>style.visibility</p:attrName>
                                        </p:attrNameLst>
                                      </p:cBhvr>
                                      <p:to>
                                        <p:strVal val="visible"/>
                                      </p:to>
                                    </p:set>
                                    <p:animEffect transition="in" filter="fade">
                                      <p:cBhvr>
                                        <p:cTn id="28" dur="1000"/>
                                        <p:tgtEl>
                                          <p:spTgt spid="120835">
                                            <p:txEl>
                                              <p:pRg st="2" end="2"/>
                                            </p:txEl>
                                          </p:spTgt>
                                        </p:tgtEl>
                                      </p:cBhvr>
                                    </p:animEffect>
                                    <p:anim calcmode="lin" valueType="num">
                                      <p:cBhvr>
                                        <p:cTn id="29" dur="1000" fill="hold"/>
                                        <p:tgtEl>
                                          <p:spTgt spid="12083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2083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p:bldP spid="120835"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F52F6BB1-ECCA-40C9-98F5-E9CB84F323CA}"/>
              </a:ext>
            </a:extLst>
          </p:cNvPr>
          <p:cNvSpPr>
            <a:spLocks noGrp="1" noChangeArrowheads="1"/>
          </p:cNvSpPr>
          <p:nvPr>
            <p:ph type="title"/>
          </p:nvPr>
        </p:nvSpPr>
        <p:spPr/>
        <p:txBody>
          <a:bodyPr/>
          <a:lstStyle/>
          <a:p>
            <a:pPr eaLnBrk="1" hangingPunct="1"/>
            <a:r>
              <a:rPr lang="en-US" altLang="en-US" sz="3200" i="0"/>
              <a:t>2. PREDICTIVE ARGUMENT</a:t>
            </a:r>
            <a:r>
              <a:rPr lang="en-US" altLang="en-US" sz="3200"/>
              <a:t> </a:t>
            </a:r>
          </a:p>
        </p:txBody>
      </p:sp>
      <p:sp>
        <p:nvSpPr>
          <p:cNvPr id="121859" name="Rectangle 3">
            <a:extLst>
              <a:ext uri="{FF2B5EF4-FFF2-40B4-BE49-F238E27FC236}">
                <a16:creationId xmlns:a16="http://schemas.microsoft.com/office/drawing/2014/main" id="{EBE82113-0770-4A0E-9460-97431945FFD2}"/>
              </a:ext>
            </a:extLst>
          </p:cNvPr>
          <p:cNvSpPr>
            <a:spLocks noGrp="1" noChangeArrowheads="1"/>
          </p:cNvSpPr>
          <p:nvPr>
            <p:ph type="body" idx="1"/>
          </p:nvPr>
        </p:nvSpPr>
        <p:spPr/>
        <p:txBody>
          <a:bodyPr/>
          <a:lstStyle/>
          <a:p>
            <a:pPr eaLnBrk="1" hangingPunct="1">
              <a:lnSpc>
                <a:spcPct val="150000"/>
              </a:lnSpc>
            </a:pPr>
            <a:r>
              <a:rPr lang="en-US" altLang="en-US"/>
              <a:t>Every time I come home with the smell of beer, my wife gets angry! I’ve just drunk a lot of beer. So my wife will get angry.  </a:t>
            </a:r>
          </a:p>
        </p:txBody>
      </p:sp>
      <p:cxnSp>
        <p:nvCxnSpPr>
          <p:cNvPr id="4" name="Straight Connector 3">
            <a:extLst>
              <a:ext uri="{FF2B5EF4-FFF2-40B4-BE49-F238E27FC236}">
                <a16:creationId xmlns:a16="http://schemas.microsoft.com/office/drawing/2014/main" id="{B368FD09-583D-4E60-BF46-FC4DB8BB9621}"/>
              </a:ext>
            </a:extLst>
          </p:cNvPr>
          <p:cNvCxnSpPr/>
          <p:nvPr/>
        </p:nvCxnSpPr>
        <p:spPr>
          <a:xfrm>
            <a:off x="5029200" y="3429000"/>
            <a:ext cx="609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21858"/>
                                        </p:tgtEl>
                                        <p:attrNameLst>
                                          <p:attrName>style.visibility</p:attrName>
                                        </p:attrNameLst>
                                      </p:cBhvr>
                                      <p:to>
                                        <p:strVal val="visible"/>
                                      </p:to>
                                    </p:set>
                                    <p:animEffect transition="in" filter="fade">
                                      <p:cBhvr>
                                        <p:cTn id="7" dur="800" decel="100000"/>
                                        <p:tgtEl>
                                          <p:spTgt spid="121858"/>
                                        </p:tgtEl>
                                      </p:cBhvr>
                                    </p:animEffect>
                                    <p:anim calcmode="lin" valueType="num">
                                      <p:cBhvr>
                                        <p:cTn id="8" dur="800" decel="100000" fill="hold"/>
                                        <p:tgtEl>
                                          <p:spTgt spid="121858"/>
                                        </p:tgtEl>
                                        <p:attrNameLst>
                                          <p:attrName>style.rotation</p:attrName>
                                        </p:attrNameLst>
                                      </p:cBhvr>
                                      <p:tavLst>
                                        <p:tav tm="0">
                                          <p:val>
                                            <p:fltVal val="-90"/>
                                          </p:val>
                                        </p:tav>
                                        <p:tav tm="100000">
                                          <p:val>
                                            <p:fltVal val="0"/>
                                          </p:val>
                                        </p:tav>
                                      </p:tavLst>
                                    </p:anim>
                                    <p:anim calcmode="lin" valueType="num">
                                      <p:cBhvr>
                                        <p:cTn id="9" dur="800" decel="100000" fill="hold"/>
                                        <p:tgtEl>
                                          <p:spTgt spid="121858"/>
                                        </p:tgtEl>
                                        <p:attrNameLst>
                                          <p:attrName>ppt_x</p:attrName>
                                        </p:attrNameLst>
                                      </p:cBhvr>
                                      <p:tavLst>
                                        <p:tav tm="0">
                                          <p:val>
                                            <p:strVal val="#ppt_x+0.4"/>
                                          </p:val>
                                        </p:tav>
                                        <p:tav tm="100000">
                                          <p:val>
                                            <p:strVal val="#ppt_x-0.05"/>
                                          </p:val>
                                        </p:tav>
                                      </p:tavLst>
                                    </p:anim>
                                    <p:anim calcmode="lin" valueType="num">
                                      <p:cBhvr>
                                        <p:cTn id="10" dur="800" decel="100000" fill="hold"/>
                                        <p:tgtEl>
                                          <p:spTgt spid="12185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185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185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1859">
                                            <p:txEl>
                                              <p:pRg st="0" end="0"/>
                                            </p:txEl>
                                          </p:spTgt>
                                        </p:tgtEl>
                                        <p:attrNameLst>
                                          <p:attrName>style.visibility</p:attrName>
                                        </p:attrNameLst>
                                      </p:cBhvr>
                                      <p:to>
                                        <p:strVal val="visible"/>
                                      </p:to>
                                    </p:set>
                                    <p:animEffect transition="in" filter="fade">
                                      <p:cBhvr>
                                        <p:cTn id="17" dur="1000"/>
                                        <p:tgtEl>
                                          <p:spTgt spid="121859">
                                            <p:txEl>
                                              <p:pRg st="0" end="0"/>
                                            </p:txEl>
                                          </p:spTgt>
                                        </p:tgtEl>
                                      </p:cBhvr>
                                    </p:animEffect>
                                    <p:anim calcmode="lin" valueType="num">
                                      <p:cBhvr>
                                        <p:cTn id="18" dur="1000" fill="hold"/>
                                        <p:tgtEl>
                                          <p:spTgt spid="12185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18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59"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408F73E2-38D2-4CFA-9FB0-42BDA04B3978}"/>
              </a:ext>
            </a:extLst>
          </p:cNvPr>
          <p:cNvSpPr>
            <a:spLocks noGrp="1" noChangeArrowheads="1"/>
          </p:cNvSpPr>
          <p:nvPr>
            <p:ph type="title"/>
          </p:nvPr>
        </p:nvSpPr>
        <p:spPr>
          <a:xfrm>
            <a:off x="457200" y="228601"/>
            <a:ext cx="8229600" cy="609600"/>
          </a:xfrm>
        </p:spPr>
        <p:txBody>
          <a:bodyPr/>
          <a:lstStyle/>
          <a:p>
            <a:pPr eaLnBrk="1" hangingPunct="1"/>
            <a:r>
              <a:rPr lang="en-US" altLang="en-US" sz="2400" i="0" dirty="0"/>
              <a:t>3. ARGUMENT FROM AUTHORITY</a:t>
            </a:r>
            <a:r>
              <a:rPr lang="en-US" altLang="en-US" sz="2400" dirty="0"/>
              <a:t> </a:t>
            </a:r>
          </a:p>
        </p:txBody>
      </p:sp>
      <p:sp>
        <p:nvSpPr>
          <p:cNvPr id="122883" name="Rectangle 3">
            <a:extLst>
              <a:ext uri="{FF2B5EF4-FFF2-40B4-BE49-F238E27FC236}">
                <a16:creationId xmlns:a16="http://schemas.microsoft.com/office/drawing/2014/main" id="{72256B4F-000D-4B6A-9855-306D6AD94C22}"/>
              </a:ext>
            </a:extLst>
          </p:cNvPr>
          <p:cNvSpPr>
            <a:spLocks noGrp="1" noChangeArrowheads="1"/>
          </p:cNvSpPr>
          <p:nvPr>
            <p:ph type="body" idx="1"/>
          </p:nvPr>
        </p:nvSpPr>
        <p:spPr>
          <a:xfrm>
            <a:off x="463192" y="1066800"/>
            <a:ext cx="8223607" cy="2209800"/>
          </a:xfrm>
        </p:spPr>
        <p:txBody>
          <a:bodyPr/>
          <a:lstStyle/>
          <a:p>
            <a:pPr eaLnBrk="1" hangingPunct="1">
              <a:lnSpc>
                <a:spcPct val="150000"/>
              </a:lnSpc>
            </a:pPr>
            <a:r>
              <a:rPr lang="en-US" altLang="en-US" sz="2000" dirty="0"/>
              <a:t>There’s an </a:t>
            </a:r>
            <a:r>
              <a:rPr lang="en-US" altLang="en-US" sz="2000" dirty="0" err="1"/>
              <a:t>Edusoft</a:t>
            </a:r>
            <a:r>
              <a:rPr lang="en-US" altLang="en-US" sz="2000" dirty="0"/>
              <a:t> announcement that students will resume learning on campus on Thursday after the holiday. </a:t>
            </a:r>
          </a:p>
          <a:p>
            <a:pPr eaLnBrk="1" hangingPunct="1">
              <a:lnSpc>
                <a:spcPct val="150000"/>
              </a:lnSpc>
            </a:pPr>
            <a:r>
              <a:rPr lang="en-US" altLang="en-US" sz="2000" dirty="0"/>
              <a:t>So I have to book a flight back to HCMC on Wednesday night at the latest.  </a:t>
            </a:r>
          </a:p>
        </p:txBody>
      </p:sp>
      <p:sp>
        <p:nvSpPr>
          <p:cNvPr id="5" name="Rectangle 3">
            <a:extLst>
              <a:ext uri="{FF2B5EF4-FFF2-40B4-BE49-F238E27FC236}">
                <a16:creationId xmlns:a16="http://schemas.microsoft.com/office/drawing/2014/main" id="{9E6AB521-107E-4A11-B396-F631131D224D}"/>
              </a:ext>
            </a:extLst>
          </p:cNvPr>
          <p:cNvSpPr txBox="1">
            <a:spLocks noChangeArrowheads="1"/>
          </p:cNvSpPr>
          <p:nvPr/>
        </p:nvSpPr>
        <p:spPr bwMode="auto">
          <a:xfrm>
            <a:off x="463192" y="3733800"/>
            <a:ext cx="868080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50000"/>
              </a:lnSpc>
            </a:pPr>
            <a:r>
              <a:rPr lang="en-US" altLang="en-US" sz="2000" kern="0" dirty="0"/>
              <a:t>My girlfriend keeps warning me never to look at any girl in the street. </a:t>
            </a:r>
          </a:p>
          <a:p>
            <a:pPr eaLnBrk="1" hangingPunct="1">
              <a:lnSpc>
                <a:spcPct val="150000"/>
              </a:lnSpc>
            </a:pPr>
            <a:r>
              <a:rPr lang="en-US" altLang="en-US" sz="2000" kern="0" dirty="0"/>
              <a:t>So I must keep my eyes only on her whenever we hang out.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22882"/>
                                        </p:tgtEl>
                                        <p:attrNameLst>
                                          <p:attrName>style.visibility</p:attrName>
                                        </p:attrNameLst>
                                      </p:cBhvr>
                                      <p:to>
                                        <p:strVal val="visible"/>
                                      </p:to>
                                    </p:set>
                                    <p:animEffect transition="in" filter="fade">
                                      <p:cBhvr>
                                        <p:cTn id="7" dur="800" decel="100000"/>
                                        <p:tgtEl>
                                          <p:spTgt spid="122882"/>
                                        </p:tgtEl>
                                      </p:cBhvr>
                                    </p:animEffect>
                                    <p:anim calcmode="lin" valueType="num">
                                      <p:cBhvr>
                                        <p:cTn id="8" dur="800" decel="100000" fill="hold"/>
                                        <p:tgtEl>
                                          <p:spTgt spid="122882"/>
                                        </p:tgtEl>
                                        <p:attrNameLst>
                                          <p:attrName>style.rotation</p:attrName>
                                        </p:attrNameLst>
                                      </p:cBhvr>
                                      <p:tavLst>
                                        <p:tav tm="0">
                                          <p:val>
                                            <p:fltVal val="-90"/>
                                          </p:val>
                                        </p:tav>
                                        <p:tav tm="100000">
                                          <p:val>
                                            <p:fltVal val="0"/>
                                          </p:val>
                                        </p:tav>
                                      </p:tavLst>
                                    </p:anim>
                                    <p:anim calcmode="lin" valueType="num">
                                      <p:cBhvr>
                                        <p:cTn id="9" dur="800" decel="100000" fill="hold"/>
                                        <p:tgtEl>
                                          <p:spTgt spid="122882"/>
                                        </p:tgtEl>
                                        <p:attrNameLst>
                                          <p:attrName>ppt_x</p:attrName>
                                        </p:attrNameLst>
                                      </p:cBhvr>
                                      <p:tavLst>
                                        <p:tav tm="0">
                                          <p:val>
                                            <p:strVal val="#ppt_x+0.4"/>
                                          </p:val>
                                        </p:tav>
                                        <p:tav tm="100000">
                                          <p:val>
                                            <p:strVal val="#ppt_x-0.05"/>
                                          </p:val>
                                        </p:tav>
                                      </p:tavLst>
                                    </p:anim>
                                    <p:anim calcmode="lin" valueType="num">
                                      <p:cBhvr>
                                        <p:cTn id="10" dur="800" decel="100000" fill="hold"/>
                                        <p:tgtEl>
                                          <p:spTgt spid="12288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288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2882"/>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2883">
                                            <p:txEl>
                                              <p:pRg st="0" end="0"/>
                                            </p:txEl>
                                          </p:spTgt>
                                        </p:tgtEl>
                                        <p:attrNameLst>
                                          <p:attrName>style.visibility</p:attrName>
                                        </p:attrNameLst>
                                      </p:cBhvr>
                                      <p:to>
                                        <p:strVal val="visible"/>
                                      </p:to>
                                    </p:set>
                                    <p:animEffect transition="in" filter="fade">
                                      <p:cBhvr>
                                        <p:cTn id="17" dur="1000"/>
                                        <p:tgtEl>
                                          <p:spTgt spid="122883">
                                            <p:txEl>
                                              <p:pRg st="0" end="0"/>
                                            </p:txEl>
                                          </p:spTgt>
                                        </p:tgtEl>
                                      </p:cBhvr>
                                    </p:animEffect>
                                    <p:anim calcmode="lin" valueType="num">
                                      <p:cBhvr>
                                        <p:cTn id="18" dur="1000" fill="hold"/>
                                        <p:tgtEl>
                                          <p:spTgt spid="12288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288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22883">
                                            <p:txEl>
                                              <p:pRg st="1" end="1"/>
                                            </p:txEl>
                                          </p:spTgt>
                                        </p:tgtEl>
                                        <p:attrNameLst>
                                          <p:attrName>style.visibility</p:attrName>
                                        </p:attrNameLst>
                                      </p:cBhvr>
                                      <p:to>
                                        <p:strVal val="visible"/>
                                      </p:to>
                                    </p:set>
                                    <p:animEffect transition="in" filter="fade">
                                      <p:cBhvr>
                                        <p:cTn id="24" dur="1000"/>
                                        <p:tgtEl>
                                          <p:spTgt spid="122883">
                                            <p:txEl>
                                              <p:pRg st="1" end="1"/>
                                            </p:txEl>
                                          </p:spTgt>
                                        </p:tgtEl>
                                      </p:cBhvr>
                                    </p:animEffect>
                                    <p:anim calcmode="lin" valueType="num">
                                      <p:cBhvr>
                                        <p:cTn id="25" dur="1000" fill="hold"/>
                                        <p:tgtEl>
                                          <p:spTgt spid="12288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2288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1000"/>
                                        <p:tgtEl>
                                          <p:spTgt spid="5">
                                            <p:txEl>
                                              <p:pRg st="0" end="0"/>
                                            </p:txEl>
                                          </p:spTgt>
                                        </p:tgtEl>
                                      </p:cBhvr>
                                    </p:animEffect>
                                    <p:anim calcmode="lin" valueType="num">
                                      <p:cBhvr>
                                        <p:cTn id="3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fade">
                                      <p:cBhvr>
                                        <p:cTn id="38" dur="1000"/>
                                        <p:tgtEl>
                                          <p:spTgt spid="5">
                                            <p:txEl>
                                              <p:pRg st="1" end="1"/>
                                            </p:txEl>
                                          </p:spTgt>
                                        </p:tgtEl>
                                      </p:cBhvr>
                                    </p:animEffect>
                                    <p:anim calcmode="lin" valueType="num">
                                      <p:cBhvr>
                                        <p:cTn id="3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p:bldP spid="122883" grpId="0" build="p"/>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0" y="32201"/>
            <a:ext cx="9296400" cy="729799"/>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l">
              <a:lnSpc>
                <a:spcPct val="90000"/>
              </a:lnSpc>
              <a:spcBef>
                <a:spcPts val="0"/>
              </a:spcBef>
              <a:spcAft>
                <a:spcPts val="0"/>
              </a:spcAft>
              <a:buClr>
                <a:schemeClr val="dk1"/>
              </a:buClr>
              <a:buSzPts val="2400"/>
            </a:pPr>
            <a:r>
              <a:rPr lang="en-US" sz="1800" i="0" dirty="0"/>
              <a:t>Task 4: Rephrase the Director’s argument’s argument and identify his assumption.</a:t>
            </a:r>
            <a:endParaRPr i="0" dirty="0"/>
          </a:p>
        </p:txBody>
      </p:sp>
      <p:pic>
        <p:nvPicPr>
          <p:cNvPr id="122" name="Google Shape;122;p5"/>
          <p:cNvPicPr preferRelativeResize="0"/>
          <p:nvPr/>
        </p:nvPicPr>
        <p:blipFill rotWithShape="1">
          <a:blip r:embed="rId3">
            <a:alphaModFix/>
          </a:blip>
          <a:srcRect/>
          <a:stretch/>
        </p:blipFill>
        <p:spPr>
          <a:xfrm>
            <a:off x="0" y="1022801"/>
            <a:ext cx="5252892" cy="4610590"/>
          </a:xfrm>
          <a:prstGeom prst="rect">
            <a:avLst/>
          </a:prstGeom>
          <a:noFill/>
          <a:ln>
            <a:noFill/>
          </a:ln>
        </p:spPr>
      </p:pic>
      <p:sp>
        <p:nvSpPr>
          <p:cNvPr id="123" name="Google Shape;123;p5"/>
          <p:cNvSpPr txBox="1"/>
          <p:nvPr/>
        </p:nvSpPr>
        <p:spPr>
          <a:xfrm>
            <a:off x="5461299" y="762000"/>
            <a:ext cx="3657600" cy="4800600"/>
          </a:xfrm>
          <a:prstGeom prst="rect">
            <a:avLst/>
          </a:prstGeom>
          <a:noFill/>
          <a:ln>
            <a:noFill/>
          </a:ln>
        </p:spPr>
        <p:txBody>
          <a:bodyPr spcFirstLastPara="1" wrap="square" lIns="68569" tIns="68569" rIns="68569" bIns="68569" anchor="t" anchorCtr="0">
            <a:noAutofit/>
          </a:bodyPr>
          <a:lstStyle/>
          <a:p>
            <a:pPr algn="just">
              <a:lnSpc>
                <a:spcPct val="115000"/>
              </a:lnSpc>
              <a:spcBef>
                <a:spcPts val="0"/>
              </a:spcBef>
              <a:spcAft>
                <a:spcPts val="0"/>
              </a:spcAft>
              <a:buClr>
                <a:schemeClr val="dk1"/>
              </a:buClr>
              <a:buSzPts val="1100"/>
            </a:pPr>
            <a:r>
              <a:rPr lang="en-US" b="1" dirty="0">
                <a:solidFill>
                  <a:schemeClr val="dk1"/>
                </a:solidFill>
                <a:latin typeface="Times New Roman"/>
                <a:ea typeface="Times New Roman"/>
                <a:cs typeface="Times New Roman"/>
                <a:sym typeface="Times New Roman"/>
              </a:rPr>
              <a:t>Rephrase</a:t>
            </a:r>
            <a:r>
              <a:rPr lang="en-US" dirty="0">
                <a:solidFill>
                  <a:schemeClr val="dk1"/>
                </a:solidFill>
                <a:latin typeface="Times New Roman"/>
                <a:ea typeface="Times New Roman"/>
                <a:cs typeface="Times New Roman"/>
                <a:sym typeface="Times New Roman"/>
              </a:rPr>
              <a:t>: According to the director, since each ticket sells for 1100 VND commission and 3,000 tickets are sold every day, the profit made by those with disabilities from lottery sales might reach up to 100 million VND.</a:t>
            </a:r>
            <a:endParaRPr dirty="0">
              <a:solidFill>
                <a:schemeClr val="dk1"/>
              </a:solidFill>
              <a:latin typeface="Times New Roman"/>
              <a:ea typeface="Times New Roman"/>
              <a:cs typeface="Times New Roman"/>
              <a:sym typeface="Times New Roman"/>
            </a:endParaRPr>
          </a:p>
          <a:p>
            <a:pPr algn="just">
              <a:lnSpc>
                <a:spcPct val="115000"/>
              </a:lnSpc>
              <a:spcBef>
                <a:spcPts val="0"/>
              </a:spcBef>
              <a:spcAft>
                <a:spcPts val="0"/>
              </a:spcAft>
              <a:buClr>
                <a:schemeClr val="dk1"/>
              </a:buClr>
              <a:buSzPts val="1100"/>
            </a:pPr>
            <a:r>
              <a:rPr lang="en-US" b="1" dirty="0">
                <a:solidFill>
                  <a:schemeClr val="dk1"/>
                </a:solidFill>
                <a:latin typeface="Times New Roman"/>
                <a:ea typeface="Times New Roman"/>
                <a:cs typeface="Times New Roman"/>
                <a:sym typeface="Times New Roman"/>
              </a:rPr>
              <a:t>The fact</a:t>
            </a:r>
            <a:r>
              <a:rPr lang="en-US" dirty="0">
                <a:solidFill>
                  <a:schemeClr val="dk1"/>
                </a:solidFill>
                <a:latin typeface="Times New Roman"/>
                <a:ea typeface="Times New Roman"/>
                <a:cs typeface="Times New Roman"/>
                <a:sym typeface="Times New Roman"/>
              </a:rPr>
              <a:t>: </a:t>
            </a:r>
            <a:r>
              <a:rPr lang="en-US" dirty="0">
                <a:solidFill>
                  <a:srgbClr val="252525"/>
                </a:solidFill>
                <a:highlight>
                  <a:srgbClr val="FFFFFF"/>
                </a:highlight>
                <a:latin typeface="Times New Roman"/>
                <a:ea typeface="Times New Roman"/>
                <a:cs typeface="Times New Roman"/>
                <a:sym typeface="Times New Roman"/>
              </a:rPr>
              <a:t>One lottery ticket might yield a commission of 1100 VND.</a:t>
            </a:r>
            <a:endParaRPr dirty="0">
              <a:solidFill>
                <a:srgbClr val="252525"/>
              </a:solidFill>
              <a:highlight>
                <a:srgbClr val="FFFFFF"/>
              </a:highlight>
              <a:latin typeface="Times New Roman"/>
              <a:ea typeface="Times New Roman"/>
              <a:cs typeface="Times New Roman"/>
              <a:sym typeface="Times New Roman"/>
            </a:endParaRPr>
          </a:p>
          <a:p>
            <a:pPr algn="just">
              <a:lnSpc>
                <a:spcPct val="115000"/>
              </a:lnSpc>
              <a:spcBef>
                <a:spcPts val="0"/>
              </a:spcBef>
              <a:spcAft>
                <a:spcPts val="0"/>
              </a:spcAft>
              <a:buClr>
                <a:schemeClr val="dk1"/>
              </a:buClr>
              <a:buSzPts val="1100"/>
            </a:pPr>
            <a:r>
              <a:rPr lang="en-US" b="1" dirty="0">
                <a:solidFill>
                  <a:srgbClr val="252525"/>
                </a:solidFill>
                <a:highlight>
                  <a:srgbClr val="FFFFFF"/>
                </a:highlight>
                <a:latin typeface="Times New Roman"/>
                <a:ea typeface="Times New Roman"/>
                <a:cs typeface="Times New Roman"/>
                <a:sym typeface="Times New Roman"/>
              </a:rPr>
              <a:t>Opinion</a:t>
            </a:r>
            <a:r>
              <a:rPr lang="en-US" dirty="0">
                <a:solidFill>
                  <a:srgbClr val="252525"/>
                </a:solidFill>
                <a:highlight>
                  <a:srgbClr val="FFFFFF"/>
                </a:highlight>
                <a:latin typeface="Times New Roman"/>
                <a:ea typeface="Times New Roman"/>
                <a:cs typeface="Times New Roman"/>
                <a:sym typeface="Times New Roman"/>
              </a:rPr>
              <a:t>: It is possible for disabled people to sell 3,000 lottery tickets in one day.</a:t>
            </a:r>
            <a:endParaRPr dirty="0">
              <a:solidFill>
                <a:srgbClr val="252525"/>
              </a:solidFill>
              <a:highlight>
                <a:srgbClr val="FFFFFF"/>
              </a:highlight>
              <a:latin typeface="Times New Roman"/>
              <a:ea typeface="Times New Roman"/>
              <a:cs typeface="Times New Roman"/>
              <a:sym typeface="Times New Roman"/>
            </a:endParaRPr>
          </a:p>
          <a:p>
            <a:pPr algn="just">
              <a:lnSpc>
                <a:spcPct val="115000"/>
              </a:lnSpc>
              <a:spcBef>
                <a:spcPts val="0"/>
              </a:spcBef>
              <a:spcAft>
                <a:spcPts val="0"/>
              </a:spcAft>
              <a:buClr>
                <a:schemeClr val="dk1"/>
              </a:buClr>
              <a:buSzPts val="1100"/>
            </a:pPr>
            <a:r>
              <a:rPr lang="en-US" b="1" dirty="0">
                <a:solidFill>
                  <a:srgbClr val="252525"/>
                </a:solidFill>
                <a:highlight>
                  <a:srgbClr val="FFFFFF"/>
                </a:highlight>
                <a:latin typeface="Times New Roman"/>
                <a:ea typeface="Times New Roman"/>
                <a:cs typeface="Times New Roman"/>
                <a:sym typeface="Times New Roman"/>
              </a:rPr>
              <a:t>Conclusion</a:t>
            </a:r>
            <a:r>
              <a:rPr lang="en-US" dirty="0">
                <a:solidFill>
                  <a:srgbClr val="252525"/>
                </a:solidFill>
                <a:highlight>
                  <a:srgbClr val="FFFFFF"/>
                </a:highlight>
                <a:latin typeface="Times New Roman"/>
                <a:ea typeface="Times New Roman"/>
                <a:cs typeface="Times New Roman"/>
                <a:sym typeface="Times New Roman"/>
              </a:rPr>
              <a:t>: People with disabilities using wheelchairs can earn 100 million each month.</a:t>
            </a:r>
            <a:endParaRPr dirty="0">
              <a:solidFill>
                <a:srgbClr val="252525"/>
              </a:solidFill>
              <a:highlight>
                <a:srgbClr val="FFFFFF"/>
              </a:highlight>
              <a:latin typeface="Times New Roman"/>
              <a:ea typeface="Times New Roman"/>
              <a:cs typeface="Times New Roman"/>
              <a:sym typeface="Times New Roman"/>
            </a:endParaRPr>
          </a:p>
          <a:p>
            <a:pPr algn="just">
              <a:lnSpc>
                <a:spcPct val="115000"/>
              </a:lnSpc>
              <a:spcBef>
                <a:spcPts val="0"/>
              </a:spcBef>
              <a:spcAft>
                <a:spcPts val="0"/>
              </a:spcAft>
              <a:buClr>
                <a:schemeClr val="dk1"/>
              </a:buClr>
              <a:buSzPts val="1100"/>
            </a:pPr>
            <a:r>
              <a:rPr lang="en-US" b="1" dirty="0">
                <a:solidFill>
                  <a:srgbClr val="252525"/>
                </a:solidFill>
                <a:highlight>
                  <a:srgbClr val="FFFFFF"/>
                </a:highlight>
                <a:latin typeface="Times New Roman"/>
                <a:ea typeface="Times New Roman"/>
                <a:cs typeface="Times New Roman"/>
                <a:sym typeface="Times New Roman"/>
              </a:rPr>
              <a:t>=&gt; Assumption</a:t>
            </a:r>
            <a:r>
              <a:rPr lang="en-US" dirty="0">
                <a:solidFill>
                  <a:srgbClr val="252525"/>
                </a:solidFill>
                <a:highlight>
                  <a:srgbClr val="FFFFFF"/>
                </a:highlight>
                <a:latin typeface="Times New Roman"/>
                <a:ea typeface="Times New Roman"/>
                <a:cs typeface="Times New Roman"/>
                <a:sym typeface="Times New Roman"/>
              </a:rPr>
              <a:t>: The condition is that </a:t>
            </a:r>
            <a:r>
              <a:rPr lang="en-US" dirty="0">
                <a:solidFill>
                  <a:srgbClr val="252525"/>
                </a:solidFill>
                <a:highlight>
                  <a:srgbClr val="FFFF00"/>
                </a:highlight>
                <a:latin typeface="Times New Roman"/>
                <a:ea typeface="Times New Roman"/>
                <a:cs typeface="Times New Roman"/>
                <a:sym typeface="Times New Roman"/>
              </a:rPr>
              <a:t>people are disabled, sell lottery tickets each day of the month and sell 3000 tickets in one day</a:t>
            </a:r>
            <a:r>
              <a:rPr lang="en-US" dirty="0">
                <a:solidFill>
                  <a:srgbClr val="252525"/>
                </a:solidFill>
                <a:highlight>
                  <a:srgbClr val="FFFFFF"/>
                </a:highlight>
                <a:latin typeface="Times New Roman"/>
                <a:ea typeface="Times New Roman"/>
                <a:cs typeface="Times New Roman"/>
                <a:sym typeface="Times New Roman"/>
              </a:rPr>
              <a:t>.</a:t>
            </a:r>
            <a:endParaRPr sz="3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B249E1D-2C6B-4415-8487-38B20BCA378A}"/>
              </a:ext>
            </a:extLst>
          </p:cNvPr>
          <p:cNvSpPr>
            <a:spLocks noGrp="1" noChangeArrowheads="1"/>
          </p:cNvSpPr>
          <p:nvPr>
            <p:ph type="title"/>
          </p:nvPr>
        </p:nvSpPr>
        <p:spPr/>
        <p:txBody>
          <a:bodyPr/>
          <a:lstStyle/>
          <a:p>
            <a:pPr eaLnBrk="1" hangingPunct="1"/>
            <a:r>
              <a:rPr lang="en-US" altLang="en-US" sz="3200" i="0"/>
              <a:t>4. CAUSAL ARGUMENT</a:t>
            </a:r>
            <a:r>
              <a:rPr lang="en-US" altLang="en-US" sz="3200"/>
              <a:t> </a:t>
            </a:r>
          </a:p>
        </p:txBody>
      </p:sp>
      <p:sp>
        <p:nvSpPr>
          <p:cNvPr id="123907" name="Rectangle 3">
            <a:extLst>
              <a:ext uri="{FF2B5EF4-FFF2-40B4-BE49-F238E27FC236}">
                <a16:creationId xmlns:a16="http://schemas.microsoft.com/office/drawing/2014/main" id="{F2856E68-C0EE-4686-8D40-9F4841FDA507}"/>
              </a:ext>
            </a:extLst>
          </p:cNvPr>
          <p:cNvSpPr>
            <a:spLocks noGrp="1" noChangeArrowheads="1"/>
          </p:cNvSpPr>
          <p:nvPr>
            <p:ph type="body" idx="1"/>
          </p:nvPr>
        </p:nvSpPr>
        <p:spPr/>
        <p:txBody>
          <a:bodyPr/>
          <a:lstStyle/>
          <a:p>
            <a:pPr eaLnBrk="1" hangingPunct="1">
              <a:lnSpc>
                <a:spcPct val="120000"/>
              </a:lnSpc>
            </a:pPr>
            <a:r>
              <a:rPr lang="en-US" altLang="en-US" dirty="0"/>
              <a:t>I can’t call him on my mobile phone. I’m sure the network is down.</a:t>
            </a:r>
          </a:p>
          <a:p>
            <a:pPr algn="ctr" eaLnBrk="1" hangingPunct="1">
              <a:lnSpc>
                <a:spcPct val="120000"/>
              </a:lnSpc>
              <a:buFontTx/>
              <a:buNone/>
            </a:pPr>
            <a:r>
              <a:rPr lang="en-US" altLang="en-US" dirty="0"/>
              <a:t>	weak</a:t>
            </a:r>
          </a:p>
          <a:p>
            <a:pPr algn="ctr" eaLnBrk="1" hangingPunct="1">
              <a:lnSpc>
                <a:spcPct val="120000"/>
              </a:lnSpc>
              <a:buFontTx/>
              <a:buNone/>
            </a:pPr>
            <a:endParaRPr lang="en-US" altLang="en-US" dirty="0"/>
          </a:p>
          <a:p>
            <a:pPr eaLnBrk="1" hangingPunct="1">
              <a:lnSpc>
                <a:spcPct val="120000"/>
              </a:lnSpc>
            </a:pPr>
            <a:r>
              <a:rPr lang="en-US" altLang="en-US" dirty="0"/>
              <a:t>I can’t call him on my mobile phone. The network </a:t>
            </a:r>
            <a:r>
              <a:rPr lang="en-US" altLang="en-US" sz="3600" dirty="0">
                <a:solidFill>
                  <a:srgbClr val="FF0000"/>
                </a:solidFill>
              </a:rPr>
              <a:t>is probably </a:t>
            </a:r>
            <a:r>
              <a:rPr lang="en-US" altLang="en-US" dirty="0"/>
              <a:t>down.</a:t>
            </a:r>
          </a:p>
          <a:p>
            <a:pPr eaLnBrk="1" hangingPunct="1">
              <a:lnSpc>
                <a:spcPct val="90000"/>
              </a:lnSpc>
              <a:buFontTx/>
              <a:buNone/>
            </a:pPr>
            <a:endParaRPr lang="en-US" altLang="en-US" dirty="0"/>
          </a:p>
          <a:p>
            <a:pPr algn="ctr" eaLnBrk="1" hangingPunct="1">
              <a:lnSpc>
                <a:spcPct val="90000"/>
              </a:lnSpc>
              <a:buFontTx/>
              <a:buNone/>
            </a:pPr>
            <a:r>
              <a:rPr lang="en-US" altLang="en-US" dirty="0">
                <a:solidFill>
                  <a:schemeClr val="accent2"/>
                </a:solidFill>
              </a:rPr>
              <a:t>		</a:t>
            </a:r>
            <a:r>
              <a:rPr lang="en-US" altLang="en-US" sz="3600" dirty="0">
                <a:solidFill>
                  <a:srgbClr val="FF0000"/>
                </a:solidFill>
              </a:rPr>
              <a:t>strong</a:t>
            </a:r>
          </a:p>
          <a:p>
            <a:pPr eaLnBrk="1" hangingPunct="1">
              <a:lnSpc>
                <a:spcPct val="90000"/>
              </a:lnSpc>
              <a:buFontTx/>
              <a:buChar char="-"/>
            </a:pPr>
            <a:endParaRPr lang="en-US" altLang="en-US" dirty="0">
              <a:solidFill>
                <a:srgbClr val="EC4E42"/>
              </a:solidFill>
            </a:endParaRPr>
          </a:p>
        </p:txBody>
      </p:sp>
      <p:cxnSp>
        <p:nvCxnSpPr>
          <p:cNvPr id="4" name="Straight Connector 3">
            <a:extLst>
              <a:ext uri="{FF2B5EF4-FFF2-40B4-BE49-F238E27FC236}">
                <a16:creationId xmlns:a16="http://schemas.microsoft.com/office/drawing/2014/main" id="{83DFB633-6D29-46FC-BD31-207C3C32C0C4}"/>
              </a:ext>
            </a:extLst>
          </p:cNvPr>
          <p:cNvCxnSpPr>
            <a:cxnSpLocks/>
          </p:cNvCxnSpPr>
          <p:nvPr/>
        </p:nvCxnSpPr>
        <p:spPr>
          <a:xfrm>
            <a:off x="914400" y="2438400"/>
            <a:ext cx="762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39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39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39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6625BE3-A8AE-4DAB-ADFF-61BF477C56AC}"/>
              </a:ext>
            </a:extLst>
          </p:cNvPr>
          <p:cNvSpPr>
            <a:spLocks noGrp="1" noChangeArrowheads="1"/>
          </p:cNvSpPr>
          <p:nvPr>
            <p:ph type="title"/>
          </p:nvPr>
        </p:nvSpPr>
        <p:spPr/>
        <p:txBody>
          <a:bodyPr/>
          <a:lstStyle/>
          <a:p>
            <a:pPr>
              <a:lnSpc>
                <a:spcPct val="120000"/>
              </a:lnSpc>
            </a:pPr>
            <a:r>
              <a:rPr lang="en-US" altLang="en-US" sz="3200" i="0"/>
              <a:t>5. Statistical argument</a:t>
            </a:r>
          </a:p>
        </p:txBody>
      </p:sp>
      <p:sp>
        <p:nvSpPr>
          <p:cNvPr id="51203" name="Rectangle 3">
            <a:extLst>
              <a:ext uri="{FF2B5EF4-FFF2-40B4-BE49-F238E27FC236}">
                <a16:creationId xmlns:a16="http://schemas.microsoft.com/office/drawing/2014/main" id="{DF5A1422-8E71-448D-AF51-A4604E5483D0}"/>
              </a:ext>
            </a:extLst>
          </p:cNvPr>
          <p:cNvSpPr>
            <a:spLocks noGrp="1" noChangeArrowheads="1"/>
          </p:cNvSpPr>
          <p:nvPr>
            <p:ph type="body" idx="1"/>
          </p:nvPr>
        </p:nvSpPr>
        <p:spPr>
          <a:xfrm>
            <a:off x="76200" y="1295400"/>
            <a:ext cx="8610600" cy="5029200"/>
          </a:xfrm>
        </p:spPr>
        <p:txBody>
          <a:bodyPr/>
          <a:lstStyle/>
          <a:p>
            <a:pPr>
              <a:lnSpc>
                <a:spcPct val="150000"/>
              </a:lnSpc>
            </a:pPr>
            <a:r>
              <a:rPr lang="en-US" altLang="en-US" dirty="0"/>
              <a:t>100% of IU students have to learn Critical Thinking while this subject is optional at University X. Therefore, IU has more learners of critical </a:t>
            </a:r>
            <a:r>
              <a:rPr lang="vi-VN" altLang="en-US" dirty="0"/>
              <a:t>think</a:t>
            </a:r>
            <a:r>
              <a:rPr lang="en-US" altLang="en-US" dirty="0" err="1"/>
              <a:t>ing</a:t>
            </a:r>
            <a:r>
              <a:rPr lang="en-US" altLang="en-US" dirty="0"/>
              <a:t> than University X.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5BCD78B2-DF1D-4CE9-99FF-E8A624E7FBAA}"/>
              </a:ext>
            </a:extLst>
          </p:cNvPr>
          <p:cNvSpPr>
            <a:spLocks noGrp="1" noChangeArrowheads="1"/>
          </p:cNvSpPr>
          <p:nvPr>
            <p:ph type="title"/>
          </p:nvPr>
        </p:nvSpPr>
        <p:spPr>
          <a:xfrm>
            <a:off x="457200" y="228600"/>
            <a:ext cx="8229600" cy="762000"/>
          </a:xfrm>
        </p:spPr>
        <p:txBody>
          <a:bodyPr/>
          <a:lstStyle/>
          <a:p>
            <a:pPr eaLnBrk="1" hangingPunct="1"/>
            <a:r>
              <a:rPr lang="en-US" altLang="en-US" sz="3200" i="0" dirty="0"/>
              <a:t>6. ARGUMENT FROM ANALOGY</a:t>
            </a:r>
          </a:p>
        </p:txBody>
      </p:sp>
      <p:sp>
        <p:nvSpPr>
          <p:cNvPr id="124931" name="Rectangle 3">
            <a:extLst>
              <a:ext uri="{FF2B5EF4-FFF2-40B4-BE49-F238E27FC236}">
                <a16:creationId xmlns:a16="http://schemas.microsoft.com/office/drawing/2014/main" id="{22409623-D427-44E4-8F7B-97B8449BEAB9}"/>
              </a:ext>
            </a:extLst>
          </p:cNvPr>
          <p:cNvSpPr>
            <a:spLocks noGrp="1" noChangeArrowheads="1"/>
          </p:cNvSpPr>
          <p:nvPr>
            <p:ph type="body" idx="1"/>
          </p:nvPr>
        </p:nvSpPr>
        <p:spPr>
          <a:xfrm>
            <a:off x="457200" y="1143000"/>
            <a:ext cx="8686800" cy="5029200"/>
          </a:xfrm>
        </p:spPr>
        <p:txBody>
          <a:bodyPr/>
          <a:lstStyle/>
          <a:p>
            <a:pPr eaLnBrk="1" hangingPunct="1">
              <a:lnSpc>
                <a:spcPct val="120000"/>
              </a:lnSpc>
              <a:defRPr/>
            </a:pPr>
            <a:r>
              <a:rPr lang="en-US" sz="2400" dirty="0"/>
              <a:t>A is an IU student and she’s confident and dynamic.</a:t>
            </a:r>
          </a:p>
          <a:p>
            <a:pPr eaLnBrk="1" hangingPunct="1">
              <a:lnSpc>
                <a:spcPct val="120000"/>
              </a:lnSpc>
              <a:defRPr/>
            </a:pPr>
            <a:r>
              <a:rPr lang="en-US" sz="2400" dirty="0"/>
              <a:t>B is an IU student and he’s confident and dynamic.</a:t>
            </a:r>
          </a:p>
          <a:p>
            <a:pPr eaLnBrk="1" hangingPunct="1">
              <a:lnSpc>
                <a:spcPct val="120000"/>
              </a:lnSpc>
              <a:defRPr/>
            </a:pPr>
            <a:r>
              <a:rPr lang="en-US" sz="2400" dirty="0"/>
              <a:t>C is an IU student, so I’m sure she’s confident and dynamic. </a:t>
            </a:r>
          </a:p>
          <a:p>
            <a:pPr marL="0" indent="0" algn="ctr" eaLnBrk="1" hangingPunct="1">
              <a:lnSpc>
                <a:spcPct val="90000"/>
              </a:lnSpc>
              <a:buFont typeface="Wingdings" panose="05000000000000000000" pitchFamily="2" charset="2"/>
              <a:buNone/>
              <a:defRPr/>
            </a:pPr>
            <a:endParaRPr lang="en-US" sz="2400" dirty="0"/>
          </a:p>
          <a:p>
            <a:pPr marL="0" indent="0" algn="ctr" eaLnBrk="1" hangingPunct="1">
              <a:lnSpc>
                <a:spcPct val="90000"/>
              </a:lnSpc>
              <a:buFont typeface="Wingdings" panose="05000000000000000000" pitchFamily="2" charset="2"/>
              <a:buNone/>
              <a:defRPr/>
            </a:pPr>
            <a:r>
              <a:rPr lang="en-US" sz="2400" dirty="0"/>
              <a:t>Weak</a:t>
            </a:r>
          </a:p>
          <a:p>
            <a:pPr marL="0" indent="0" algn="ctr" eaLnBrk="1" hangingPunct="1">
              <a:lnSpc>
                <a:spcPct val="90000"/>
              </a:lnSpc>
              <a:buFont typeface="Wingdings" panose="05000000000000000000" pitchFamily="2" charset="2"/>
              <a:buNone/>
              <a:defRPr/>
            </a:pPr>
            <a:endParaRPr lang="en-US" sz="2400" dirty="0"/>
          </a:p>
          <a:p>
            <a:pPr eaLnBrk="1" hangingPunct="1">
              <a:lnSpc>
                <a:spcPct val="120000"/>
              </a:lnSpc>
              <a:defRPr/>
            </a:pPr>
            <a:r>
              <a:rPr lang="en-US" sz="2400" dirty="0"/>
              <a:t>A is an IU student and she’s confident and dynamic.</a:t>
            </a:r>
          </a:p>
          <a:p>
            <a:pPr eaLnBrk="1" hangingPunct="1">
              <a:lnSpc>
                <a:spcPct val="120000"/>
              </a:lnSpc>
              <a:defRPr/>
            </a:pPr>
            <a:r>
              <a:rPr lang="en-US" sz="2400" dirty="0"/>
              <a:t>B is an IU student and he’s confident and dynamic.</a:t>
            </a:r>
          </a:p>
          <a:p>
            <a:pPr eaLnBrk="1" hangingPunct="1">
              <a:lnSpc>
                <a:spcPct val="120000"/>
              </a:lnSpc>
              <a:defRPr/>
            </a:pPr>
            <a:r>
              <a:rPr lang="en-US" sz="2400" dirty="0"/>
              <a:t>C is an IU student, so </a:t>
            </a:r>
            <a:r>
              <a:rPr lang="en-US" sz="2400" dirty="0">
                <a:solidFill>
                  <a:srgbClr val="FF0000"/>
                </a:solidFill>
              </a:rPr>
              <a:t>it’s likely that </a:t>
            </a:r>
            <a:r>
              <a:rPr lang="en-US" sz="2400" dirty="0"/>
              <a:t>she’s confident and dynamic.</a:t>
            </a:r>
          </a:p>
          <a:p>
            <a:pPr eaLnBrk="1" hangingPunct="1">
              <a:lnSpc>
                <a:spcPct val="90000"/>
              </a:lnSpc>
              <a:buFontTx/>
              <a:buChar char="-"/>
              <a:defRPr/>
            </a:pPr>
            <a:endParaRPr lang="en-US" sz="2400" dirty="0"/>
          </a:p>
          <a:p>
            <a:pPr marL="0" indent="0" algn="ctr" eaLnBrk="1" hangingPunct="1">
              <a:lnSpc>
                <a:spcPct val="90000"/>
              </a:lnSpc>
              <a:buFont typeface="Wingdings" panose="05000000000000000000" pitchFamily="2" charset="2"/>
              <a:buNone/>
              <a:defRPr/>
            </a:pPr>
            <a:r>
              <a:rPr lang="en-US" sz="2400" dirty="0">
                <a:solidFill>
                  <a:srgbClr val="FF0000"/>
                </a:solidFill>
              </a:rPr>
              <a:t>Stronger</a:t>
            </a:r>
          </a:p>
          <a:p>
            <a:pPr algn="ctr" eaLnBrk="1" hangingPunct="1">
              <a:lnSpc>
                <a:spcPct val="90000"/>
              </a:lnSpc>
              <a:buFontTx/>
              <a:buNone/>
              <a:defRPr/>
            </a:pPr>
            <a:r>
              <a:rPr lang="en-US" sz="2400" dirty="0"/>
              <a:t>	</a:t>
            </a:r>
          </a:p>
          <a:p>
            <a:pPr eaLnBrk="1" hangingPunct="1">
              <a:lnSpc>
                <a:spcPct val="90000"/>
              </a:lnSpc>
              <a:buFontTx/>
              <a:buChar char="-"/>
              <a:defRPr/>
            </a:pPr>
            <a:endParaRPr lang="en-US" sz="2400" dirty="0">
              <a:solidFill>
                <a:srgbClr val="EC4E42"/>
              </a:solidFill>
            </a:endParaRPr>
          </a:p>
        </p:txBody>
      </p:sp>
      <p:cxnSp>
        <p:nvCxnSpPr>
          <p:cNvPr id="4" name="Straight Connector 3">
            <a:extLst>
              <a:ext uri="{FF2B5EF4-FFF2-40B4-BE49-F238E27FC236}">
                <a16:creationId xmlns:a16="http://schemas.microsoft.com/office/drawing/2014/main" id="{CFE66534-C83D-4846-AEE8-712DED092FBD}"/>
              </a:ext>
            </a:extLst>
          </p:cNvPr>
          <p:cNvCxnSpPr/>
          <p:nvPr/>
        </p:nvCxnSpPr>
        <p:spPr>
          <a:xfrm>
            <a:off x="4800600" y="1600200"/>
            <a:ext cx="30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F0648E-375C-4D80-8759-5A39F8B46B90}"/>
              </a:ext>
            </a:extLst>
          </p:cNvPr>
          <p:cNvCxnSpPr/>
          <p:nvPr/>
        </p:nvCxnSpPr>
        <p:spPr>
          <a:xfrm>
            <a:off x="4724400" y="2133600"/>
            <a:ext cx="30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2EB5B6-193F-454F-94A4-7ED19B3078CA}"/>
              </a:ext>
            </a:extLst>
          </p:cNvPr>
          <p:cNvCxnSpPr/>
          <p:nvPr/>
        </p:nvCxnSpPr>
        <p:spPr>
          <a:xfrm>
            <a:off x="5867400" y="2667000"/>
            <a:ext cx="3048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124930"/>
                                        </p:tgtEl>
                                        <p:attrNameLst>
                                          <p:attrName>style.visibility</p:attrName>
                                        </p:attrNameLst>
                                      </p:cBhvr>
                                      <p:to>
                                        <p:strVal val="visible"/>
                                      </p:to>
                                    </p:set>
                                    <p:animEffect transition="in" filter="fade">
                                      <p:cBhvr>
                                        <p:cTn id="7" dur="800" decel="100000"/>
                                        <p:tgtEl>
                                          <p:spTgt spid="124930"/>
                                        </p:tgtEl>
                                      </p:cBhvr>
                                    </p:animEffect>
                                    <p:anim calcmode="lin" valueType="num">
                                      <p:cBhvr>
                                        <p:cTn id="8" dur="800" decel="100000" fill="hold"/>
                                        <p:tgtEl>
                                          <p:spTgt spid="124930"/>
                                        </p:tgtEl>
                                        <p:attrNameLst>
                                          <p:attrName>style.rotation</p:attrName>
                                        </p:attrNameLst>
                                      </p:cBhvr>
                                      <p:tavLst>
                                        <p:tav tm="0">
                                          <p:val>
                                            <p:fltVal val="-90"/>
                                          </p:val>
                                        </p:tav>
                                        <p:tav tm="100000">
                                          <p:val>
                                            <p:fltVal val="0"/>
                                          </p:val>
                                        </p:tav>
                                      </p:tavLst>
                                    </p:anim>
                                    <p:anim calcmode="lin" valueType="num">
                                      <p:cBhvr>
                                        <p:cTn id="9" dur="800" decel="100000" fill="hold"/>
                                        <p:tgtEl>
                                          <p:spTgt spid="124930"/>
                                        </p:tgtEl>
                                        <p:attrNameLst>
                                          <p:attrName>ppt_x</p:attrName>
                                        </p:attrNameLst>
                                      </p:cBhvr>
                                      <p:tavLst>
                                        <p:tav tm="0">
                                          <p:val>
                                            <p:strVal val="#ppt_x+0.4"/>
                                          </p:val>
                                        </p:tav>
                                        <p:tav tm="100000">
                                          <p:val>
                                            <p:strVal val="#ppt_x-0.05"/>
                                          </p:val>
                                        </p:tav>
                                      </p:tavLst>
                                    </p:anim>
                                    <p:anim calcmode="lin" valueType="num">
                                      <p:cBhvr>
                                        <p:cTn id="10" dur="800" decel="100000" fill="hold"/>
                                        <p:tgtEl>
                                          <p:spTgt spid="12493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493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493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4931">
                                            <p:txEl>
                                              <p:pRg st="0" end="0"/>
                                            </p:txEl>
                                          </p:spTgt>
                                        </p:tgtEl>
                                        <p:attrNameLst>
                                          <p:attrName>style.visibility</p:attrName>
                                        </p:attrNameLst>
                                      </p:cBhvr>
                                      <p:to>
                                        <p:strVal val="visible"/>
                                      </p:to>
                                    </p:set>
                                    <p:animEffect transition="in" filter="fade">
                                      <p:cBhvr>
                                        <p:cTn id="17" dur="1000"/>
                                        <p:tgtEl>
                                          <p:spTgt spid="124931">
                                            <p:txEl>
                                              <p:pRg st="0" end="0"/>
                                            </p:txEl>
                                          </p:spTgt>
                                        </p:tgtEl>
                                      </p:cBhvr>
                                    </p:animEffect>
                                    <p:anim calcmode="lin" valueType="num">
                                      <p:cBhvr>
                                        <p:cTn id="18" dur="1000" fill="hold"/>
                                        <p:tgtEl>
                                          <p:spTgt spid="124931">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49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24931">
                                            <p:txEl>
                                              <p:pRg st="1" end="1"/>
                                            </p:txEl>
                                          </p:spTgt>
                                        </p:tgtEl>
                                        <p:attrNameLst>
                                          <p:attrName>style.visibility</p:attrName>
                                        </p:attrNameLst>
                                      </p:cBhvr>
                                      <p:to>
                                        <p:strVal val="visible"/>
                                      </p:to>
                                    </p:set>
                                    <p:animEffect transition="in" filter="fade">
                                      <p:cBhvr>
                                        <p:cTn id="24" dur="1000"/>
                                        <p:tgtEl>
                                          <p:spTgt spid="124931">
                                            <p:txEl>
                                              <p:pRg st="1" end="1"/>
                                            </p:txEl>
                                          </p:spTgt>
                                        </p:tgtEl>
                                      </p:cBhvr>
                                    </p:animEffect>
                                    <p:anim calcmode="lin" valueType="num">
                                      <p:cBhvr>
                                        <p:cTn id="25" dur="1000" fill="hold"/>
                                        <p:tgtEl>
                                          <p:spTgt spid="124931">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1249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24931">
                                            <p:txEl>
                                              <p:pRg st="2" end="2"/>
                                            </p:txEl>
                                          </p:spTgt>
                                        </p:tgtEl>
                                        <p:attrNameLst>
                                          <p:attrName>style.visibility</p:attrName>
                                        </p:attrNameLst>
                                      </p:cBhvr>
                                      <p:to>
                                        <p:strVal val="visible"/>
                                      </p:to>
                                    </p:set>
                                    <p:animEffect transition="in" filter="fade">
                                      <p:cBhvr>
                                        <p:cTn id="31" dur="1000"/>
                                        <p:tgtEl>
                                          <p:spTgt spid="124931">
                                            <p:txEl>
                                              <p:pRg st="2" end="2"/>
                                            </p:txEl>
                                          </p:spTgt>
                                        </p:tgtEl>
                                      </p:cBhvr>
                                    </p:animEffect>
                                    <p:anim calcmode="lin" valueType="num">
                                      <p:cBhvr>
                                        <p:cTn id="32" dur="1000" fill="hold"/>
                                        <p:tgtEl>
                                          <p:spTgt spid="12493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249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24931">
                                            <p:txEl>
                                              <p:pRg st="4" end="4"/>
                                            </p:txEl>
                                          </p:spTgt>
                                        </p:tgtEl>
                                        <p:attrNameLst>
                                          <p:attrName>style.visibility</p:attrName>
                                        </p:attrNameLst>
                                      </p:cBhvr>
                                      <p:to>
                                        <p:strVal val="visible"/>
                                      </p:to>
                                    </p:set>
                                    <p:animEffect transition="in" filter="fade">
                                      <p:cBhvr>
                                        <p:cTn id="38" dur="1000"/>
                                        <p:tgtEl>
                                          <p:spTgt spid="124931">
                                            <p:txEl>
                                              <p:pRg st="4" end="4"/>
                                            </p:txEl>
                                          </p:spTgt>
                                        </p:tgtEl>
                                      </p:cBhvr>
                                    </p:animEffect>
                                    <p:anim calcmode="lin" valueType="num">
                                      <p:cBhvr>
                                        <p:cTn id="39" dur="1000" fill="hold"/>
                                        <p:tgtEl>
                                          <p:spTgt spid="124931">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249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124931">
                                            <p:txEl>
                                              <p:pRg st="6" end="6"/>
                                            </p:txEl>
                                          </p:spTgt>
                                        </p:tgtEl>
                                        <p:attrNameLst>
                                          <p:attrName>style.visibility</p:attrName>
                                        </p:attrNameLst>
                                      </p:cBhvr>
                                      <p:to>
                                        <p:strVal val="visible"/>
                                      </p:to>
                                    </p:set>
                                    <p:animEffect transition="in" filter="fade">
                                      <p:cBhvr>
                                        <p:cTn id="45" dur="1000"/>
                                        <p:tgtEl>
                                          <p:spTgt spid="124931">
                                            <p:txEl>
                                              <p:pRg st="6" end="6"/>
                                            </p:txEl>
                                          </p:spTgt>
                                        </p:tgtEl>
                                      </p:cBhvr>
                                    </p:animEffect>
                                    <p:anim calcmode="lin" valueType="num">
                                      <p:cBhvr>
                                        <p:cTn id="46" dur="1000" fill="hold"/>
                                        <p:tgtEl>
                                          <p:spTgt spid="124931">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12493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124931">
                                            <p:txEl>
                                              <p:pRg st="7" end="7"/>
                                            </p:txEl>
                                          </p:spTgt>
                                        </p:tgtEl>
                                        <p:attrNameLst>
                                          <p:attrName>style.visibility</p:attrName>
                                        </p:attrNameLst>
                                      </p:cBhvr>
                                      <p:to>
                                        <p:strVal val="visible"/>
                                      </p:to>
                                    </p:set>
                                    <p:animEffect transition="in" filter="fade">
                                      <p:cBhvr>
                                        <p:cTn id="52" dur="1000"/>
                                        <p:tgtEl>
                                          <p:spTgt spid="124931">
                                            <p:txEl>
                                              <p:pRg st="7" end="7"/>
                                            </p:txEl>
                                          </p:spTgt>
                                        </p:tgtEl>
                                      </p:cBhvr>
                                    </p:animEffect>
                                    <p:anim calcmode="lin" valueType="num">
                                      <p:cBhvr>
                                        <p:cTn id="53" dur="1000" fill="hold"/>
                                        <p:tgtEl>
                                          <p:spTgt spid="124931">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12493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24931">
                                            <p:txEl>
                                              <p:pRg st="8" end="8"/>
                                            </p:txEl>
                                          </p:spTgt>
                                        </p:tgtEl>
                                        <p:attrNameLst>
                                          <p:attrName>style.visibility</p:attrName>
                                        </p:attrNameLst>
                                      </p:cBhvr>
                                      <p:to>
                                        <p:strVal val="visible"/>
                                      </p:to>
                                    </p:set>
                                    <p:animEffect transition="in" filter="fade">
                                      <p:cBhvr>
                                        <p:cTn id="59" dur="1000"/>
                                        <p:tgtEl>
                                          <p:spTgt spid="124931">
                                            <p:txEl>
                                              <p:pRg st="8" end="8"/>
                                            </p:txEl>
                                          </p:spTgt>
                                        </p:tgtEl>
                                      </p:cBhvr>
                                    </p:animEffect>
                                    <p:anim calcmode="lin" valueType="num">
                                      <p:cBhvr>
                                        <p:cTn id="60" dur="1000" fill="hold"/>
                                        <p:tgtEl>
                                          <p:spTgt spid="124931">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12493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124931">
                                            <p:txEl>
                                              <p:pRg st="10" end="10"/>
                                            </p:txEl>
                                          </p:spTgt>
                                        </p:tgtEl>
                                        <p:attrNameLst>
                                          <p:attrName>style.visibility</p:attrName>
                                        </p:attrNameLst>
                                      </p:cBhvr>
                                      <p:to>
                                        <p:strVal val="visible"/>
                                      </p:to>
                                    </p:set>
                                    <p:animEffect transition="in" filter="fade">
                                      <p:cBhvr>
                                        <p:cTn id="66" dur="1000"/>
                                        <p:tgtEl>
                                          <p:spTgt spid="124931">
                                            <p:txEl>
                                              <p:pRg st="10" end="10"/>
                                            </p:txEl>
                                          </p:spTgt>
                                        </p:tgtEl>
                                      </p:cBhvr>
                                    </p:animEffect>
                                    <p:anim calcmode="lin" valueType="num">
                                      <p:cBhvr>
                                        <p:cTn id="67" dur="1000" fill="hold"/>
                                        <p:tgtEl>
                                          <p:spTgt spid="124931">
                                            <p:txEl>
                                              <p:pRg st="10" end="10"/>
                                            </p:txEl>
                                          </p:spTgt>
                                        </p:tgtEl>
                                        <p:attrNameLst>
                                          <p:attrName>ppt_x</p:attrName>
                                        </p:attrNameLst>
                                      </p:cBhvr>
                                      <p:tavLst>
                                        <p:tav tm="0">
                                          <p:val>
                                            <p:strVal val="#ppt_x"/>
                                          </p:val>
                                        </p:tav>
                                        <p:tav tm="100000">
                                          <p:val>
                                            <p:strVal val="#ppt_x"/>
                                          </p:val>
                                        </p:tav>
                                      </p:tavLst>
                                    </p:anim>
                                    <p:anim calcmode="lin" valueType="num">
                                      <p:cBhvr>
                                        <p:cTn id="68" dur="1000" fill="hold"/>
                                        <p:tgtEl>
                                          <p:spTgt spid="124931">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7" presetClass="entr" presetSubtype="0" fill="hold" grpId="0" nodeType="clickEffect">
                                  <p:stCondLst>
                                    <p:cond delay="0"/>
                                  </p:stCondLst>
                                  <p:childTnLst>
                                    <p:set>
                                      <p:cBhvr>
                                        <p:cTn id="72" dur="1" fill="hold">
                                          <p:stCondLst>
                                            <p:cond delay="0"/>
                                          </p:stCondLst>
                                        </p:cTn>
                                        <p:tgtEl>
                                          <p:spTgt spid="124931">
                                            <p:txEl>
                                              <p:pRg st="11" end="11"/>
                                            </p:txEl>
                                          </p:spTgt>
                                        </p:tgtEl>
                                        <p:attrNameLst>
                                          <p:attrName>style.visibility</p:attrName>
                                        </p:attrNameLst>
                                      </p:cBhvr>
                                      <p:to>
                                        <p:strVal val="visible"/>
                                      </p:to>
                                    </p:set>
                                    <p:animEffect transition="in" filter="fade">
                                      <p:cBhvr>
                                        <p:cTn id="73" dur="1000"/>
                                        <p:tgtEl>
                                          <p:spTgt spid="124931">
                                            <p:txEl>
                                              <p:pRg st="11" end="11"/>
                                            </p:txEl>
                                          </p:spTgt>
                                        </p:tgtEl>
                                      </p:cBhvr>
                                    </p:animEffect>
                                    <p:anim calcmode="lin" valueType="num">
                                      <p:cBhvr>
                                        <p:cTn id="74" dur="1000" fill="hold"/>
                                        <p:tgtEl>
                                          <p:spTgt spid="124931">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124931">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6"/>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p:bldP spid="124931"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B1E084C2-2314-4202-BCB4-B283ADF13E05}"/>
              </a:ext>
            </a:extLst>
          </p:cNvPr>
          <p:cNvSpPr>
            <a:spLocks noGrp="1" noChangeArrowheads="1"/>
          </p:cNvSpPr>
          <p:nvPr>
            <p:ph type="body" idx="1"/>
          </p:nvPr>
        </p:nvSpPr>
        <p:spPr>
          <a:xfrm>
            <a:off x="76200" y="651051"/>
            <a:ext cx="8991600" cy="5029200"/>
          </a:xfrm>
        </p:spPr>
        <p:txBody>
          <a:bodyPr/>
          <a:lstStyle/>
          <a:p>
            <a:pPr>
              <a:lnSpc>
                <a:spcPct val="120000"/>
              </a:lnSpc>
              <a:spcBef>
                <a:spcPts val="600"/>
              </a:spcBef>
            </a:pPr>
            <a:r>
              <a:rPr lang="en-US" altLang="en-US" sz="2400" b="1" dirty="0"/>
              <a:t>Strong inductive arguments:</a:t>
            </a:r>
            <a:r>
              <a:rPr lang="en-US" altLang="en-US" sz="2400" dirty="0"/>
              <a:t> The conclusion is </a:t>
            </a:r>
            <a:r>
              <a:rPr lang="en-US" altLang="en-US" sz="2400" b="1" i="1" dirty="0"/>
              <a:t>probably</a:t>
            </a:r>
            <a:r>
              <a:rPr lang="en-US" altLang="en-US" sz="2400" dirty="0"/>
              <a:t> true if the premises are true. </a:t>
            </a:r>
          </a:p>
          <a:p>
            <a:pPr>
              <a:lnSpc>
                <a:spcPct val="120000"/>
              </a:lnSpc>
              <a:spcBef>
                <a:spcPts val="600"/>
              </a:spcBef>
            </a:pPr>
            <a:r>
              <a:rPr lang="en-US" altLang="en-US" sz="2400" b="1" dirty="0"/>
              <a:t>Weak inductive arguments:</a:t>
            </a:r>
            <a:r>
              <a:rPr lang="en-US" altLang="en-US" sz="2400" dirty="0"/>
              <a:t> Premises, even if they are assumed to be true, do not make the conclusion probable.</a:t>
            </a:r>
          </a:p>
          <a:p>
            <a:pPr>
              <a:lnSpc>
                <a:spcPct val="120000"/>
              </a:lnSpc>
              <a:spcBef>
                <a:spcPts val="600"/>
              </a:spcBef>
              <a:buFont typeface="Wingdings" panose="05000000000000000000" pitchFamily="2" charset="2"/>
              <a:buNone/>
            </a:pPr>
            <a:r>
              <a:rPr lang="en-US" altLang="en-US" sz="2400" dirty="0"/>
              <a:t>	</a:t>
            </a:r>
            <a:r>
              <a:rPr lang="en-US" altLang="en-US" sz="2400" u="sng" dirty="0"/>
              <a:t>Example 1</a:t>
            </a:r>
            <a:r>
              <a:rPr lang="en-US" altLang="en-US" sz="2400" dirty="0"/>
              <a:t>:</a:t>
            </a:r>
          </a:p>
          <a:p>
            <a:pPr eaLnBrk="1" hangingPunct="1">
              <a:lnSpc>
                <a:spcPct val="120000"/>
              </a:lnSpc>
              <a:spcBef>
                <a:spcPts val="600"/>
              </a:spcBef>
              <a:buFont typeface="Wingdings" panose="05000000000000000000" pitchFamily="2" charset="2"/>
              <a:buNone/>
            </a:pPr>
            <a:r>
              <a:rPr lang="en-US" altLang="en-US" sz="2400" dirty="0"/>
              <a:t>	Kim told me her family is not affordable for her college tuition. She has been studying so hard in the last year of high school. Kim is </a:t>
            </a:r>
            <a:r>
              <a:rPr lang="en-US" altLang="en-US" sz="2400" b="1" dirty="0"/>
              <a:t>probably</a:t>
            </a:r>
            <a:r>
              <a:rPr lang="en-US" altLang="en-US" sz="2400" dirty="0"/>
              <a:t> trying to gain a college scholarship.  </a:t>
            </a:r>
          </a:p>
          <a:p>
            <a:pPr eaLnBrk="1" hangingPunct="1">
              <a:lnSpc>
                <a:spcPct val="120000"/>
              </a:lnSpc>
              <a:spcBef>
                <a:spcPts val="600"/>
              </a:spcBef>
              <a:buFont typeface="Wingdings" panose="05000000000000000000" pitchFamily="2" charset="2"/>
              <a:buNone/>
            </a:pPr>
            <a:r>
              <a:rPr lang="en-US" altLang="en-US" sz="2400" dirty="0"/>
              <a:t>	</a:t>
            </a:r>
            <a:r>
              <a:rPr lang="en-US" altLang="en-US" sz="2400" b="1" dirty="0"/>
              <a:t>Strong</a:t>
            </a:r>
          </a:p>
          <a:p>
            <a:pPr eaLnBrk="1" hangingPunct="1">
              <a:lnSpc>
                <a:spcPct val="120000"/>
              </a:lnSpc>
              <a:spcBef>
                <a:spcPts val="600"/>
              </a:spcBef>
              <a:buFont typeface="Wingdings" panose="05000000000000000000" pitchFamily="2" charset="2"/>
              <a:buNone/>
            </a:pPr>
            <a:r>
              <a:rPr lang="en-US" altLang="en-US" sz="2400" b="1" dirty="0"/>
              <a:t>	</a:t>
            </a:r>
            <a:r>
              <a:rPr lang="en-US" altLang="en-US" sz="2400" u="sng" dirty="0"/>
              <a:t>Example 2</a:t>
            </a:r>
            <a:r>
              <a:rPr lang="en-US" altLang="en-US" sz="2400" dirty="0"/>
              <a:t>:</a:t>
            </a:r>
          </a:p>
          <a:p>
            <a:pPr eaLnBrk="1" hangingPunct="1">
              <a:lnSpc>
                <a:spcPct val="120000"/>
              </a:lnSpc>
              <a:spcBef>
                <a:spcPts val="600"/>
              </a:spcBef>
              <a:buFont typeface="Wingdings" panose="05000000000000000000" pitchFamily="2" charset="2"/>
              <a:buNone/>
            </a:pPr>
            <a:r>
              <a:rPr lang="en-US" altLang="en-US" sz="2400" dirty="0"/>
              <a:t>	About 5% of IU students are international students now. Kim is an IU student. So she is </a:t>
            </a:r>
            <a:r>
              <a:rPr lang="en-US" altLang="en-US" sz="2400" b="1" dirty="0"/>
              <a:t>probably</a:t>
            </a:r>
            <a:r>
              <a:rPr lang="en-US" altLang="en-US" sz="2400" dirty="0"/>
              <a:t> an international student.  </a:t>
            </a:r>
          </a:p>
          <a:p>
            <a:pPr lvl="1">
              <a:lnSpc>
                <a:spcPct val="120000"/>
              </a:lnSpc>
              <a:spcBef>
                <a:spcPts val="600"/>
              </a:spcBef>
              <a:buFont typeface="Wingdings" panose="05000000000000000000" pitchFamily="2" charset="2"/>
              <a:buNone/>
            </a:pPr>
            <a:r>
              <a:rPr lang="en-US" altLang="en-US" sz="2400" b="1" dirty="0"/>
              <a:t>Weak</a:t>
            </a:r>
          </a:p>
          <a:p>
            <a:pPr lvl="1">
              <a:lnSpc>
                <a:spcPct val="80000"/>
              </a:lnSpc>
            </a:pPr>
            <a:endParaRPr lang="en-US" altLang="en-US" sz="2000" b="1" dirty="0"/>
          </a:p>
        </p:txBody>
      </p:sp>
      <p:sp>
        <p:nvSpPr>
          <p:cNvPr id="55299" name="Rectangle 5">
            <a:extLst>
              <a:ext uri="{FF2B5EF4-FFF2-40B4-BE49-F238E27FC236}">
                <a16:creationId xmlns:a16="http://schemas.microsoft.com/office/drawing/2014/main" id="{30C353DB-90E7-4770-AEB5-8909B84309D0}"/>
              </a:ext>
            </a:extLst>
          </p:cNvPr>
          <p:cNvSpPr>
            <a:spLocks noGrp="1" noChangeArrowheads="1"/>
          </p:cNvSpPr>
          <p:nvPr>
            <p:ph type="title"/>
          </p:nvPr>
        </p:nvSpPr>
        <p:spPr>
          <a:xfrm>
            <a:off x="415925" y="76200"/>
            <a:ext cx="8229600" cy="563562"/>
          </a:xfrm>
          <a:noFill/>
        </p:spPr>
        <p:txBody>
          <a:bodyPr/>
          <a:lstStyle/>
          <a:p>
            <a:r>
              <a:rPr lang="en-US" altLang="en-US" sz="3200" i="0" dirty="0"/>
              <a:t>Inductive strengths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53A1548-FE23-4DB6-BFD4-0C641AE29142}"/>
              </a:ext>
            </a:extLst>
          </p:cNvPr>
          <p:cNvSpPr>
            <a:spLocks noGrp="1" noChangeArrowheads="1"/>
          </p:cNvSpPr>
          <p:nvPr>
            <p:ph type="body" idx="1"/>
          </p:nvPr>
        </p:nvSpPr>
        <p:spPr>
          <a:xfrm>
            <a:off x="381000" y="1066800"/>
            <a:ext cx="8610600" cy="5029200"/>
          </a:xfrm>
        </p:spPr>
        <p:txBody>
          <a:bodyPr/>
          <a:lstStyle/>
          <a:p>
            <a:pPr marL="0" indent="0">
              <a:lnSpc>
                <a:spcPct val="135000"/>
              </a:lnSpc>
              <a:buFont typeface="Wingdings" panose="05000000000000000000" pitchFamily="2" charset="2"/>
              <a:buNone/>
              <a:defRPr/>
            </a:pPr>
            <a:r>
              <a:rPr lang="en-US" sz="2400" b="1" dirty="0"/>
              <a:t>Strong and weak inductive arguments come in degrees:</a:t>
            </a:r>
            <a:r>
              <a:rPr lang="en-US" sz="2400" dirty="0"/>
              <a:t> </a:t>
            </a:r>
          </a:p>
          <a:p>
            <a:pPr>
              <a:lnSpc>
                <a:spcPct val="135000"/>
              </a:lnSpc>
              <a:buFont typeface="Wingdings" panose="05000000000000000000" pitchFamily="2" charset="2"/>
              <a:buNone/>
              <a:defRPr/>
            </a:pPr>
            <a:r>
              <a:rPr lang="en-US" sz="2400" dirty="0"/>
              <a:t>	</a:t>
            </a:r>
            <a:r>
              <a:rPr lang="en-US" sz="2400" u="sng" dirty="0"/>
              <a:t>Example 1</a:t>
            </a:r>
            <a:r>
              <a:rPr lang="en-US" sz="2400" dirty="0"/>
              <a:t>:</a:t>
            </a:r>
          </a:p>
          <a:p>
            <a:pPr eaLnBrk="1" hangingPunct="1">
              <a:lnSpc>
                <a:spcPct val="135000"/>
              </a:lnSpc>
              <a:buFont typeface="Wingdings" panose="05000000000000000000" pitchFamily="2" charset="2"/>
              <a:buNone/>
              <a:defRPr/>
            </a:pPr>
            <a:r>
              <a:rPr lang="en-US" sz="2400" dirty="0"/>
              <a:t>	There is a </a:t>
            </a:r>
            <a:r>
              <a:rPr lang="en-US" sz="2400" b="1" dirty="0"/>
              <a:t>90% </a:t>
            </a:r>
            <a:r>
              <a:rPr lang="en-US" sz="2400" dirty="0"/>
              <a:t>chance that Tom will pass the exam.</a:t>
            </a:r>
          </a:p>
          <a:p>
            <a:pPr eaLnBrk="1" hangingPunct="1">
              <a:lnSpc>
                <a:spcPct val="135000"/>
              </a:lnSpc>
              <a:buFont typeface="Wingdings" panose="05000000000000000000" pitchFamily="2" charset="2"/>
              <a:buNone/>
              <a:defRPr/>
            </a:pPr>
            <a:r>
              <a:rPr lang="en-US" sz="2400" dirty="0"/>
              <a:t>	Therefore, he will probably pass the exam.   </a:t>
            </a:r>
          </a:p>
          <a:p>
            <a:pPr eaLnBrk="1" hangingPunct="1">
              <a:lnSpc>
                <a:spcPct val="135000"/>
              </a:lnSpc>
              <a:buFont typeface="Wingdings" panose="05000000000000000000" pitchFamily="2" charset="2"/>
              <a:buNone/>
              <a:defRPr/>
            </a:pPr>
            <a:r>
              <a:rPr lang="en-US" sz="2400" dirty="0"/>
              <a:t>	 </a:t>
            </a:r>
            <a:r>
              <a:rPr lang="en-US" sz="2400" u="sng" dirty="0"/>
              <a:t>Example 2</a:t>
            </a:r>
            <a:r>
              <a:rPr lang="en-US" sz="2400" dirty="0"/>
              <a:t>:</a:t>
            </a:r>
          </a:p>
          <a:p>
            <a:pPr eaLnBrk="1" hangingPunct="1">
              <a:lnSpc>
                <a:spcPct val="135000"/>
              </a:lnSpc>
              <a:buFont typeface="Wingdings" panose="05000000000000000000" pitchFamily="2" charset="2"/>
              <a:buNone/>
              <a:defRPr/>
            </a:pPr>
            <a:r>
              <a:rPr lang="en-US" sz="2400" dirty="0"/>
              <a:t>	There is a </a:t>
            </a:r>
            <a:r>
              <a:rPr lang="en-US" sz="2400" b="1" dirty="0"/>
              <a:t>60%</a:t>
            </a:r>
            <a:r>
              <a:rPr lang="en-US" sz="2400" dirty="0"/>
              <a:t> chance that Tom will pass the exam.</a:t>
            </a:r>
          </a:p>
          <a:p>
            <a:pPr eaLnBrk="1" hangingPunct="1">
              <a:lnSpc>
                <a:spcPct val="135000"/>
              </a:lnSpc>
              <a:buFont typeface="Wingdings" panose="05000000000000000000" pitchFamily="2" charset="2"/>
              <a:buNone/>
              <a:defRPr/>
            </a:pPr>
            <a:r>
              <a:rPr lang="en-US" sz="2400" dirty="0"/>
              <a:t>	Therefore, he will probably pass the exam. </a:t>
            </a:r>
          </a:p>
          <a:p>
            <a:pPr eaLnBrk="1" hangingPunct="1">
              <a:lnSpc>
                <a:spcPct val="135000"/>
              </a:lnSpc>
              <a:buFont typeface="Wingdings" panose="05000000000000000000" pitchFamily="2" charset="2"/>
              <a:buNone/>
              <a:defRPr/>
            </a:pPr>
            <a:r>
              <a:rPr lang="en-US" sz="2400" dirty="0"/>
              <a:t>	 </a:t>
            </a:r>
            <a:r>
              <a:rPr lang="en-US" sz="2400" u="sng" dirty="0"/>
              <a:t>Example 3</a:t>
            </a:r>
            <a:r>
              <a:rPr lang="en-US" sz="2400" dirty="0"/>
              <a:t>:</a:t>
            </a:r>
          </a:p>
          <a:p>
            <a:pPr eaLnBrk="1" hangingPunct="1">
              <a:lnSpc>
                <a:spcPct val="135000"/>
              </a:lnSpc>
              <a:buFont typeface="Wingdings" panose="05000000000000000000" pitchFamily="2" charset="2"/>
              <a:buNone/>
              <a:defRPr/>
            </a:pPr>
            <a:r>
              <a:rPr lang="en-US" sz="2400" dirty="0"/>
              <a:t>	There is a </a:t>
            </a:r>
            <a:r>
              <a:rPr lang="en-US" sz="2400" b="1" dirty="0"/>
              <a:t>40%</a:t>
            </a:r>
            <a:r>
              <a:rPr lang="en-US" sz="2400" dirty="0"/>
              <a:t> chance that Tom will pass the exam.</a:t>
            </a:r>
          </a:p>
          <a:p>
            <a:pPr eaLnBrk="1" hangingPunct="1">
              <a:lnSpc>
                <a:spcPct val="135000"/>
              </a:lnSpc>
              <a:buFont typeface="Wingdings" panose="05000000000000000000" pitchFamily="2" charset="2"/>
              <a:buNone/>
              <a:defRPr/>
            </a:pPr>
            <a:r>
              <a:rPr lang="en-US" sz="2400" dirty="0"/>
              <a:t>	Therefore, he will probably pass the exam. </a:t>
            </a:r>
          </a:p>
        </p:txBody>
      </p:sp>
      <p:sp>
        <p:nvSpPr>
          <p:cNvPr id="56323" name="Rectangle 5">
            <a:extLst>
              <a:ext uri="{FF2B5EF4-FFF2-40B4-BE49-F238E27FC236}">
                <a16:creationId xmlns:a16="http://schemas.microsoft.com/office/drawing/2014/main" id="{946DA5D2-66E4-4406-99B8-E62BA96DD4AB}"/>
              </a:ext>
            </a:extLst>
          </p:cNvPr>
          <p:cNvSpPr>
            <a:spLocks noGrp="1" noChangeArrowheads="1"/>
          </p:cNvSpPr>
          <p:nvPr>
            <p:ph type="title"/>
          </p:nvPr>
        </p:nvSpPr>
        <p:spPr>
          <a:xfrm>
            <a:off x="457200" y="274638"/>
            <a:ext cx="8229600" cy="563562"/>
          </a:xfrm>
          <a:noFill/>
        </p:spPr>
        <p:txBody>
          <a:bodyPr/>
          <a:lstStyle/>
          <a:p>
            <a:r>
              <a:rPr lang="en-US" altLang="en-US" sz="3200" i="0"/>
              <a:t>Inductive strengths (cont)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A163E78E-50AF-49B3-90BE-1DA07F862C91}"/>
              </a:ext>
            </a:extLst>
          </p:cNvPr>
          <p:cNvSpPr>
            <a:spLocks noGrp="1" noChangeArrowheads="1"/>
          </p:cNvSpPr>
          <p:nvPr>
            <p:ph type="body" idx="1"/>
          </p:nvPr>
        </p:nvSpPr>
        <p:spPr>
          <a:xfrm>
            <a:off x="-76200" y="838200"/>
            <a:ext cx="9220200" cy="5410200"/>
          </a:xfrm>
        </p:spPr>
        <p:txBody>
          <a:bodyPr/>
          <a:lstStyle/>
          <a:p>
            <a:pPr marL="0" indent="0">
              <a:lnSpc>
                <a:spcPct val="135000"/>
              </a:lnSpc>
              <a:buFont typeface="Wingdings" panose="05000000000000000000" pitchFamily="2" charset="2"/>
              <a:buNone/>
              <a:defRPr/>
            </a:pPr>
            <a:r>
              <a:rPr lang="en-US" sz="2400" b="1" dirty="0"/>
              <a:t>Strong inductive arguments may be </a:t>
            </a:r>
            <a:r>
              <a:rPr lang="en-US" sz="2400" b="1" i="1" u="sng" dirty="0"/>
              <a:t>cogent</a:t>
            </a:r>
            <a:r>
              <a:rPr lang="en-US" sz="2400" b="1" dirty="0"/>
              <a:t> or </a:t>
            </a:r>
            <a:r>
              <a:rPr lang="en-US" sz="2400" b="1" i="1" u="sng" dirty="0" err="1"/>
              <a:t>uncogent</a:t>
            </a:r>
            <a:r>
              <a:rPr lang="en-US" sz="2400" b="1" dirty="0"/>
              <a:t>:</a:t>
            </a:r>
            <a:r>
              <a:rPr lang="en-US" sz="2400" dirty="0"/>
              <a:t> </a:t>
            </a:r>
          </a:p>
          <a:p>
            <a:pPr>
              <a:lnSpc>
                <a:spcPct val="135000"/>
              </a:lnSpc>
              <a:buFont typeface="Wingdings" panose="05000000000000000000" pitchFamily="2" charset="2"/>
              <a:buNone/>
              <a:defRPr/>
            </a:pPr>
            <a:r>
              <a:rPr lang="en-US" sz="2400" dirty="0"/>
              <a:t>	</a:t>
            </a:r>
            <a:r>
              <a:rPr lang="en-US" sz="2400" u="sng" dirty="0"/>
              <a:t>Example 1</a:t>
            </a:r>
            <a:r>
              <a:rPr lang="en-US" sz="2400" dirty="0"/>
              <a:t>:</a:t>
            </a:r>
          </a:p>
          <a:p>
            <a:pPr eaLnBrk="1" hangingPunct="1">
              <a:lnSpc>
                <a:spcPct val="135000"/>
              </a:lnSpc>
              <a:buFont typeface="Wingdings" panose="05000000000000000000" pitchFamily="2" charset="2"/>
              <a:buNone/>
              <a:defRPr/>
            </a:pPr>
            <a:r>
              <a:rPr lang="en-US" sz="2400" dirty="0"/>
              <a:t>	It’s the rainy season and it has been raining for the last 3 days.</a:t>
            </a:r>
          </a:p>
          <a:p>
            <a:pPr eaLnBrk="1" hangingPunct="1">
              <a:lnSpc>
                <a:spcPct val="135000"/>
              </a:lnSpc>
              <a:buFont typeface="Wingdings" panose="05000000000000000000" pitchFamily="2" charset="2"/>
              <a:buNone/>
              <a:defRPr/>
            </a:pPr>
            <a:r>
              <a:rPr lang="en-US" sz="2400" dirty="0"/>
              <a:t>	Therefore, it is probably going to rain today.   </a:t>
            </a:r>
          </a:p>
          <a:p>
            <a:pPr eaLnBrk="1" hangingPunct="1">
              <a:lnSpc>
                <a:spcPct val="135000"/>
              </a:lnSpc>
              <a:buFont typeface="Wingdings" panose="05000000000000000000" pitchFamily="2" charset="2"/>
              <a:buNone/>
              <a:defRPr/>
            </a:pPr>
            <a:r>
              <a:rPr lang="en-US" sz="2400" dirty="0"/>
              <a:t>	</a:t>
            </a:r>
            <a:r>
              <a:rPr lang="en-US" sz="2400" b="1" dirty="0"/>
              <a:t>Strong and cogent (convincing)</a:t>
            </a:r>
          </a:p>
          <a:p>
            <a:pPr eaLnBrk="1" hangingPunct="1">
              <a:lnSpc>
                <a:spcPct val="135000"/>
              </a:lnSpc>
              <a:buFont typeface="Wingdings" panose="05000000000000000000" pitchFamily="2" charset="2"/>
              <a:buNone/>
              <a:defRPr/>
            </a:pPr>
            <a:r>
              <a:rPr lang="en-US" sz="2400" dirty="0"/>
              <a:t>	 </a:t>
            </a:r>
            <a:r>
              <a:rPr lang="en-US" sz="2400" u="sng" dirty="0"/>
              <a:t>Example 2</a:t>
            </a:r>
            <a:r>
              <a:rPr lang="en-US" sz="2400" dirty="0"/>
              <a:t>:</a:t>
            </a:r>
          </a:p>
          <a:p>
            <a:pPr eaLnBrk="1" hangingPunct="1">
              <a:lnSpc>
                <a:spcPct val="135000"/>
              </a:lnSpc>
              <a:buFont typeface="Wingdings" panose="05000000000000000000" pitchFamily="2" charset="2"/>
              <a:buNone/>
              <a:defRPr/>
            </a:pPr>
            <a:r>
              <a:rPr lang="en-US" sz="2400" dirty="0"/>
              <a:t>	Rainy days </a:t>
            </a:r>
            <a:r>
              <a:rPr lang="en-US" sz="2400"/>
              <a:t>generally result </a:t>
            </a:r>
            <a:r>
              <a:rPr lang="en-US" sz="2400" dirty="0"/>
              <a:t>in dry weather and it is raining now.</a:t>
            </a:r>
          </a:p>
          <a:p>
            <a:pPr eaLnBrk="1" hangingPunct="1">
              <a:lnSpc>
                <a:spcPct val="135000"/>
              </a:lnSpc>
              <a:buFont typeface="Wingdings" panose="05000000000000000000" pitchFamily="2" charset="2"/>
              <a:buNone/>
              <a:defRPr/>
            </a:pPr>
            <a:r>
              <a:rPr lang="en-US" sz="2400" dirty="0"/>
              <a:t>	Therefore, we’ll probably have dry weather today. </a:t>
            </a:r>
          </a:p>
          <a:p>
            <a:pPr eaLnBrk="1" hangingPunct="1">
              <a:lnSpc>
                <a:spcPct val="135000"/>
              </a:lnSpc>
              <a:buNone/>
              <a:defRPr/>
            </a:pPr>
            <a:r>
              <a:rPr lang="en-US" sz="2400" dirty="0"/>
              <a:t>	</a:t>
            </a:r>
            <a:r>
              <a:rPr lang="en-US" sz="2400" b="1" dirty="0"/>
              <a:t>Strong but </a:t>
            </a:r>
            <a:r>
              <a:rPr lang="en-US" sz="2400" b="1" dirty="0" err="1"/>
              <a:t>uncogent</a:t>
            </a:r>
            <a:r>
              <a:rPr lang="en-US" sz="2400" b="1" dirty="0"/>
              <a:t> (at least one</a:t>
            </a:r>
            <a:r>
              <a:rPr lang="vi-VN" sz="2400" b="1" dirty="0"/>
              <a:t> </a:t>
            </a:r>
            <a:r>
              <a:rPr lang="en-US" sz="2400" b="1" dirty="0"/>
              <a:t>premise</a:t>
            </a:r>
            <a:r>
              <a:rPr lang="vi-VN" sz="2400" b="1" dirty="0"/>
              <a:t> </a:t>
            </a:r>
            <a:r>
              <a:rPr lang="vi-VN" sz="2400" b="1" dirty="0" err="1"/>
              <a:t>is</a:t>
            </a:r>
            <a:r>
              <a:rPr lang="en-US" sz="2400" b="1" dirty="0"/>
              <a:t> false)</a:t>
            </a:r>
          </a:p>
          <a:p>
            <a:pPr eaLnBrk="1" hangingPunct="1">
              <a:lnSpc>
                <a:spcPct val="135000"/>
              </a:lnSpc>
              <a:buFont typeface="Wingdings" panose="05000000000000000000" pitchFamily="2" charset="2"/>
              <a:buNone/>
              <a:defRPr/>
            </a:pPr>
            <a:r>
              <a:rPr lang="en-US" sz="2400" dirty="0"/>
              <a:t>	</a:t>
            </a:r>
          </a:p>
        </p:txBody>
      </p:sp>
      <p:sp>
        <p:nvSpPr>
          <p:cNvPr id="57347" name="Rectangle 5">
            <a:extLst>
              <a:ext uri="{FF2B5EF4-FFF2-40B4-BE49-F238E27FC236}">
                <a16:creationId xmlns:a16="http://schemas.microsoft.com/office/drawing/2014/main" id="{CB01E0C3-7D7D-46F2-BAA9-A636868196D2}"/>
              </a:ext>
            </a:extLst>
          </p:cNvPr>
          <p:cNvSpPr>
            <a:spLocks noGrp="1" noChangeArrowheads="1"/>
          </p:cNvSpPr>
          <p:nvPr>
            <p:ph type="title"/>
          </p:nvPr>
        </p:nvSpPr>
        <p:spPr>
          <a:xfrm>
            <a:off x="457200" y="26988"/>
            <a:ext cx="8229600" cy="563562"/>
          </a:xfrm>
          <a:noFill/>
        </p:spPr>
        <p:txBody>
          <a:bodyPr/>
          <a:lstStyle/>
          <a:p>
            <a:r>
              <a:rPr lang="en-US" altLang="en-US" sz="3200" i="0"/>
              <a:t>Inductive strengths (con’t)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5">
            <a:extLst>
              <a:ext uri="{FF2B5EF4-FFF2-40B4-BE49-F238E27FC236}">
                <a16:creationId xmlns:a16="http://schemas.microsoft.com/office/drawing/2014/main" id="{6C91ABAB-BBEE-4872-A5B1-22FE28FA9F9E}"/>
              </a:ext>
            </a:extLst>
          </p:cNvPr>
          <p:cNvSpPr>
            <a:spLocks noGrp="1" noChangeArrowheads="1"/>
          </p:cNvSpPr>
          <p:nvPr>
            <p:ph type="title"/>
          </p:nvPr>
        </p:nvSpPr>
        <p:spPr>
          <a:xfrm>
            <a:off x="152400" y="228600"/>
            <a:ext cx="8534400" cy="868363"/>
          </a:xfrm>
          <a:noFill/>
        </p:spPr>
        <p:txBody>
          <a:bodyPr/>
          <a:lstStyle/>
          <a:p>
            <a:r>
              <a:rPr lang="en-US" altLang="en-US" sz="3200" i="0"/>
              <a:t>Generalization of inductive strength</a:t>
            </a:r>
          </a:p>
        </p:txBody>
      </p:sp>
      <p:pic>
        <p:nvPicPr>
          <p:cNvPr id="58371" name="Picture 2">
            <a:extLst>
              <a:ext uri="{FF2B5EF4-FFF2-40B4-BE49-F238E27FC236}">
                <a16:creationId xmlns:a16="http://schemas.microsoft.com/office/drawing/2014/main" id="{478243F5-493F-4260-9EFF-891C7D13D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95400"/>
            <a:ext cx="42259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46159F14-D33B-461A-A95F-6616B4CA2F83}"/>
              </a:ext>
            </a:extLst>
          </p:cNvPr>
          <p:cNvSpPr>
            <a:spLocks noGrp="1"/>
          </p:cNvSpPr>
          <p:nvPr>
            <p:ph type="title"/>
          </p:nvPr>
        </p:nvSpPr>
        <p:spPr>
          <a:xfrm>
            <a:off x="533400" y="685800"/>
            <a:ext cx="8229600" cy="868363"/>
          </a:xfrm>
        </p:spPr>
        <p:txBody>
          <a:bodyPr/>
          <a:lstStyle/>
          <a:p>
            <a:r>
              <a:rPr lang="en-US" altLang="en-US" i="0"/>
              <a:t>PRACTICE</a:t>
            </a:r>
          </a:p>
        </p:txBody>
      </p:sp>
      <p:sp>
        <p:nvSpPr>
          <p:cNvPr id="59395" name="Rectangle 1026">
            <a:extLst>
              <a:ext uri="{FF2B5EF4-FFF2-40B4-BE49-F238E27FC236}">
                <a16:creationId xmlns:a16="http://schemas.microsoft.com/office/drawing/2014/main" id="{785E1E47-24EE-476F-B333-9FDFFDD809D5}"/>
              </a:ext>
            </a:extLst>
          </p:cNvPr>
          <p:cNvSpPr txBox="1">
            <a:spLocks noChangeArrowheads="1"/>
          </p:cNvSpPr>
          <p:nvPr/>
        </p:nvSpPr>
        <p:spPr bwMode="auto">
          <a:xfrm>
            <a:off x="685800" y="1828800"/>
            <a:ext cx="82296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50000"/>
              </a:lnSpc>
            </a:pPr>
            <a:r>
              <a:rPr lang="en-US" altLang="en-US" sz="3200"/>
              <a:t>DEDUCTIVE OR INDUCTIVE?</a:t>
            </a:r>
          </a:p>
        </p:txBody>
      </p:sp>
      <p:sp>
        <p:nvSpPr>
          <p:cNvPr id="59396" name="Rectangle 4">
            <a:extLst>
              <a:ext uri="{FF2B5EF4-FFF2-40B4-BE49-F238E27FC236}">
                <a16:creationId xmlns:a16="http://schemas.microsoft.com/office/drawing/2014/main" id="{F612A7B0-265E-40C3-88F4-C76C627DB6FF}"/>
              </a:ext>
            </a:extLst>
          </p:cNvPr>
          <p:cNvSpPr>
            <a:spLocks noChangeArrowheads="1"/>
          </p:cNvSpPr>
          <p:nvPr/>
        </p:nvSpPr>
        <p:spPr bwMode="auto">
          <a:xfrm>
            <a:off x="609600" y="3505200"/>
            <a:ext cx="3810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50000"/>
              </a:lnSpc>
            </a:pPr>
            <a:r>
              <a:rPr lang="en-US" altLang="en-US" sz="2800">
                <a:solidFill>
                  <a:srgbClr val="080808"/>
                </a:solidFill>
              </a:rPr>
              <a:t>valid/invalid?</a:t>
            </a:r>
          </a:p>
          <a:p>
            <a:pPr algn="ctr" eaLnBrk="1" hangingPunct="1">
              <a:lnSpc>
                <a:spcPct val="150000"/>
              </a:lnSpc>
            </a:pPr>
            <a:r>
              <a:rPr lang="en-US" altLang="en-US" sz="2800">
                <a:solidFill>
                  <a:srgbClr val="080808"/>
                </a:solidFill>
              </a:rPr>
              <a:t> sound/unsound? </a:t>
            </a:r>
          </a:p>
        </p:txBody>
      </p:sp>
      <p:sp>
        <p:nvSpPr>
          <p:cNvPr id="59397" name="Rectangle 5">
            <a:extLst>
              <a:ext uri="{FF2B5EF4-FFF2-40B4-BE49-F238E27FC236}">
                <a16:creationId xmlns:a16="http://schemas.microsoft.com/office/drawing/2014/main" id="{60AC3C6E-2914-4EDF-A3ED-3E413BA5E69D}"/>
              </a:ext>
            </a:extLst>
          </p:cNvPr>
          <p:cNvSpPr>
            <a:spLocks noChangeArrowheads="1"/>
          </p:cNvSpPr>
          <p:nvPr/>
        </p:nvSpPr>
        <p:spPr bwMode="auto">
          <a:xfrm>
            <a:off x="5651500" y="3505200"/>
            <a:ext cx="3276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50000"/>
              </a:lnSpc>
            </a:pPr>
            <a:r>
              <a:rPr lang="en-US" altLang="en-US" sz="2800" dirty="0">
                <a:solidFill>
                  <a:srgbClr val="080808"/>
                </a:solidFill>
              </a:rPr>
              <a:t>weak or strong?</a:t>
            </a:r>
          </a:p>
          <a:p>
            <a:pPr algn="just" eaLnBrk="1" hangingPunct="1">
              <a:lnSpc>
                <a:spcPct val="150000"/>
              </a:lnSpc>
            </a:pPr>
            <a:r>
              <a:rPr lang="en-US" altLang="en-US" sz="2800" dirty="0">
                <a:solidFill>
                  <a:srgbClr val="080808"/>
                </a:solidFill>
              </a:rPr>
              <a:t>cogent/</a:t>
            </a:r>
            <a:r>
              <a:rPr lang="en-US" altLang="en-US" sz="2800" dirty="0" err="1">
                <a:solidFill>
                  <a:srgbClr val="080808"/>
                </a:solidFill>
              </a:rPr>
              <a:t>uncogent</a:t>
            </a:r>
            <a:r>
              <a:rPr lang="en-US" altLang="en-US" sz="2800" dirty="0">
                <a:solidFill>
                  <a:srgbClr val="080808"/>
                </a:solidFill>
              </a:rPr>
              <a:t>?</a:t>
            </a:r>
          </a:p>
        </p:txBody>
      </p:sp>
      <p:sp>
        <p:nvSpPr>
          <p:cNvPr id="7" name="Down Arrow 6">
            <a:extLst>
              <a:ext uri="{FF2B5EF4-FFF2-40B4-BE49-F238E27FC236}">
                <a16:creationId xmlns:a16="http://schemas.microsoft.com/office/drawing/2014/main" id="{14F43259-B1D3-4E4D-A07A-6D07D7C3A93E}"/>
              </a:ext>
            </a:extLst>
          </p:cNvPr>
          <p:cNvSpPr/>
          <p:nvPr/>
        </p:nvSpPr>
        <p:spPr>
          <a:xfrm rot="1423884">
            <a:off x="2590800" y="2738438"/>
            <a:ext cx="533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Down Arrow 7">
            <a:extLst>
              <a:ext uri="{FF2B5EF4-FFF2-40B4-BE49-F238E27FC236}">
                <a16:creationId xmlns:a16="http://schemas.microsoft.com/office/drawing/2014/main" id="{98994229-1AE8-4489-9BDF-C558F240A3B3}"/>
              </a:ext>
            </a:extLst>
          </p:cNvPr>
          <p:cNvSpPr/>
          <p:nvPr/>
        </p:nvSpPr>
        <p:spPr>
          <a:xfrm rot="19654454">
            <a:off x="6126163" y="2744788"/>
            <a:ext cx="5334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400" name="TextBox 8">
            <a:extLst>
              <a:ext uri="{FF2B5EF4-FFF2-40B4-BE49-F238E27FC236}">
                <a16:creationId xmlns:a16="http://schemas.microsoft.com/office/drawing/2014/main" id="{C1D06AF9-898D-40B8-B138-F1372117625B}"/>
              </a:ext>
            </a:extLst>
          </p:cNvPr>
          <p:cNvSpPr txBox="1">
            <a:spLocks noChangeArrowheads="1"/>
          </p:cNvSpPr>
          <p:nvPr/>
        </p:nvSpPr>
        <p:spPr bwMode="auto">
          <a:xfrm>
            <a:off x="533400" y="5029200"/>
            <a:ext cx="76962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600"/>
              </a:spcBef>
              <a:spcAft>
                <a:spcPts val="600"/>
              </a:spcAft>
              <a:buFontTx/>
              <a:buAutoNum type="arabicPeriod"/>
            </a:pPr>
            <a:r>
              <a:rPr lang="en-US" altLang="en-US" sz="2400" b="1" dirty="0"/>
              <a:t>Identify the premise(s) and conclusion.</a:t>
            </a:r>
          </a:p>
          <a:p>
            <a:pPr eaLnBrk="1" hangingPunct="1">
              <a:spcBef>
                <a:spcPts val="600"/>
              </a:spcBef>
              <a:spcAft>
                <a:spcPts val="600"/>
              </a:spcAft>
              <a:buFontTx/>
              <a:buAutoNum type="arabicPeriod"/>
            </a:pPr>
            <a:r>
              <a:rPr lang="en-US" altLang="en-US" sz="2400" b="1" dirty="0"/>
              <a:t>Identify the type of argument.</a:t>
            </a:r>
          </a:p>
          <a:p>
            <a:pPr eaLnBrk="1" hangingPunct="1">
              <a:spcBef>
                <a:spcPts val="600"/>
              </a:spcBef>
              <a:spcAft>
                <a:spcPts val="600"/>
              </a:spcAft>
              <a:buFontTx/>
              <a:buAutoNum type="arabicPeriod"/>
            </a:pPr>
            <a:r>
              <a:rPr lang="en-US" altLang="en-US" sz="2400" b="1" dirty="0"/>
              <a:t>Evaluate each argument.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1026">
            <a:extLst>
              <a:ext uri="{FF2B5EF4-FFF2-40B4-BE49-F238E27FC236}">
                <a16:creationId xmlns:a16="http://schemas.microsoft.com/office/drawing/2014/main" id="{04045919-BEF1-4952-922C-63F0BD174377}"/>
              </a:ext>
            </a:extLst>
          </p:cNvPr>
          <p:cNvSpPr>
            <a:spLocks noGrp="1" noChangeArrowheads="1"/>
          </p:cNvSpPr>
          <p:nvPr>
            <p:ph type="title"/>
          </p:nvPr>
        </p:nvSpPr>
        <p:spPr>
          <a:xfrm>
            <a:off x="876300" y="70945"/>
            <a:ext cx="2667000" cy="639763"/>
          </a:xfrm>
        </p:spPr>
        <p:txBody>
          <a:bodyPr/>
          <a:lstStyle/>
          <a:p>
            <a:pPr eaLnBrk="1" hangingPunct="1"/>
            <a:r>
              <a:rPr lang="en-US" altLang="en-US" sz="3200" i="0" dirty="0"/>
              <a:t>Argument 1</a:t>
            </a:r>
          </a:p>
        </p:txBody>
      </p:sp>
      <p:sp>
        <p:nvSpPr>
          <p:cNvPr id="60419" name="Rectangle 1027">
            <a:extLst>
              <a:ext uri="{FF2B5EF4-FFF2-40B4-BE49-F238E27FC236}">
                <a16:creationId xmlns:a16="http://schemas.microsoft.com/office/drawing/2014/main" id="{6C20A471-25F8-46A4-81FE-500A8A5CB424}"/>
              </a:ext>
            </a:extLst>
          </p:cNvPr>
          <p:cNvSpPr>
            <a:spLocks noGrp="1" noChangeArrowheads="1"/>
          </p:cNvSpPr>
          <p:nvPr>
            <p:ph type="body" sz="half" idx="1"/>
          </p:nvPr>
        </p:nvSpPr>
        <p:spPr>
          <a:xfrm>
            <a:off x="152400" y="914400"/>
            <a:ext cx="4114800" cy="5867400"/>
          </a:xfrm>
        </p:spPr>
        <p:txBody>
          <a:bodyPr/>
          <a:lstStyle/>
          <a:p>
            <a:pPr eaLnBrk="1" hangingPunct="1">
              <a:lnSpc>
                <a:spcPct val="120000"/>
              </a:lnSpc>
            </a:pPr>
            <a:r>
              <a:rPr lang="en-US" altLang="en-US" sz="2400" dirty="0"/>
              <a:t>A sample of fifty motorists who were stopped in accidents on the freeway revealed that one in four drivers were either uninsured, intoxicated, or both.  Thus, if you get involved in an accident on the freeway, there is a 25% chance the other motorists are drunk or uninsured.</a:t>
            </a:r>
          </a:p>
        </p:txBody>
      </p:sp>
      <p:sp>
        <p:nvSpPr>
          <p:cNvPr id="60420" name="Rectangle 1028">
            <a:extLst>
              <a:ext uri="{FF2B5EF4-FFF2-40B4-BE49-F238E27FC236}">
                <a16:creationId xmlns:a16="http://schemas.microsoft.com/office/drawing/2014/main" id="{CF372CEF-E4DD-46C6-964C-E265C1EA3A52}"/>
              </a:ext>
            </a:extLst>
          </p:cNvPr>
          <p:cNvSpPr>
            <a:spLocks noGrp="1" noChangeArrowheads="1"/>
          </p:cNvSpPr>
          <p:nvPr>
            <p:ph type="body" sz="half" idx="2"/>
          </p:nvPr>
        </p:nvSpPr>
        <p:spPr>
          <a:xfrm>
            <a:off x="4419600" y="914400"/>
            <a:ext cx="4572000" cy="5867400"/>
          </a:xfrm>
        </p:spPr>
        <p:txBody>
          <a:bodyPr/>
          <a:lstStyle/>
          <a:p>
            <a:pPr eaLnBrk="1" hangingPunct="1">
              <a:lnSpc>
                <a:spcPct val="120000"/>
              </a:lnSpc>
            </a:pPr>
            <a:r>
              <a:rPr lang="en-US" altLang="en-US" sz="2400"/>
              <a:t>The Law of the Sea treaty states that any vessel beyond a 12 mile limit is in international waters. The treaty also states that any vessel in international waters cannot be legally stopped or boarded. Therefore, when the U.S. Coast Guard stops boats coming from Cuba or Haiti more than 12 miles from the U.S. coast, it is violating the Law of the Sea.</a:t>
            </a:r>
          </a:p>
        </p:txBody>
      </p:sp>
      <p:sp>
        <p:nvSpPr>
          <p:cNvPr id="5" name="Rectangle 1026">
            <a:extLst>
              <a:ext uri="{FF2B5EF4-FFF2-40B4-BE49-F238E27FC236}">
                <a16:creationId xmlns:a16="http://schemas.microsoft.com/office/drawing/2014/main" id="{B327FB83-C349-4BE2-83AE-27EA07A26F08}"/>
              </a:ext>
            </a:extLst>
          </p:cNvPr>
          <p:cNvSpPr txBox="1">
            <a:spLocks noChangeArrowheads="1"/>
          </p:cNvSpPr>
          <p:nvPr/>
        </p:nvSpPr>
        <p:spPr bwMode="auto">
          <a:xfrm>
            <a:off x="5715000" y="70945"/>
            <a:ext cx="2667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200" b="1" i="1">
                <a:solidFill>
                  <a:schemeClr val="tx1"/>
                </a:solidFill>
                <a:latin typeface="+mj-lt"/>
                <a:ea typeface="+mj-ea"/>
                <a:cs typeface="+mj-cs"/>
              </a:defRPr>
            </a:lvl1pPr>
            <a:lvl2pPr algn="ctr" rtl="0" eaLnBrk="0" fontAlgn="base" hangingPunct="0">
              <a:spcBef>
                <a:spcPct val="0"/>
              </a:spcBef>
              <a:spcAft>
                <a:spcPct val="0"/>
              </a:spcAft>
              <a:defRPr sz="4200" b="1" i="1">
                <a:solidFill>
                  <a:schemeClr val="tx1"/>
                </a:solidFill>
                <a:latin typeface="Arial" charset="0"/>
              </a:defRPr>
            </a:lvl2pPr>
            <a:lvl3pPr algn="ctr" rtl="0" eaLnBrk="0" fontAlgn="base" hangingPunct="0">
              <a:spcBef>
                <a:spcPct val="0"/>
              </a:spcBef>
              <a:spcAft>
                <a:spcPct val="0"/>
              </a:spcAft>
              <a:defRPr sz="4200" b="1" i="1">
                <a:solidFill>
                  <a:schemeClr val="tx1"/>
                </a:solidFill>
                <a:latin typeface="Arial" charset="0"/>
              </a:defRPr>
            </a:lvl3pPr>
            <a:lvl4pPr algn="ctr" rtl="0" eaLnBrk="0" fontAlgn="base" hangingPunct="0">
              <a:spcBef>
                <a:spcPct val="0"/>
              </a:spcBef>
              <a:spcAft>
                <a:spcPct val="0"/>
              </a:spcAft>
              <a:defRPr sz="4200" b="1" i="1">
                <a:solidFill>
                  <a:schemeClr val="tx1"/>
                </a:solidFill>
                <a:latin typeface="Arial" charset="0"/>
              </a:defRPr>
            </a:lvl4pPr>
            <a:lvl5pPr algn="ctr" rtl="0" eaLnBrk="0" fontAlgn="base" hangingPunct="0">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eaLnBrk="1" hangingPunct="1"/>
            <a:r>
              <a:rPr lang="en-US" altLang="en-US" sz="3200" i="0" kern="0" dirty="0"/>
              <a:t>Argument 2</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1027">
            <a:extLst>
              <a:ext uri="{FF2B5EF4-FFF2-40B4-BE49-F238E27FC236}">
                <a16:creationId xmlns:a16="http://schemas.microsoft.com/office/drawing/2014/main" id="{89FCD82B-79E5-4C68-B901-DC7544CB64E3}"/>
              </a:ext>
            </a:extLst>
          </p:cNvPr>
          <p:cNvSpPr>
            <a:spLocks noGrp="1" noChangeArrowheads="1"/>
          </p:cNvSpPr>
          <p:nvPr>
            <p:ph type="body" sz="half" idx="1"/>
          </p:nvPr>
        </p:nvSpPr>
        <p:spPr>
          <a:xfrm>
            <a:off x="0" y="990600"/>
            <a:ext cx="8839200" cy="2743200"/>
          </a:xfrm>
        </p:spPr>
        <p:txBody>
          <a:bodyPr/>
          <a:lstStyle/>
          <a:p>
            <a:pPr marL="457200" indent="-457200" eaLnBrk="1" hangingPunct="1">
              <a:lnSpc>
                <a:spcPct val="120000"/>
              </a:lnSpc>
              <a:buFont typeface="Arial" panose="020B0604020202020204" pitchFamily="34" charset="0"/>
              <a:buAutoNum type="arabicPeriod"/>
            </a:pPr>
            <a:r>
              <a:rPr lang="en-US" altLang="en-US" sz="2400" dirty="0"/>
              <a:t>A sample of fifty motorists who caused accidents on the freeway revealed that </a:t>
            </a:r>
            <a:r>
              <a:rPr lang="en-US" altLang="en-US" sz="2400" b="1" dirty="0"/>
              <a:t>one in four drivers</a:t>
            </a:r>
            <a:r>
              <a:rPr lang="en-US" altLang="en-US" sz="2400" dirty="0"/>
              <a:t> were either uninsured or drunk, or both. (</a:t>
            </a:r>
            <a:r>
              <a:rPr lang="en-US" altLang="en-US" sz="2400" b="1" dirty="0"/>
              <a:t>observation)  </a:t>
            </a:r>
          </a:p>
          <a:p>
            <a:pPr marL="457200" indent="-457200" eaLnBrk="1" hangingPunct="1">
              <a:lnSpc>
                <a:spcPct val="120000"/>
              </a:lnSpc>
              <a:buFont typeface="Arial" panose="020B0604020202020204" pitchFamily="34" charset="0"/>
              <a:buAutoNum type="arabicPeriod"/>
            </a:pPr>
            <a:r>
              <a:rPr lang="en-US" altLang="en-US" sz="2400" dirty="0"/>
              <a:t>Thus, if you get involved in an accident with motorcycles on the freeway, there is </a:t>
            </a:r>
            <a:r>
              <a:rPr lang="en-US" altLang="en-US" sz="2400" b="1" dirty="0"/>
              <a:t>a 25% chance</a:t>
            </a:r>
            <a:r>
              <a:rPr lang="en-US" altLang="en-US" sz="2400" dirty="0"/>
              <a:t> the motorists are uninsured, drunk, or both.</a:t>
            </a:r>
            <a:r>
              <a:rPr lang="en-US" altLang="en-US" sz="2400" b="1" dirty="0"/>
              <a:t> (Conclusion)</a:t>
            </a:r>
          </a:p>
          <a:p>
            <a:pPr marL="457200" indent="-457200" eaLnBrk="1" hangingPunct="1">
              <a:lnSpc>
                <a:spcPct val="120000"/>
              </a:lnSpc>
              <a:buFont typeface="Arial" panose="020B0604020202020204" pitchFamily="34" charset="0"/>
              <a:buAutoNum type="arabicPeriod"/>
            </a:pPr>
            <a:endParaRPr lang="en-US" altLang="en-US" sz="2400" dirty="0"/>
          </a:p>
        </p:txBody>
      </p:sp>
      <p:sp>
        <p:nvSpPr>
          <p:cNvPr id="7" name="Rectangle 1027">
            <a:extLst>
              <a:ext uri="{FF2B5EF4-FFF2-40B4-BE49-F238E27FC236}">
                <a16:creationId xmlns:a16="http://schemas.microsoft.com/office/drawing/2014/main" id="{6AFD0EAE-5242-4B4C-9273-7A19BBD43AB2}"/>
              </a:ext>
            </a:extLst>
          </p:cNvPr>
          <p:cNvSpPr txBox="1">
            <a:spLocks noChangeArrowheads="1"/>
          </p:cNvSpPr>
          <p:nvPr/>
        </p:nvSpPr>
        <p:spPr bwMode="auto">
          <a:xfrm>
            <a:off x="492125" y="40767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b="1" dirty="0">
                <a:latin typeface="Times New Roman" panose="02020603050405020304" pitchFamily="18" charset="0"/>
                <a:cs typeface="Times New Roman" panose="02020603050405020304" pitchFamily="18" charset="0"/>
              </a:rPr>
              <a:t>→ </a:t>
            </a:r>
            <a:r>
              <a:rPr lang="en-US" altLang="en-US" sz="2400" b="1" dirty="0"/>
              <a:t>inductive argument from generalization </a:t>
            </a:r>
          </a:p>
        </p:txBody>
      </p:sp>
      <p:sp>
        <p:nvSpPr>
          <p:cNvPr id="8" name="Rectangle 1027">
            <a:extLst>
              <a:ext uri="{FF2B5EF4-FFF2-40B4-BE49-F238E27FC236}">
                <a16:creationId xmlns:a16="http://schemas.microsoft.com/office/drawing/2014/main" id="{BC65F505-3C3B-4CE5-80B2-B569BB18402F}"/>
              </a:ext>
            </a:extLst>
          </p:cNvPr>
          <p:cNvSpPr txBox="1">
            <a:spLocks noChangeArrowheads="1"/>
          </p:cNvSpPr>
          <p:nvPr/>
        </p:nvSpPr>
        <p:spPr bwMode="auto">
          <a:xfrm>
            <a:off x="492125" y="47244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dirty="0"/>
              <a:t>one in four = a 25% chance </a:t>
            </a:r>
            <a:r>
              <a:rPr lang="en-US" altLang="en-US" sz="2400" b="1" dirty="0">
                <a:latin typeface="Times New Roman" panose="02020603050405020304" pitchFamily="18" charset="0"/>
                <a:cs typeface="Times New Roman" panose="02020603050405020304" pitchFamily="18" charset="0"/>
              </a:rPr>
              <a:t>→ </a:t>
            </a:r>
            <a:r>
              <a:rPr lang="en-US" altLang="en-US" sz="2400" dirty="0"/>
              <a:t>strong </a:t>
            </a:r>
            <a:r>
              <a:rPr lang="en-US" altLang="en-US" sz="2400" b="1" dirty="0"/>
              <a:t> </a:t>
            </a:r>
          </a:p>
        </p:txBody>
      </p:sp>
      <p:sp>
        <p:nvSpPr>
          <p:cNvPr id="61445" name="Rectangle 1026">
            <a:extLst>
              <a:ext uri="{FF2B5EF4-FFF2-40B4-BE49-F238E27FC236}">
                <a16:creationId xmlns:a16="http://schemas.microsoft.com/office/drawing/2014/main" id="{708CFBE8-5F5C-434A-970C-6EB2D5BE5C40}"/>
              </a:ext>
            </a:extLst>
          </p:cNvPr>
          <p:cNvSpPr>
            <a:spLocks noGrp="1" noChangeArrowheads="1"/>
          </p:cNvSpPr>
          <p:nvPr>
            <p:ph type="title"/>
          </p:nvPr>
        </p:nvSpPr>
        <p:spPr>
          <a:xfrm>
            <a:off x="457200" y="152400"/>
            <a:ext cx="8229600" cy="639763"/>
          </a:xfrm>
        </p:spPr>
        <p:txBody>
          <a:bodyPr/>
          <a:lstStyle/>
          <a:p>
            <a:pPr eaLnBrk="1" hangingPunct="1"/>
            <a:r>
              <a:rPr lang="en-US" altLang="en-US" sz="3200" i="0"/>
              <a:t>Deductive or inductive reasoning?</a:t>
            </a:r>
          </a:p>
        </p:txBody>
      </p:sp>
      <p:sp>
        <p:nvSpPr>
          <p:cNvPr id="9" name="Rectangle 1027">
            <a:extLst>
              <a:ext uri="{FF2B5EF4-FFF2-40B4-BE49-F238E27FC236}">
                <a16:creationId xmlns:a16="http://schemas.microsoft.com/office/drawing/2014/main" id="{8E2B1F28-8232-4EC0-B115-8C63C5166FD7}"/>
              </a:ext>
            </a:extLst>
          </p:cNvPr>
          <p:cNvSpPr txBox="1">
            <a:spLocks noChangeArrowheads="1"/>
          </p:cNvSpPr>
          <p:nvPr/>
        </p:nvSpPr>
        <p:spPr bwMode="auto">
          <a:xfrm>
            <a:off x="492125" y="5257800"/>
            <a:ext cx="8651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dirty="0"/>
              <a:t>a sample of 50 motorists: too small compared with</a:t>
            </a:r>
            <a:r>
              <a:rPr lang="en-US" altLang="en-US" sz="2400" dirty="0">
                <a:latin typeface="Times New Roman" panose="02020603050405020304" pitchFamily="18" charset="0"/>
                <a:cs typeface="Times New Roman" panose="02020603050405020304" pitchFamily="18" charset="0"/>
              </a:rPr>
              <a:t> </a:t>
            </a:r>
            <a:r>
              <a:rPr lang="en-US" altLang="en-US" sz="2400" dirty="0"/>
              <a:t>all motorists on freeways </a:t>
            </a:r>
          </a:p>
        </p:txBody>
      </p:sp>
      <p:sp>
        <p:nvSpPr>
          <p:cNvPr id="2" name="TextBox 1">
            <a:extLst>
              <a:ext uri="{FF2B5EF4-FFF2-40B4-BE49-F238E27FC236}">
                <a16:creationId xmlns:a16="http://schemas.microsoft.com/office/drawing/2014/main" id="{0200A5F3-8457-4BC1-903E-BEF4DA80B1BB}"/>
              </a:ext>
            </a:extLst>
          </p:cNvPr>
          <p:cNvSpPr txBox="1"/>
          <p:nvPr/>
        </p:nvSpPr>
        <p:spPr>
          <a:xfrm>
            <a:off x="634465" y="6208067"/>
            <a:ext cx="3394075" cy="461665"/>
          </a:xfrm>
          <a:prstGeom prst="rect">
            <a:avLst/>
          </a:prstGeom>
          <a:noFill/>
        </p:spPr>
        <p:txBody>
          <a:bodyPr wrap="square" rtlCol="0">
            <a:spAutoFit/>
          </a:bodyPr>
          <a:lstStyle/>
          <a:p>
            <a:r>
              <a:rPr lang="en-US" sz="2400" b="1" dirty="0"/>
              <a:t>Weak argument</a:t>
            </a:r>
          </a:p>
        </p:txBody>
      </p:sp>
      <p:sp>
        <p:nvSpPr>
          <p:cNvPr id="3" name="Arrow: Right 2">
            <a:extLst>
              <a:ext uri="{FF2B5EF4-FFF2-40B4-BE49-F238E27FC236}">
                <a16:creationId xmlns:a16="http://schemas.microsoft.com/office/drawing/2014/main" id="{1B2A2FF0-99BF-49BF-84D8-642CC1D585A6}"/>
              </a:ext>
            </a:extLst>
          </p:cNvPr>
          <p:cNvSpPr/>
          <p:nvPr/>
        </p:nvSpPr>
        <p:spPr>
          <a:xfrm>
            <a:off x="253465" y="6286500"/>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0" y="32201"/>
            <a:ext cx="9296400" cy="729799"/>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l">
              <a:lnSpc>
                <a:spcPct val="90000"/>
              </a:lnSpc>
              <a:spcBef>
                <a:spcPts val="0"/>
              </a:spcBef>
              <a:spcAft>
                <a:spcPts val="0"/>
              </a:spcAft>
              <a:buClr>
                <a:schemeClr val="dk1"/>
              </a:buClr>
              <a:buSzPts val="2400"/>
            </a:pPr>
            <a:r>
              <a:rPr lang="en-US" sz="1800" i="0" dirty="0"/>
              <a:t>Task 4: Rephrase the Director’s argument’s argument and identify his assumption.</a:t>
            </a:r>
            <a:endParaRPr i="0" dirty="0"/>
          </a:p>
        </p:txBody>
      </p:sp>
      <p:pic>
        <p:nvPicPr>
          <p:cNvPr id="122" name="Google Shape;122;p5"/>
          <p:cNvPicPr preferRelativeResize="0"/>
          <p:nvPr/>
        </p:nvPicPr>
        <p:blipFill rotWithShape="1">
          <a:blip r:embed="rId3">
            <a:alphaModFix/>
          </a:blip>
          <a:srcRect/>
          <a:stretch/>
        </p:blipFill>
        <p:spPr>
          <a:xfrm>
            <a:off x="0" y="1022801"/>
            <a:ext cx="5252892" cy="4610590"/>
          </a:xfrm>
          <a:prstGeom prst="rect">
            <a:avLst/>
          </a:prstGeom>
          <a:noFill/>
          <a:ln>
            <a:noFill/>
          </a:ln>
        </p:spPr>
      </p:pic>
      <p:sp>
        <p:nvSpPr>
          <p:cNvPr id="123" name="Google Shape;123;p5"/>
          <p:cNvSpPr txBox="1"/>
          <p:nvPr/>
        </p:nvSpPr>
        <p:spPr>
          <a:xfrm>
            <a:off x="5486400" y="1219200"/>
            <a:ext cx="3657600" cy="4800600"/>
          </a:xfrm>
          <a:prstGeom prst="rect">
            <a:avLst/>
          </a:prstGeom>
          <a:noFill/>
          <a:ln>
            <a:noFill/>
          </a:ln>
        </p:spPr>
        <p:txBody>
          <a:bodyPr spcFirstLastPara="1" wrap="square" lIns="68569" tIns="68569" rIns="68569" bIns="68569" anchor="t" anchorCtr="0">
            <a:noAutofit/>
          </a:bodyPr>
          <a:lstStyle/>
          <a:p>
            <a:pPr algn="just">
              <a:lnSpc>
                <a:spcPct val="115000"/>
              </a:lnSpc>
              <a:spcBef>
                <a:spcPts val="0"/>
              </a:spcBef>
              <a:spcAft>
                <a:spcPts val="0"/>
              </a:spcAft>
              <a:buClr>
                <a:schemeClr val="dk1"/>
              </a:buClr>
              <a:buSzPts val="1100"/>
            </a:pPr>
            <a:r>
              <a:rPr lang="en-US" sz="2000" b="1" dirty="0">
                <a:solidFill>
                  <a:schemeClr val="dk1"/>
                </a:solidFill>
                <a:latin typeface="Times New Roman"/>
                <a:ea typeface="Times New Roman"/>
                <a:cs typeface="Times New Roman"/>
                <a:sym typeface="Times New Roman"/>
              </a:rPr>
              <a:t>Premise 1:</a:t>
            </a:r>
            <a:r>
              <a:rPr lang="en-US" sz="2000"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cs typeface="Times New Roman"/>
                <a:sym typeface="Times New Roman"/>
              </a:rPr>
              <a:t>One sold lottery ticket gives a commission of 1100 VND.</a:t>
            </a:r>
            <a:endParaRPr sz="2000" dirty="0">
              <a:solidFill>
                <a:schemeClr val="dk1"/>
              </a:solidFill>
              <a:latin typeface="Times New Roman"/>
              <a:cs typeface="Times New Roman"/>
              <a:sym typeface="Times New Roman"/>
            </a:endParaRPr>
          </a:p>
          <a:p>
            <a:pPr algn="just">
              <a:lnSpc>
                <a:spcPct val="115000"/>
              </a:lnSpc>
              <a:spcBef>
                <a:spcPts val="0"/>
              </a:spcBef>
              <a:spcAft>
                <a:spcPts val="0"/>
              </a:spcAft>
              <a:buClr>
                <a:schemeClr val="dk1"/>
              </a:buClr>
              <a:buSzPts val="1100"/>
            </a:pPr>
            <a:r>
              <a:rPr lang="en-US" sz="2000" b="1" dirty="0">
                <a:solidFill>
                  <a:schemeClr val="dk1"/>
                </a:solidFill>
                <a:latin typeface="Times New Roman"/>
                <a:cs typeface="Times New Roman"/>
                <a:sym typeface="Times New Roman"/>
              </a:rPr>
              <a:t>Premise 2: </a:t>
            </a:r>
            <a:r>
              <a:rPr lang="en-US" sz="2000" dirty="0">
                <a:solidFill>
                  <a:schemeClr val="dk1"/>
                </a:solidFill>
                <a:latin typeface="Times New Roman"/>
                <a:cs typeface="Times New Roman"/>
                <a:sym typeface="Times New Roman"/>
              </a:rPr>
              <a:t>Some disabled people can sell 3,000 lottery tickets one day.</a:t>
            </a:r>
            <a:endParaRPr sz="2000" dirty="0">
              <a:solidFill>
                <a:schemeClr val="dk1"/>
              </a:solidFill>
              <a:latin typeface="Times New Roman"/>
              <a:cs typeface="Times New Roman"/>
              <a:sym typeface="Times New Roman"/>
            </a:endParaRPr>
          </a:p>
          <a:p>
            <a:pPr algn="just">
              <a:lnSpc>
                <a:spcPct val="115000"/>
              </a:lnSpc>
              <a:spcBef>
                <a:spcPts val="0"/>
              </a:spcBef>
              <a:spcAft>
                <a:spcPts val="0"/>
              </a:spcAft>
              <a:buClr>
                <a:schemeClr val="dk1"/>
              </a:buClr>
              <a:buSzPts val="1100"/>
            </a:pPr>
            <a:r>
              <a:rPr lang="en-US" sz="2000" b="1" dirty="0">
                <a:solidFill>
                  <a:schemeClr val="dk1"/>
                </a:solidFill>
                <a:latin typeface="Times New Roman"/>
                <a:cs typeface="Times New Roman"/>
                <a:sym typeface="Times New Roman"/>
              </a:rPr>
              <a:t>Conclusion: </a:t>
            </a:r>
            <a:r>
              <a:rPr lang="en-US" sz="2000" dirty="0">
                <a:solidFill>
                  <a:schemeClr val="dk1"/>
                </a:solidFill>
                <a:latin typeface="Times New Roman"/>
                <a:cs typeface="Times New Roman"/>
                <a:sym typeface="Times New Roman"/>
              </a:rPr>
              <a:t>People with disabilities can earn 100 million each month.</a:t>
            </a:r>
          </a:p>
          <a:p>
            <a:pPr algn="just">
              <a:lnSpc>
                <a:spcPct val="115000"/>
              </a:lnSpc>
              <a:spcBef>
                <a:spcPts val="0"/>
              </a:spcBef>
              <a:spcAft>
                <a:spcPts val="0"/>
              </a:spcAft>
              <a:buClr>
                <a:schemeClr val="dk1"/>
              </a:buClr>
              <a:buSzPts val="1100"/>
            </a:pPr>
            <a:endParaRPr lang="en-US" sz="2000" dirty="0">
              <a:solidFill>
                <a:schemeClr val="dk1"/>
              </a:solidFill>
              <a:highlight>
                <a:srgbClr val="FFFFFF"/>
              </a:highlight>
              <a:latin typeface="Times New Roman"/>
              <a:cs typeface="Times New Roman"/>
              <a:sym typeface="Times New Roman"/>
            </a:endParaRPr>
          </a:p>
          <a:p>
            <a:pPr algn="just">
              <a:lnSpc>
                <a:spcPct val="115000"/>
              </a:lnSpc>
              <a:spcBef>
                <a:spcPts val="0"/>
              </a:spcBef>
              <a:spcAft>
                <a:spcPts val="0"/>
              </a:spcAft>
              <a:buClr>
                <a:schemeClr val="dk1"/>
              </a:buClr>
              <a:buSzPts val="1100"/>
            </a:pPr>
            <a:r>
              <a:rPr lang="en-US" sz="2000" dirty="0">
                <a:solidFill>
                  <a:schemeClr val="dk1"/>
                </a:solidFill>
                <a:latin typeface="Times New Roman"/>
                <a:cs typeface="Times New Roman"/>
                <a:sym typeface="Times New Roman"/>
              </a:rPr>
              <a:t>=&gt; </a:t>
            </a:r>
            <a:r>
              <a:rPr lang="en-US" sz="2000" b="1" dirty="0">
                <a:solidFill>
                  <a:schemeClr val="dk1"/>
                </a:solidFill>
                <a:latin typeface="Times New Roman"/>
                <a:cs typeface="Times New Roman"/>
                <a:sym typeface="Times New Roman"/>
              </a:rPr>
              <a:t>Assumption</a:t>
            </a:r>
            <a:r>
              <a:rPr lang="en-US" sz="2000" dirty="0">
                <a:solidFill>
                  <a:schemeClr val="dk1"/>
                </a:solidFill>
                <a:latin typeface="Times New Roman"/>
                <a:cs typeface="Times New Roman"/>
                <a:sym typeface="Times New Roman"/>
              </a:rPr>
              <a:t>: Disabled people can constantly sell 3,000 lottery tickets 30 days of the month.</a:t>
            </a:r>
            <a:endParaRPr sz="2000" dirty="0">
              <a:solidFill>
                <a:schemeClr val="dk1"/>
              </a:solidFill>
              <a:latin typeface="Times New Roman"/>
              <a:cs typeface="Times New Roman"/>
              <a:sym typeface="Times New Roman"/>
            </a:endParaRPr>
          </a:p>
        </p:txBody>
      </p:sp>
      <p:sp>
        <p:nvSpPr>
          <p:cNvPr id="2" name="TextBox 1">
            <a:extLst>
              <a:ext uri="{FF2B5EF4-FFF2-40B4-BE49-F238E27FC236}">
                <a16:creationId xmlns:a16="http://schemas.microsoft.com/office/drawing/2014/main" id="{9CC49D7C-4F57-0F75-8E50-C82B4A3AADA2}"/>
              </a:ext>
            </a:extLst>
          </p:cNvPr>
          <p:cNvSpPr txBox="1"/>
          <p:nvPr/>
        </p:nvSpPr>
        <p:spPr>
          <a:xfrm>
            <a:off x="5715000" y="685800"/>
            <a:ext cx="2667000" cy="369332"/>
          </a:xfrm>
          <a:prstGeom prst="rect">
            <a:avLst/>
          </a:prstGeom>
          <a:noFill/>
        </p:spPr>
        <p:txBody>
          <a:bodyPr wrap="square" rtlCol="0">
            <a:spAutoFit/>
          </a:bodyPr>
          <a:lstStyle/>
          <a:p>
            <a:pPr algn="ctr"/>
            <a:r>
              <a:rPr lang="en-US" b="1" dirty="0"/>
              <a:t>Modified</a:t>
            </a:r>
          </a:p>
        </p:txBody>
      </p:sp>
    </p:spTree>
    <p:extLst>
      <p:ext uri="{BB962C8B-B14F-4D97-AF65-F5344CB8AC3E}">
        <p14:creationId xmlns:p14="http://schemas.microsoft.com/office/powerpoint/2010/main" val="3668043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1028">
            <a:extLst>
              <a:ext uri="{FF2B5EF4-FFF2-40B4-BE49-F238E27FC236}">
                <a16:creationId xmlns:a16="http://schemas.microsoft.com/office/drawing/2014/main" id="{F8A070C1-EC2E-4FEB-9542-51DE9E41B5AB}"/>
              </a:ext>
            </a:extLst>
          </p:cNvPr>
          <p:cNvSpPr>
            <a:spLocks noGrp="1" noChangeArrowheads="1"/>
          </p:cNvSpPr>
          <p:nvPr>
            <p:ph type="body" sz="half" idx="2"/>
          </p:nvPr>
        </p:nvSpPr>
        <p:spPr>
          <a:xfrm>
            <a:off x="0" y="685800"/>
            <a:ext cx="9220200" cy="4419600"/>
          </a:xfrm>
        </p:spPr>
        <p:txBody>
          <a:bodyPr/>
          <a:lstStyle/>
          <a:p>
            <a:pPr marL="457200" indent="-457200" eaLnBrk="1" hangingPunct="1">
              <a:lnSpc>
                <a:spcPct val="120000"/>
              </a:lnSpc>
              <a:buFont typeface="Arial" panose="020B0604020202020204" pitchFamily="34" charset="0"/>
              <a:buAutoNum type="arabicPeriod"/>
            </a:pPr>
            <a:r>
              <a:rPr lang="en-US" altLang="en-US" sz="2400"/>
              <a:t>The Law of the Sea Treaty states that any vessel beyond a 12 mile limit is in international waters. (</a:t>
            </a:r>
            <a:r>
              <a:rPr lang="en-US" altLang="en-US" sz="2400" b="1"/>
              <a:t>General premise)  </a:t>
            </a:r>
          </a:p>
          <a:p>
            <a:pPr marL="457200" indent="-457200" eaLnBrk="1" hangingPunct="1">
              <a:lnSpc>
                <a:spcPct val="120000"/>
              </a:lnSpc>
              <a:buFont typeface="Arial" panose="020B0604020202020204" pitchFamily="34" charset="0"/>
              <a:buAutoNum type="arabicPeriod"/>
            </a:pPr>
            <a:r>
              <a:rPr lang="en-US" altLang="en-US" sz="2400"/>
              <a:t>The Treaty also states that any vessel in international waters cannot be legally stopped or boarded. (</a:t>
            </a:r>
            <a:r>
              <a:rPr lang="en-US" altLang="en-US" sz="2400" b="1"/>
              <a:t>General premise)  </a:t>
            </a:r>
          </a:p>
          <a:p>
            <a:pPr marL="457200" indent="-457200" eaLnBrk="1" hangingPunct="1">
              <a:lnSpc>
                <a:spcPct val="120000"/>
              </a:lnSpc>
              <a:buFont typeface="Arial" panose="020B0604020202020204" pitchFamily="34" charset="0"/>
              <a:buAutoNum type="arabicPeriod"/>
            </a:pPr>
            <a:r>
              <a:rPr lang="en-US" altLang="en-US" sz="2400"/>
              <a:t>The U.S. Coast Guard stops boats coming from Cuba or Haiti more than 12 miles from the U.S. coast. (</a:t>
            </a:r>
            <a:r>
              <a:rPr lang="en-US" altLang="en-US" sz="2400" b="1"/>
              <a:t>Specific premise)  </a:t>
            </a:r>
          </a:p>
          <a:p>
            <a:pPr marL="457200" indent="-457200" eaLnBrk="1" hangingPunct="1">
              <a:lnSpc>
                <a:spcPct val="120000"/>
              </a:lnSpc>
              <a:buFont typeface="Arial" panose="020B0604020202020204" pitchFamily="34" charset="0"/>
              <a:buAutoNum type="arabicPeriod"/>
            </a:pPr>
            <a:r>
              <a:rPr lang="en-US" altLang="en-US" sz="2400"/>
              <a:t>Therefore, the U.S. Coast Guard is violating the Law of the Sea. (</a:t>
            </a:r>
            <a:r>
              <a:rPr lang="en-US" altLang="en-US" sz="2400" b="1"/>
              <a:t>Conclusion)  </a:t>
            </a:r>
          </a:p>
          <a:p>
            <a:pPr marL="457200" indent="-457200" eaLnBrk="1" hangingPunct="1">
              <a:lnSpc>
                <a:spcPct val="120000"/>
              </a:lnSpc>
              <a:buFont typeface="Arial" panose="020B0604020202020204" pitchFamily="34" charset="0"/>
              <a:buAutoNum type="arabicPeriod"/>
            </a:pPr>
            <a:endParaRPr lang="en-US" altLang="en-US" sz="2000"/>
          </a:p>
        </p:txBody>
      </p:sp>
      <p:sp>
        <p:nvSpPr>
          <p:cNvPr id="62467" name="Rectangle 1027">
            <a:extLst>
              <a:ext uri="{FF2B5EF4-FFF2-40B4-BE49-F238E27FC236}">
                <a16:creationId xmlns:a16="http://schemas.microsoft.com/office/drawing/2014/main" id="{D7DAE377-562A-4DEA-9D13-7FF5C7A8AD07}"/>
              </a:ext>
            </a:extLst>
          </p:cNvPr>
          <p:cNvSpPr txBox="1">
            <a:spLocks noChangeArrowheads="1"/>
          </p:cNvSpPr>
          <p:nvPr/>
        </p:nvSpPr>
        <p:spPr bwMode="auto">
          <a:xfrm>
            <a:off x="492125" y="46482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000" b="1">
                <a:latin typeface="Times New Roman" panose="02020603050405020304" pitchFamily="18" charset="0"/>
                <a:cs typeface="Times New Roman" panose="02020603050405020304" pitchFamily="18" charset="0"/>
              </a:rPr>
              <a:t>→ </a:t>
            </a:r>
            <a:r>
              <a:rPr lang="en-US" altLang="en-US" sz="2400" b="1"/>
              <a:t>deductive argument: valid </a:t>
            </a:r>
          </a:p>
        </p:txBody>
      </p:sp>
      <p:sp>
        <p:nvSpPr>
          <p:cNvPr id="62468" name="Rectangle 1027">
            <a:extLst>
              <a:ext uri="{FF2B5EF4-FFF2-40B4-BE49-F238E27FC236}">
                <a16:creationId xmlns:a16="http://schemas.microsoft.com/office/drawing/2014/main" id="{0FD691FA-4A93-4D1A-845D-A833FD9766F1}"/>
              </a:ext>
            </a:extLst>
          </p:cNvPr>
          <p:cNvSpPr txBox="1">
            <a:spLocks noChangeArrowheads="1"/>
          </p:cNvSpPr>
          <p:nvPr/>
        </p:nvSpPr>
        <p:spPr bwMode="auto">
          <a:xfrm>
            <a:off x="492125" y="52578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a:t>If </a:t>
            </a:r>
            <a:r>
              <a:rPr lang="en-US" altLang="en-US" sz="2400" b="1"/>
              <a:t>1 + 2</a:t>
            </a:r>
            <a:r>
              <a:rPr lang="en-US" altLang="en-US" sz="2400"/>
              <a:t> are true </a:t>
            </a:r>
            <a:r>
              <a:rPr lang="en-US" altLang="en-US" sz="2400" b="1">
                <a:latin typeface="Times New Roman" panose="02020603050405020304" pitchFamily="18" charset="0"/>
                <a:cs typeface="Times New Roman" panose="02020603050405020304" pitchFamily="18" charset="0"/>
              </a:rPr>
              <a:t>→ </a:t>
            </a:r>
            <a:r>
              <a:rPr lang="en-US" altLang="en-US" sz="2400" b="1"/>
              <a:t>sound   </a:t>
            </a:r>
          </a:p>
        </p:txBody>
      </p:sp>
      <p:sp>
        <p:nvSpPr>
          <p:cNvPr id="62469" name="Rectangle 1027">
            <a:extLst>
              <a:ext uri="{FF2B5EF4-FFF2-40B4-BE49-F238E27FC236}">
                <a16:creationId xmlns:a16="http://schemas.microsoft.com/office/drawing/2014/main" id="{408C33E5-A20C-4B1F-ACA4-A8A6F5CBF205}"/>
              </a:ext>
            </a:extLst>
          </p:cNvPr>
          <p:cNvSpPr txBox="1">
            <a:spLocks noChangeArrowheads="1"/>
          </p:cNvSpPr>
          <p:nvPr/>
        </p:nvSpPr>
        <p:spPr bwMode="auto">
          <a:xfrm>
            <a:off x="492125" y="5848350"/>
            <a:ext cx="86518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Arial" panose="020B0604020202020204" pitchFamily="34" charset="0"/>
              <a:buNone/>
            </a:pPr>
            <a:r>
              <a:rPr lang="en-US" altLang="en-US" sz="2400"/>
              <a:t>If either </a:t>
            </a:r>
            <a:r>
              <a:rPr lang="en-US" altLang="en-US" sz="2400" b="1"/>
              <a:t>1 or 2</a:t>
            </a:r>
            <a:r>
              <a:rPr lang="en-US" altLang="en-US" sz="2400"/>
              <a:t> is </a:t>
            </a:r>
            <a:r>
              <a:rPr lang="vi-VN" altLang="en-US" sz="2400" dirty="0"/>
              <a:t>un</a:t>
            </a:r>
            <a:r>
              <a:rPr lang="en-US" altLang="en-US" sz="2400" dirty="0"/>
              <a:t>true, or both 1 + 2 are untrue </a:t>
            </a:r>
            <a:r>
              <a:rPr lang="en-US" altLang="en-US" sz="2400" b="1" dirty="0">
                <a:latin typeface="Times New Roman" panose="02020603050405020304" pitchFamily="18" charset="0"/>
                <a:cs typeface="Times New Roman" panose="02020603050405020304" pitchFamily="18" charset="0"/>
              </a:rPr>
              <a:t>→ </a:t>
            </a:r>
            <a:r>
              <a:rPr lang="en-US" altLang="en-US" sz="2400" b="1" dirty="0"/>
              <a:t>unsound   </a:t>
            </a:r>
          </a:p>
        </p:txBody>
      </p:sp>
      <p:sp>
        <p:nvSpPr>
          <p:cNvPr id="62470" name="Rectangle 1026">
            <a:extLst>
              <a:ext uri="{FF2B5EF4-FFF2-40B4-BE49-F238E27FC236}">
                <a16:creationId xmlns:a16="http://schemas.microsoft.com/office/drawing/2014/main" id="{CF65A866-DE57-4761-BC80-BF99418FA91F}"/>
              </a:ext>
            </a:extLst>
          </p:cNvPr>
          <p:cNvSpPr>
            <a:spLocks noGrp="1" noChangeArrowheads="1"/>
          </p:cNvSpPr>
          <p:nvPr>
            <p:ph type="title"/>
          </p:nvPr>
        </p:nvSpPr>
        <p:spPr>
          <a:xfrm>
            <a:off x="457200" y="46038"/>
            <a:ext cx="8229600" cy="639762"/>
          </a:xfrm>
        </p:spPr>
        <p:txBody>
          <a:bodyPr/>
          <a:lstStyle/>
          <a:p>
            <a:pPr eaLnBrk="1" hangingPunct="1"/>
            <a:r>
              <a:rPr lang="en-US" altLang="en-US" sz="3200" i="0"/>
              <a:t>Deductive or inductive reasoning?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292B449-1FD0-43EB-9437-3FE59A69F3D2}"/>
              </a:ext>
            </a:extLst>
          </p:cNvPr>
          <p:cNvSpPr>
            <a:spLocks noGrp="1" noChangeArrowheads="1"/>
          </p:cNvSpPr>
          <p:nvPr>
            <p:ph type="title"/>
          </p:nvPr>
        </p:nvSpPr>
        <p:spPr>
          <a:xfrm>
            <a:off x="5294671" y="2743200"/>
            <a:ext cx="3505200" cy="792162"/>
          </a:xfrm>
        </p:spPr>
        <p:txBody>
          <a:bodyPr/>
          <a:lstStyle/>
          <a:p>
            <a:pPr algn="just" eaLnBrk="1" hangingPunct="1"/>
            <a:r>
              <a:rPr lang="en-US" altLang="en-US" sz="1800" b="1" i="0" dirty="0">
                <a:solidFill>
                  <a:srgbClr val="FF0000"/>
                </a:solidFill>
              </a:rPr>
              <a:t>INDUCTIVE PATTERNS</a:t>
            </a:r>
            <a:r>
              <a:rPr lang="en-US" altLang="en-US" sz="2800" b="1" i="0" dirty="0">
                <a:solidFill>
                  <a:srgbClr val="FF0000"/>
                </a:solidFill>
              </a:rPr>
              <a:t> </a:t>
            </a:r>
          </a:p>
        </p:txBody>
      </p:sp>
      <p:sp>
        <p:nvSpPr>
          <p:cNvPr id="119811" name="Rectangle 3">
            <a:extLst>
              <a:ext uri="{FF2B5EF4-FFF2-40B4-BE49-F238E27FC236}">
                <a16:creationId xmlns:a16="http://schemas.microsoft.com/office/drawing/2014/main" id="{D654B709-F608-49A7-B9A1-D5E634DD7B84}"/>
              </a:ext>
            </a:extLst>
          </p:cNvPr>
          <p:cNvSpPr>
            <a:spLocks noGrp="1" noChangeArrowheads="1"/>
          </p:cNvSpPr>
          <p:nvPr>
            <p:ph type="body" idx="1"/>
          </p:nvPr>
        </p:nvSpPr>
        <p:spPr>
          <a:xfrm>
            <a:off x="5257800" y="3429000"/>
            <a:ext cx="3810000" cy="3164015"/>
          </a:xfrm>
        </p:spPr>
        <p:txBody>
          <a:bodyPr/>
          <a:lstStyle/>
          <a:p>
            <a:pPr eaLnBrk="1" hangingPunct="1">
              <a:lnSpc>
                <a:spcPct val="130000"/>
              </a:lnSpc>
              <a:buFont typeface="Wingdings" panose="05000000000000000000" pitchFamily="2" charset="2"/>
              <a:buNone/>
            </a:pPr>
            <a:r>
              <a:rPr lang="en-US" altLang="en-US" sz="2000" dirty="0"/>
              <a:t>1. Inductive generalization </a:t>
            </a:r>
            <a:endParaRPr lang="en-US" altLang="en-US" sz="2000" b="1" dirty="0"/>
          </a:p>
          <a:p>
            <a:pPr eaLnBrk="1" hangingPunct="1">
              <a:lnSpc>
                <a:spcPct val="130000"/>
              </a:lnSpc>
              <a:buFont typeface="Wingdings" panose="05000000000000000000" pitchFamily="2" charset="2"/>
              <a:buNone/>
            </a:pPr>
            <a:r>
              <a:rPr lang="en-US" altLang="en-US" sz="2000" dirty="0"/>
              <a:t>2. Predictive argument </a:t>
            </a:r>
          </a:p>
          <a:p>
            <a:pPr eaLnBrk="1" hangingPunct="1">
              <a:lnSpc>
                <a:spcPct val="130000"/>
              </a:lnSpc>
              <a:buFont typeface="Wingdings" panose="05000000000000000000" pitchFamily="2" charset="2"/>
              <a:buNone/>
            </a:pPr>
            <a:r>
              <a:rPr lang="en-US" altLang="en-US" sz="2000" dirty="0"/>
              <a:t>3. Argument from authority</a:t>
            </a:r>
          </a:p>
          <a:p>
            <a:pPr eaLnBrk="1" hangingPunct="1">
              <a:lnSpc>
                <a:spcPct val="130000"/>
              </a:lnSpc>
              <a:buFont typeface="Wingdings" panose="05000000000000000000" pitchFamily="2" charset="2"/>
              <a:buNone/>
            </a:pPr>
            <a:r>
              <a:rPr lang="en-US" altLang="en-US" sz="2000" dirty="0"/>
              <a:t>4. Causal argument</a:t>
            </a:r>
          </a:p>
          <a:p>
            <a:pPr eaLnBrk="1" hangingPunct="1">
              <a:lnSpc>
                <a:spcPct val="130000"/>
              </a:lnSpc>
              <a:buFont typeface="Wingdings" panose="05000000000000000000" pitchFamily="2" charset="2"/>
              <a:buNone/>
            </a:pPr>
            <a:r>
              <a:rPr lang="en-US" altLang="en-US" sz="2000" dirty="0"/>
              <a:t>5. Statistical argument</a:t>
            </a:r>
          </a:p>
          <a:p>
            <a:pPr eaLnBrk="1" hangingPunct="1">
              <a:lnSpc>
                <a:spcPct val="130000"/>
              </a:lnSpc>
              <a:buFont typeface="Wingdings" panose="05000000000000000000" pitchFamily="2" charset="2"/>
              <a:buNone/>
            </a:pPr>
            <a:r>
              <a:rPr lang="en-US" altLang="en-US" sz="2000" dirty="0"/>
              <a:t>6. Argument from analogy</a:t>
            </a:r>
          </a:p>
        </p:txBody>
      </p:sp>
      <p:sp>
        <p:nvSpPr>
          <p:cNvPr id="5" name="Rectangle 2">
            <a:extLst>
              <a:ext uri="{FF2B5EF4-FFF2-40B4-BE49-F238E27FC236}">
                <a16:creationId xmlns:a16="http://schemas.microsoft.com/office/drawing/2014/main" id="{45FE6E27-44F7-4B4F-9382-49C87E3CDF6A}"/>
              </a:ext>
            </a:extLst>
          </p:cNvPr>
          <p:cNvSpPr txBox="1">
            <a:spLocks noChangeArrowheads="1"/>
          </p:cNvSpPr>
          <p:nvPr/>
        </p:nvSpPr>
        <p:spPr bwMode="auto">
          <a:xfrm>
            <a:off x="1683676" y="60716"/>
            <a:ext cx="5562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vi-VN" altLang="en-US" sz="2800" b="1" dirty="0" err="1"/>
              <a:t>Review</a:t>
            </a:r>
            <a:r>
              <a:rPr lang="vi-VN" altLang="en-US" sz="2800" b="1" dirty="0"/>
              <a:t> </a:t>
            </a:r>
            <a:r>
              <a:rPr lang="en-US" altLang="en-US" sz="2800" b="1" dirty="0"/>
              <a:t>of Chapter 3</a:t>
            </a:r>
          </a:p>
        </p:txBody>
      </p:sp>
      <p:sp>
        <p:nvSpPr>
          <p:cNvPr id="6" name="Rectangle 2">
            <a:extLst>
              <a:ext uri="{FF2B5EF4-FFF2-40B4-BE49-F238E27FC236}">
                <a16:creationId xmlns:a16="http://schemas.microsoft.com/office/drawing/2014/main" id="{1C82D864-7FE4-48ED-BEFA-2C951F5506C2}"/>
              </a:ext>
            </a:extLst>
          </p:cNvPr>
          <p:cNvSpPr txBox="1">
            <a:spLocks noChangeArrowheads="1"/>
          </p:cNvSpPr>
          <p:nvPr/>
        </p:nvSpPr>
        <p:spPr bwMode="auto">
          <a:xfrm>
            <a:off x="130082" y="2735826"/>
            <a:ext cx="35052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just" eaLnBrk="1" hangingPunct="1"/>
            <a:r>
              <a:rPr lang="en-US" altLang="en-US" sz="1800" b="1" dirty="0">
                <a:solidFill>
                  <a:srgbClr val="FF0000"/>
                </a:solidFill>
              </a:rPr>
              <a:t>DEDUCTIVE PATTERNS</a:t>
            </a:r>
            <a:r>
              <a:rPr lang="en-US" altLang="en-US" sz="2800" b="1" dirty="0">
                <a:solidFill>
                  <a:srgbClr val="FF0000"/>
                </a:solidFill>
              </a:rPr>
              <a:t> </a:t>
            </a:r>
          </a:p>
        </p:txBody>
      </p:sp>
      <p:sp>
        <p:nvSpPr>
          <p:cNvPr id="7" name="Rectangle 3">
            <a:extLst>
              <a:ext uri="{FF2B5EF4-FFF2-40B4-BE49-F238E27FC236}">
                <a16:creationId xmlns:a16="http://schemas.microsoft.com/office/drawing/2014/main" id="{48EEB7C7-20D7-4226-BE82-D3D477439E89}"/>
              </a:ext>
            </a:extLst>
          </p:cNvPr>
          <p:cNvSpPr txBox="1">
            <a:spLocks noChangeArrowheads="1"/>
          </p:cNvSpPr>
          <p:nvPr/>
        </p:nvSpPr>
        <p:spPr bwMode="auto">
          <a:xfrm>
            <a:off x="21660" y="3487007"/>
            <a:ext cx="465178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130000"/>
              </a:lnSpc>
              <a:buFont typeface="Wingdings" panose="05000000000000000000" pitchFamily="2" charset="2"/>
              <a:buNone/>
            </a:pPr>
            <a:r>
              <a:rPr lang="en-US" altLang="en-US" sz="2000" dirty="0"/>
              <a:t>1. Hypothetical syllogism </a:t>
            </a:r>
            <a:endParaRPr lang="en-US" altLang="en-US" sz="2000" b="1" dirty="0"/>
          </a:p>
          <a:p>
            <a:pPr eaLnBrk="1" hangingPunct="1">
              <a:lnSpc>
                <a:spcPct val="130000"/>
              </a:lnSpc>
              <a:buFont typeface="Wingdings" panose="05000000000000000000" pitchFamily="2" charset="2"/>
              <a:buNone/>
            </a:pPr>
            <a:r>
              <a:rPr lang="en-US" altLang="en-US" sz="2000" dirty="0"/>
              <a:t>2. Categorical syllogism </a:t>
            </a:r>
          </a:p>
          <a:p>
            <a:pPr eaLnBrk="1" hangingPunct="1">
              <a:lnSpc>
                <a:spcPct val="130000"/>
              </a:lnSpc>
              <a:buFont typeface="Wingdings" panose="05000000000000000000" pitchFamily="2" charset="2"/>
              <a:buNone/>
            </a:pPr>
            <a:r>
              <a:rPr lang="en-US" altLang="en-US" sz="2000" dirty="0"/>
              <a:t>3. Argument from definition</a:t>
            </a:r>
          </a:p>
          <a:p>
            <a:pPr eaLnBrk="1" hangingPunct="1">
              <a:lnSpc>
                <a:spcPct val="130000"/>
              </a:lnSpc>
              <a:buFont typeface="Wingdings" panose="05000000000000000000" pitchFamily="2" charset="2"/>
              <a:buNone/>
            </a:pPr>
            <a:r>
              <a:rPr lang="en-US" altLang="en-US" sz="2000" dirty="0"/>
              <a:t>4. Argument from elimination</a:t>
            </a:r>
          </a:p>
          <a:p>
            <a:pPr eaLnBrk="1" hangingPunct="1">
              <a:lnSpc>
                <a:spcPct val="130000"/>
              </a:lnSpc>
              <a:buFont typeface="Wingdings" panose="05000000000000000000" pitchFamily="2" charset="2"/>
              <a:buNone/>
            </a:pPr>
            <a:r>
              <a:rPr lang="en-US" altLang="en-US" sz="2000" dirty="0"/>
              <a:t>5. Argument based on mathematics</a:t>
            </a:r>
          </a:p>
        </p:txBody>
      </p:sp>
      <p:pic>
        <p:nvPicPr>
          <p:cNvPr id="3" name="Picture 2">
            <a:extLst>
              <a:ext uri="{FF2B5EF4-FFF2-40B4-BE49-F238E27FC236}">
                <a16:creationId xmlns:a16="http://schemas.microsoft.com/office/drawing/2014/main" id="{AA8BF205-CD77-49E2-8B90-53C9AE40E7BC}"/>
              </a:ext>
            </a:extLst>
          </p:cNvPr>
          <p:cNvPicPr>
            <a:picLocks noChangeAspect="1"/>
          </p:cNvPicPr>
          <p:nvPr/>
        </p:nvPicPr>
        <p:blipFill>
          <a:blip r:embed="rId3"/>
          <a:stretch>
            <a:fillRect/>
          </a:stretch>
        </p:blipFill>
        <p:spPr>
          <a:xfrm>
            <a:off x="2835657" y="762000"/>
            <a:ext cx="3258639" cy="2150570"/>
          </a:xfrm>
          <a:prstGeom prst="rect">
            <a:avLst/>
          </a:prstGeom>
        </p:spPr>
      </p:pic>
    </p:spTree>
    <p:extLst>
      <p:ext uri="{BB962C8B-B14F-4D97-AF65-F5344CB8AC3E}">
        <p14:creationId xmlns:p14="http://schemas.microsoft.com/office/powerpoint/2010/main" val="640057411"/>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8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98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98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2"/>
          <p:cNvSpPr>
            <a:spLocks noGrp="1"/>
          </p:cNvSpPr>
          <p:nvPr>
            <p:ph type="title" idx="4294967295"/>
          </p:nvPr>
        </p:nvSpPr>
        <p:spPr bwMode="auto">
          <a:xfrm>
            <a:off x="286407" y="838200"/>
            <a:ext cx="8686800" cy="838200"/>
          </a:xfrm>
        </p:spPr>
        <p:txBody>
          <a:bodyPr wrap="square" lIns="91440" tIns="45720" rIns="91440" bIns="45720" numCol="1" anchorCtr="0" compatLnSpc="1">
            <a:prstTxWarp prst="textNoShape">
              <a:avLst/>
            </a:prstTxWarp>
            <a:normAutofit fontScale="90000"/>
          </a:bodyPr>
          <a:lstStyle/>
          <a:p>
            <a:pPr algn="just">
              <a:lnSpc>
                <a:spcPct val="150000"/>
              </a:lnSpc>
              <a:defRPr/>
            </a:pPr>
            <a:br>
              <a:rPr lang="en-US" sz="3200" cap="none" dirty="0">
                <a:effectLst/>
              </a:rPr>
            </a:br>
            <a:br>
              <a:rPr lang="en-US" sz="3200" cap="none" dirty="0">
                <a:effectLst/>
              </a:rPr>
            </a:br>
            <a:endParaRPr lang="en-US" sz="3100" i="0" cap="none"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03437FD-21C9-42CF-A9C1-4EEAC71D882C}"/>
              </a:ext>
            </a:extLst>
          </p:cNvPr>
          <p:cNvSpPr txBox="1"/>
          <p:nvPr/>
        </p:nvSpPr>
        <p:spPr>
          <a:xfrm>
            <a:off x="170793" y="1279685"/>
            <a:ext cx="9011306" cy="2534027"/>
          </a:xfrm>
          <a:prstGeom prst="rect">
            <a:avLst/>
          </a:prstGeom>
          <a:noFill/>
        </p:spPr>
        <p:txBody>
          <a:bodyPr wrap="square">
            <a:spAutoFit/>
          </a:bodyPr>
          <a:lstStyle/>
          <a:p>
            <a:pPr>
              <a:lnSpc>
                <a:spcPct val="150000"/>
              </a:lnSpc>
            </a:pPr>
            <a:r>
              <a:rPr lang="en-US" b="1" i="0" cap="none" dirty="0">
                <a:effectLst/>
                <a:latin typeface="Arial" panose="020B0604020202020204" pitchFamily="34" charset="0"/>
                <a:cs typeface="Arial" panose="020B0604020202020204" pitchFamily="34" charset="0"/>
              </a:rPr>
              <a:t>Task</a:t>
            </a:r>
            <a:r>
              <a:rPr lang="en-US" i="0" cap="none" dirty="0">
                <a:effectLst/>
                <a:latin typeface="Arial" panose="020B0604020202020204" pitchFamily="34" charset="0"/>
                <a:cs typeface="Arial" panose="020B0604020202020204" pitchFamily="34" charset="0"/>
              </a:rPr>
              <a:t>: </a:t>
            </a:r>
            <a:r>
              <a:rPr lang="vi-VN" b="1" i="0" cap="none" dirty="0">
                <a:effectLst/>
                <a:latin typeface="Arial" panose="020B0604020202020204" pitchFamily="34" charset="0"/>
                <a:cs typeface="Arial" panose="020B0604020202020204" pitchFamily="34" charset="0"/>
              </a:rPr>
              <a:t>Make </a:t>
            </a:r>
            <a:r>
              <a:rPr lang="en-US" b="1" i="0" cap="none" dirty="0">
                <a:effectLst/>
                <a:latin typeface="Arial" panose="020B0604020202020204" pitchFamily="34" charset="0"/>
                <a:cs typeface="Arial" panose="020B0604020202020204" pitchFamily="34" charset="0"/>
              </a:rPr>
              <a:t>FIVE arguments from the given clues. </a:t>
            </a:r>
          </a:p>
          <a:p>
            <a:pPr>
              <a:lnSpc>
                <a:spcPct val="150000"/>
              </a:lnSpc>
            </a:pPr>
            <a:r>
              <a:rPr lang="en-US" i="0" cap="none" dirty="0">
                <a:effectLst/>
                <a:latin typeface="Arial" panose="020B0604020202020204" pitchFamily="34" charset="0"/>
                <a:cs typeface="Arial" panose="020B0604020202020204" pitchFamily="34" charset="0"/>
              </a:rPr>
              <a:t>Indicate: </a:t>
            </a:r>
          </a:p>
          <a:p>
            <a:pPr marL="342900" indent="-342900">
              <a:lnSpc>
                <a:spcPct val="150000"/>
              </a:lnSpc>
              <a:buFontTx/>
              <a:buChar char="-"/>
            </a:pPr>
            <a:r>
              <a:rPr lang="en-US" b="1" dirty="0">
                <a:cs typeface="Arial" panose="020B0604020202020204" pitchFamily="34" charset="0"/>
              </a:rPr>
              <a:t>P</a:t>
            </a:r>
            <a:r>
              <a:rPr lang="en-US" b="1" i="0" cap="none" dirty="0">
                <a:effectLst/>
                <a:latin typeface="Arial" panose="020B0604020202020204" pitchFamily="34" charset="0"/>
                <a:cs typeface="Arial" panose="020B0604020202020204" pitchFamily="34" charset="0"/>
              </a:rPr>
              <a:t>remises</a:t>
            </a:r>
            <a:r>
              <a:rPr lang="en-US" i="0" cap="none" dirty="0">
                <a:effectLst/>
                <a:latin typeface="Arial" panose="020B0604020202020204" pitchFamily="34" charset="0"/>
                <a:cs typeface="Arial" panose="020B0604020202020204" pitchFamily="34" charset="0"/>
              </a:rPr>
              <a:t> (major/minor premises or observations) </a:t>
            </a:r>
          </a:p>
          <a:p>
            <a:pPr marL="342900" indent="-342900">
              <a:lnSpc>
                <a:spcPct val="150000"/>
              </a:lnSpc>
              <a:buFontTx/>
              <a:buChar char="-"/>
            </a:pPr>
            <a:r>
              <a:rPr lang="vi-VN" b="1" dirty="0" err="1">
                <a:cs typeface="Arial" panose="020B0604020202020204" pitchFamily="34" charset="0"/>
              </a:rPr>
              <a:t>Conclusion</a:t>
            </a:r>
            <a:r>
              <a:rPr lang="vi-VN" b="1" dirty="0">
                <a:cs typeface="Arial" panose="020B0604020202020204" pitchFamily="34" charset="0"/>
              </a:rPr>
              <a:t>:</a:t>
            </a:r>
          </a:p>
          <a:p>
            <a:pPr marL="342900" indent="-342900">
              <a:lnSpc>
                <a:spcPct val="150000"/>
              </a:lnSpc>
              <a:buFontTx/>
              <a:buChar char="-"/>
            </a:pPr>
            <a:r>
              <a:rPr lang="vi-VN" b="1" i="0" cap="none" dirty="0">
                <a:effectLst/>
                <a:latin typeface="Arial" panose="020B0604020202020204" pitchFamily="34" charset="0"/>
                <a:cs typeface="Arial" panose="020B0604020202020204" pitchFamily="34" charset="0"/>
              </a:rPr>
              <a:t>Assumption: </a:t>
            </a:r>
            <a:endParaRPr lang="en-US" b="1" i="0" cap="none" dirty="0">
              <a:effectLst/>
              <a:latin typeface="Arial" panose="020B0604020202020204" pitchFamily="34" charset="0"/>
              <a:cs typeface="Arial" panose="020B0604020202020204" pitchFamily="34" charset="0"/>
            </a:endParaRPr>
          </a:p>
          <a:p>
            <a:pPr marL="342900" indent="-342900">
              <a:lnSpc>
                <a:spcPct val="150000"/>
              </a:lnSpc>
              <a:buFontTx/>
              <a:buChar char="-"/>
            </a:pPr>
            <a:r>
              <a:rPr lang="en-US" b="1" dirty="0">
                <a:cs typeface="Arial" panose="020B0604020202020204" pitchFamily="34" charset="0"/>
              </a:rPr>
              <a:t>Type of a</a:t>
            </a:r>
            <a:r>
              <a:rPr lang="en-US" b="1" i="0" cap="none" dirty="0">
                <a:effectLst/>
                <a:latin typeface="Arial" panose="020B0604020202020204" pitchFamily="34" charset="0"/>
                <a:cs typeface="Arial" panose="020B0604020202020204" pitchFamily="34" charset="0"/>
              </a:rPr>
              <a:t>rgument</a:t>
            </a:r>
            <a:r>
              <a:rPr lang="en-US" dirty="0">
                <a:cs typeface="Arial" panose="020B0604020202020204" pitchFamily="34" charset="0"/>
              </a:rPr>
              <a:t>: </a:t>
            </a:r>
            <a:r>
              <a:rPr lang="en-US" sz="1600" dirty="0">
                <a:cs typeface="Arial" panose="020B0604020202020204" pitchFamily="34" charset="0"/>
              </a:rPr>
              <a:t>(out of 5 </a:t>
            </a:r>
            <a:r>
              <a:rPr lang="en-US" sz="1600" u="sng" dirty="0">
                <a:cs typeface="Arial" panose="020B0604020202020204" pitchFamily="34" charset="0"/>
              </a:rPr>
              <a:t>deductive</a:t>
            </a:r>
            <a:r>
              <a:rPr lang="en-US" sz="1600" dirty="0">
                <a:cs typeface="Arial" panose="020B0604020202020204" pitchFamily="34" charset="0"/>
              </a:rPr>
              <a:t> and 6 </a:t>
            </a:r>
            <a:r>
              <a:rPr lang="en-US" sz="1600" u="sng" dirty="0">
                <a:cs typeface="Arial" panose="020B0604020202020204" pitchFamily="34" charset="0"/>
              </a:rPr>
              <a:t>inductive</a:t>
            </a:r>
            <a:r>
              <a:rPr lang="en-US" sz="1600" dirty="0">
                <a:cs typeface="Arial" panose="020B0604020202020204" pitchFamily="34" charset="0"/>
              </a:rPr>
              <a:t> patterns)</a:t>
            </a:r>
            <a:endParaRPr lang="en-US" i="0" cap="none" dirty="0">
              <a:effectLst/>
              <a:latin typeface="Arial" panose="020B0604020202020204" pitchFamily="34" charset="0"/>
              <a:cs typeface="Arial" panose="020B0604020202020204" pitchFamily="34" charset="0"/>
            </a:endParaRPr>
          </a:p>
        </p:txBody>
      </p:sp>
      <p:sp>
        <p:nvSpPr>
          <p:cNvPr id="7" name="Rectangle 4">
            <a:extLst>
              <a:ext uri="{FF2B5EF4-FFF2-40B4-BE49-F238E27FC236}">
                <a16:creationId xmlns:a16="http://schemas.microsoft.com/office/drawing/2014/main" id="{CEE08C4A-DA80-4614-8DBC-46347B2A5006}"/>
              </a:ext>
            </a:extLst>
          </p:cNvPr>
          <p:cNvSpPr>
            <a:spLocks noChangeArrowheads="1"/>
          </p:cNvSpPr>
          <p:nvPr/>
        </p:nvSpPr>
        <p:spPr bwMode="auto">
          <a:xfrm>
            <a:off x="685800" y="256282"/>
            <a:ext cx="762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ctr">
              <a:spcBef>
                <a:spcPct val="0"/>
              </a:spcBef>
              <a:buClrTx/>
              <a:buSzTx/>
              <a:buFontTx/>
              <a:buNone/>
            </a:pPr>
            <a:r>
              <a:rPr lang="en-US" altLang="en-US" sz="3600" b="1" dirty="0">
                <a:solidFill>
                  <a:schemeClr val="tx1"/>
                </a:solidFill>
                <a:latin typeface="Arial" charset="0"/>
              </a:rPr>
              <a:t>Assignment for Chapter 3</a:t>
            </a:r>
          </a:p>
          <a:p>
            <a:pPr>
              <a:spcBef>
                <a:spcPct val="0"/>
              </a:spcBef>
              <a:buClrTx/>
              <a:buSzTx/>
              <a:buFontTx/>
              <a:buNone/>
            </a:pPr>
            <a:r>
              <a:rPr lang="en-US" altLang="en-US" sz="2800" b="1" dirty="0">
                <a:solidFill>
                  <a:schemeClr val="tx1"/>
                </a:solidFill>
                <a:latin typeface="Arial" charset="0"/>
              </a:rPr>
              <a:t> </a:t>
            </a:r>
          </a:p>
        </p:txBody>
      </p:sp>
      <p:sp>
        <p:nvSpPr>
          <p:cNvPr id="9" name="TextBox 8">
            <a:extLst>
              <a:ext uri="{FF2B5EF4-FFF2-40B4-BE49-F238E27FC236}">
                <a16:creationId xmlns:a16="http://schemas.microsoft.com/office/drawing/2014/main" id="{3B1E154C-8611-4E76-A894-0DFB18348437}"/>
              </a:ext>
            </a:extLst>
          </p:cNvPr>
          <p:cNvSpPr txBox="1"/>
          <p:nvPr/>
        </p:nvSpPr>
        <p:spPr>
          <a:xfrm>
            <a:off x="346075" y="4419600"/>
            <a:ext cx="8451850" cy="496996"/>
          </a:xfrm>
          <a:prstGeom prst="rect">
            <a:avLst/>
          </a:prstGeom>
          <a:noFill/>
        </p:spPr>
        <p:txBody>
          <a:bodyPr wrap="square" rtlCol="0">
            <a:spAutoFit/>
          </a:bodyPr>
          <a:lstStyle/>
          <a:p>
            <a:pPr>
              <a:lnSpc>
                <a:spcPct val="150000"/>
              </a:lnSpc>
            </a:pPr>
            <a:r>
              <a:rPr lang="vi-VN" sz="2000" b="1" i="0" cap="none" dirty="0">
                <a:effectLst/>
                <a:latin typeface="Arial" panose="020B0604020202020204" pitchFamily="34" charset="0"/>
                <a:cs typeface="Arial" panose="020B0604020202020204" pitchFamily="34" charset="0"/>
              </a:rPr>
              <a:t>Link to submit:</a:t>
            </a:r>
            <a:endParaRPr lang="en-US" sz="2000" dirty="0"/>
          </a:p>
        </p:txBody>
      </p:sp>
      <p:sp>
        <p:nvSpPr>
          <p:cNvPr id="3" name="TextBox 2">
            <a:extLst>
              <a:ext uri="{FF2B5EF4-FFF2-40B4-BE49-F238E27FC236}">
                <a16:creationId xmlns:a16="http://schemas.microsoft.com/office/drawing/2014/main" id="{6D65B9F7-393A-B871-E7BD-6D7C5FFC2CEA}"/>
              </a:ext>
            </a:extLst>
          </p:cNvPr>
          <p:cNvSpPr txBox="1"/>
          <p:nvPr/>
        </p:nvSpPr>
        <p:spPr>
          <a:xfrm>
            <a:off x="1981200" y="5174570"/>
            <a:ext cx="4591664" cy="369332"/>
          </a:xfrm>
          <a:prstGeom prst="rect">
            <a:avLst/>
          </a:prstGeom>
          <a:noFill/>
        </p:spPr>
        <p:txBody>
          <a:bodyPr wrap="square">
            <a:spAutoFit/>
          </a:bodyPr>
          <a:lstStyle/>
          <a:p>
            <a:r>
              <a:rPr lang="en-US" dirty="0"/>
              <a:t>https://</a:t>
            </a:r>
            <a:r>
              <a:rPr lang="en-US" dirty="0" err="1"/>
              <a:t>forms.gle</a:t>
            </a:r>
            <a:r>
              <a:rPr lang="en-US" dirty="0"/>
              <a:t>/</a:t>
            </a:r>
            <a:r>
              <a:rPr lang="en-US" dirty="0" err="1"/>
              <a:t>dvAu1ZcD6uN7h9gV6</a:t>
            </a:r>
            <a:endParaRPr lang="en-US" dirty="0"/>
          </a:p>
        </p:txBody>
      </p:sp>
    </p:spTree>
    <p:extLst>
      <p:ext uri="{BB962C8B-B14F-4D97-AF65-F5344CB8AC3E}">
        <p14:creationId xmlns:p14="http://schemas.microsoft.com/office/powerpoint/2010/main" val="357876012"/>
      </p:ext>
    </p:extLst>
  </p:cSld>
  <p:clrMapOvr>
    <a:masterClrMapping/>
  </p:clrMapOvr>
  <p:transition spd="med">
    <p:diamond/>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3017-49B7-467C-A2DE-E14CA30B95B0}"/>
              </a:ext>
            </a:extLst>
          </p:cNvPr>
          <p:cNvSpPr>
            <a:spLocks noGrp="1"/>
          </p:cNvSpPr>
          <p:nvPr>
            <p:ph type="title"/>
          </p:nvPr>
        </p:nvSpPr>
        <p:spPr/>
        <p:txBody>
          <a:bodyPr/>
          <a:lstStyle/>
          <a:p>
            <a:pPr algn="ctr"/>
            <a:r>
              <a:rPr lang="en-US" i="0" dirty="0"/>
              <a:t>Group: </a:t>
            </a:r>
          </a:p>
        </p:txBody>
      </p:sp>
      <p:sp>
        <p:nvSpPr>
          <p:cNvPr id="3" name="Content Placeholder 2">
            <a:extLst>
              <a:ext uri="{FF2B5EF4-FFF2-40B4-BE49-F238E27FC236}">
                <a16:creationId xmlns:a16="http://schemas.microsoft.com/office/drawing/2014/main" id="{02E26923-A4F5-44F4-9EBF-0A6766B7D835}"/>
              </a:ext>
            </a:extLst>
          </p:cNvPr>
          <p:cNvSpPr>
            <a:spLocks noGrp="1"/>
          </p:cNvSpPr>
          <p:nvPr>
            <p:ph idx="1"/>
          </p:nvPr>
        </p:nvSpPr>
        <p:spPr/>
        <p:txBody>
          <a:bodyPr/>
          <a:lstStyle/>
          <a:p>
            <a:r>
              <a:rPr lang="en-US" dirty="0"/>
              <a:t>Full name:</a:t>
            </a:r>
          </a:p>
          <a:p>
            <a:r>
              <a:rPr lang="en-US" dirty="0"/>
              <a:t>Full name:</a:t>
            </a:r>
          </a:p>
          <a:p>
            <a:r>
              <a:rPr lang="en-US" dirty="0"/>
              <a:t>…. </a:t>
            </a:r>
          </a:p>
        </p:txBody>
      </p:sp>
      <p:sp>
        <p:nvSpPr>
          <p:cNvPr id="6" name="Slide Number Placeholder 5">
            <a:extLst>
              <a:ext uri="{FF2B5EF4-FFF2-40B4-BE49-F238E27FC236}">
                <a16:creationId xmlns:a16="http://schemas.microsoft.com/office/drawing/2014/main" id="{5E1ECB8F-0162-447C-9A36-12B06D0F2FEC}"/>
              </a:ext>
            </a:extLst>
          </p:cNvPr>
          <p:cNvSpPr>
            <a:spLocks noGrp="1"/>
          </p:cNvSpPr>
          <p:nvPr>
            <p:ph type="sldNum" sz="quarter" idx="12"/>
          </p:nvPr>
        </p:nvSpPr>
        <p:spPr/>
        <p:txBody>
          <a:bodyPr/>
          <a:lstStyle/>
          <a:p>
            <a:pPr>
              <a:defRPr/>
            </a:pPr>
            <a:fld id="{4E6A6203-C0CD-49CC-9D00-3CA194CFCC9E}" type="slidenum">
              <a:rPr lang="en-US" smtClean="0"/>
              <a:pPr>
                <a:defRPr/>
              </a:pPr>
              <a:t>73</a:t>
            </a:fld>
            <a:endParaRPr lang="en-US"/>
          </a:p>
        </p:txBody>
      </p:sp>
    </p:spTree>
    <p:extLst>
      <p:ext uri="{BB962C8B-B14F-4D97-AF65-F5344CB8AC3E}">
        <p14:creationId xmlns:p14="http://schemas.microsoft.com/office/powerpoint/2010/main" val="1410239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1" y="754968"/>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3714E70-1376-46C1-0306-BF57F0EB8009}"/>
              </a:ext>
            </a:extLst>
          </p:cNvPr>
          <p:cNvSpPr txBox="1"/>
          <p:nvPr/>
        </p:nvSpPr>
        <p:spPr>
          <a:xfrm>
            <a:off x="3539359" y="732606"/>
            <a:ext cx="5562600" cy="2428870"/>
          </a:xfrm>
          <a:prstGeom prst="rect">
            <a:avLst/>
          </a:prstGeom>
          <a:noFill/>
        </p:spPr>
        <p:txBody>
          <a:bodyPr wrap="square">
            <a:spAutoFit/>
          </a:bodyPr>
          <a:lstStyle/>
          <a:p>
            <a:pPr>
              <a:lnSpc>
                <a:spcPct val="120000"/>
              </a:lnSpc>
            </a:pPr>
            <a:r>
              <a:rPr lang="vi-VN" sz="1600" b="0" i="0" dirty="0" err="1">
                <a:solidFill>
                  <a:srgbClr val="202124"/>
                </a:solidFill>
                <a:effectLst/>
                <a:latin typeface="+mn-lt"/>
              </a:rPr>
              <a:t>Trước</a:t>
            </a:r>
            <a:r>
              <a:rPr lang="vi-VN" sz="1600" b="0" i="0" dirty="0">
                <a:solidFill>
                  <a:srgbClr val="202124"/>
                </a:solidFill>
                <a:effectLst/>
                <a:latin typeface="+mn-lt"/>
              </a:rPr>
              <a:t> </a:t>
            </a:r>
            <a:r>
              <a:rPr lang="vi-VN" sz="1600" b="0" i="0" dirty="0" err="1">
                <a:solidFill>
                  <a:srgbClr val="202124"/>
                </a:solidFill>
                <a:effectLst/>
                <a:latin typeface="+mn-lt"/>
              </a:rPr>
              <a:t>đó</a:t>
            </a:r>
            <a:r>
              <a:rPr lang="vi-VN" sz="1600" b="0" i="0" dirty="0">
                <a:solidFill>
                  <a:srgbClr val="202124"/>
                </a:solidFill>
                <a:effectLst/>
                <a:latin typeface="+mn-lt"/>
              </a:rPr>
              <a:t>, ngay sau khi </a:t>
            </a:r>
            <a:r>
              <a:rPr lang="vi-VN" sz="1600" b="0" i="0" dirty="0" err="1">
                <a:solidFill>
                  <a:srgbClr val="202124"/>
                </a:solidFill>
                <a:effectLst/>
                <a:latin typeface="+mn-lt"/>
              </a:rPr>
              <a:t>kết</a:t>
            </a:r>
            <a:r>
              <a:rPr lang="vi-VN" sz="1600" b="0" i="0" dirty="0">
                <a:solidFill>
                  <a:srgbClr val="202124"/>
                </a:solidFill>
                <a:effectLst/>
                <a:latin typeface="+mn-lt"/>
              </a:rPr>
              <a:t> </a:t>
            </a:r>
            <a:r>
              <a:rPr lang="vi-VN" sz="1600" b="0" i="0" dirty="0" err="1">
                <a:solidFill>
                  <a:srgbClr val="202124"/>
                </a:solidFill>
                <a:effectLst/>
                <a:latin typeface="+mn-lt"/>
              </a:rPr>
              <a:t>thúc</a:t>
            </a:r>
            <a:r>
              <a:rPr lang="vi-VN" sz="1600" b="0" i="0" dirty="0">
                <a:solidFill>
                  <a:srgbClr val="202124"/>
                </a:solidFill>
                <a:effectLst/>
                <a:latin typeface="+mn-lt"/>
              </a:rPr>
              <a:t> </a:t>
            </a:r>
            <a:r>
              <a:rPr lang="vi-VN" sz="1600" b="0" i="0" dirty="0" err="1">
                <a:solidFill>
                  <a:srgbClr val="202124"/>
                </a:solidFill>
                <a:effectLst/>
                <a:latin typeface="+mn-lt"/>
              </a:rPr>
              <a:t>thời</a:t>
            </a:r>
            <a:r>
              <a:rPr lang="vi-VN" sz="1600" b="0" i="0" dirty="0">
                <a:solidFill>
                  <a:srgbClr val="202124"/>
                </a:solidFill>
                <a:effectLst/>
                <a:latin typeface="+mn-lt"/>
              </a:rPr>
              <a:t> gian thi môn Văn, </a:t>
            </a:r>
            <a:r>
              <a:rPr lang="vi-VN" sz="1600" b="0" i="0" dirty="0" err="1">
                <a:solidFill>
                  <a:srgbClr val="202124"/>
                </a:solidFill>
                <a:effectLst/>
                <a:latin typeface="+mn-lt"/>
              </a:rPr>
              <a:t>mạng</a:t>
            </a:r>
            <a:r>
              <a:rPr lang="vi-VN" sz="1600" b="0" i="0" dirty="0">
                <a:solidFill>
                  <a:srgbClr val="202124"/>
                </a:solidFill>
                <a:effectLst/>
                <a:latin typeface="+mn-lt"/>
              </a:rPr>
              <a:t> </a:t>
            </a:r>
            <a:r>
              <a:rPr lang="vi-VN" sz="1600" b="0" i="0" dirty="0" err="1">
                <a:solidFill>
                  <a:srgbClr val="202124"/>
                </a:solidFill>
                <a:effectLst/>
                <a:latin typeface="+mn-lt"/>
              </a:rPr>
              <a:t>xã</a:t>
            </a:r>
            <a:r>
              <a:rPr lang="vi-VN" sz="1600" b="0" i="0" dirty="0">
                <a:solidFill>
                  <a:srgbClr val="202124"/>
                </a:solidFill>
                <a:effectLst/>
                <a:latin typeface="+mn-lt"/>
              </a:rPr>
              <a:t> </a:t>
            </a:r>
            <a:r>
              <a:rPr lang="vi-VN" sz="1600" b="0" i="0" dirty="0" err="1">
                <a:solidFill>
                  <a:srgbClr val="202124"/>
                </a:solidFill>
                <a:effectLst/>
                <a:latin typeface="+mn-lt"/>
              </a:rPr>
              <a:t>hội</a:t>
            </a:r>
            <a:r>
              <a:rPr lang="vi-VN" sz="1600" b="0" i="0" dirty="0">
                <a:solidFill>
                  <a:srgbClr val="202124"/>
                </a:solidFill>
                <a:effectLst/>
                <a:latin typeface="+mn-lt"/>
              </a:rPr>
              <a:t> hoang mang </a:t>
            </a:r>
            <a:r>
              <a:rPr lang="vi-VN" sz="1600" b="0" i="0" dirty="0" err="1">
                <a:solidFill>
                  <a:srgbClr val="202124"/>
                </a:solidFill>
                <a:effectLst/>
                <a:latin typeface="+mn-lt"/>
              </a:rPr>
              <a:t>trước</a:t>
            </a:r>
            <a:r>
              <a:rPr lang="vi-VN" sz="1600" b="0" i="0" dirty="0">
                <a:solidFill>
                  <a:srgbClr val="202124"/>
                </a:solidFill>
                <a:effectLst/>
                <a:latin typeface="+mn-lt"/>
              </a:rPr>
              <a:t> thông tin </a:t>
            </a:r>
            <a:r>
              <a:rPr lang="vi-VN" sz="1600" b="0" i="0" dirty="0" err="1">
                <a:solidFill>
                  <a:srgbClr val="202124"/>
                </a:solidFill>
                <a:effectLst/>
                <a:latin typeface="+mn-lt"/>
              </a:rPr>
              <a:t>một</a:t>
            </a:r>
            <a:r>
              <a:rPr lang="vi-VN" sz="1600" b="0" i="0" dirty="0">
                <a:solidFill>
                  <a:srgbClr val="202124"/>
                </a:solidFill>
                <a:effectLst/>
                <a:latin typeface="+mn-lt"/>
              </a:rPr>
              <a:t> </a:t>
            </a:r>
            <a:r>
              <a:rPr lang="vi-VN" sz="1600" b="0" i="0" dirty="0" err="1">
                <a:solidFill>
                  <a:srgbClr val="202124"/>
                </a:solidFill>
                <a:effectLst/>
                <a:latin typeface="+mn-lt"/>
              </a:rPr>
              <a:t>nhóm</a:t>
            </a:r>
            <a:r>
              <a:rPr lang="vi-VN" sz="1600" b="0" i="0" dirty="0">
                <a:solidFill>
                  <a:srgbClr val="202124"/>
                </a:solidFill>
                <a:effectLst/>
                <a:latin typeface="+mn-lt"/>
              </a:rPr>
              <a:t> </a:t>
            </a:r>
            <a:r>
              <a:rPr lang="vi-VN" sz="1600" b="0" i="0" dirty="0" err="1">
                <a:solidFill>
                  <a:srgbClr val="202124"/>
                </a:solidFill>
                <a:effectLst/>
                <a:latin typeface="+mn-lt"/>
              </a:rPr>
              <a:t>diễn</a:t>
            </a:r>
            <a:r>
              <a:rPr lang="vi-VN" sz="1600" b="0" i="0" dirty="0">
                <a:solidFill>
                  <a:srgbClr val="202124"/>
                </a:solidFill>
                <a:effectLst/>
                <a:latin typeface="+mn-lt"/>
              </a:rPr>
              <a:t> </a:t>
            </a:r>
            <a:r>
              <a:rPr lang="vi-VN" sz="1600" b="0" i="0" dirty="0" err="1">
                <a:solidFill>
                  <a:srgbClr val="202124"/>
                </a:solidFill>
                <a:effectLst/>
                <a:latin typeface="+mn-lt"/>
              </a:rPr>
              <a:t>đàn</a:t>
            </a:r>
            <a:r>
              <a:rPr lang="vi-VN" sz="1600" b="0" i="0" dirty="0">
                <a:solidFill>
                  <a:srgbClr val="202124"/>
                </a:solidFill>
                <a:effectLst/>
                <a:latin typeface="+mn-lt"/>
              </a:rPr>
              <a:t> liên quan </a:t>
            </a:r>
            <a:r>
              <a:rPr lang="vi-VN" sz="1600" b="0" i="0" dirty="0" err="1">
                <a:solidFill>
                  <a:srgbClr val="202124"/>
                </a:solidFill>
                <a:effectLst/>
                <a:latin typeface="+mn-lt"/>
              </a:rPr>
              <a:t>đến</a:t>
            </a:r>
            <a:r>
              <a:rPr lang="vi-VN" sz="1600" b="0" i="0" dirty="0">
                <a:solidFill>
                  <a:srgbClr val="202124"/>
                </a:solidFill>
                <a:effectLst/>
                <a:latin typeface="+mn-lt"/>
              </a:rPr>
              <a:t> </a:t>
            </a:r>
            <a:r>
              <a:rPr lang="vi-VN" sz="1600" b="0" i="0" dirty="0" err="1">
                <a:solidFill>
                  <a:srgbClr val="202124"/>
                </a:solidFill>
                <a:effectLst/>
                <a:latin typeface="+mn-lt"/>
              </a:rPr>
              <a:t>học</a:t>
            </a:r>
            <a:r>
              <a:rPr lang="vi-VN" sz="1600" b="0" i="0" dirty="0">
                <a:solidFill>
                  <a:srgbClr val="202124"/>
                </a:solidFill>
                <a:effectLst/>
                <a:latin typeface="+mn-lt"/>
              </a:rPr>
              <a:t> </a:t>
            </a:r>
            <a:r>
              <a:rPr lang="vi-VN" sz="1600" b="0" i="0" dirty="0" err="1">
                <a:solidFill>
                  <a:srgbClr val="202124"/>
                </a:solidFill>
                <a:effectLst/>
                <a:latin typeface="+mn-lt"/>
              </a:rPr>
              <a:t>đường</a:t>
            </a:r>
            <a:r>
              <a:rPr lang="vi-VN" sz="1600" b="0" i="0" dirty="0">
                <a:solidFill>
                  <a:srgbClr val="202124"/>
                </a:solidFill>
                <a:effectLst/>
                <a:latin typeface="+mn-lt"/>
              </a:rPr>
              <a:t> </a:t>
            </a:r>
            <a:r>
              <a:rPr lang="vi-VN" sz="1600" b="0" i="0" dirty="0" err="1">
                <a:solidFill>
                  <a:srgbClr val="202124"/>
                </a:solidFill>
                <a:effectLst/>
                <a:latin typeface="+mn-lt"/>
              </a:rPr>
              <a:t>với</a:t>
            </a:r>
            <a:r>
              <a:rPr lang="vi-VN" sz="1600" b="0" i="0" dirty="0">
                <a:solidFill>
                  <a:srgbClr val="202124"/>
                </a:solidFill>
                <a:effectLst/>
                <a:latin typeface="+mn-lt"/>
              </a:rPr>
              <a:t> 2,3 </a:t>
            </a:r>
            <a:r>
              <a:rPr lang="vi-VN" sz="1600" b="0" i="0" dirty="0" err="1">
                <a:solidFill>
                  <a:srgbClr val="202124"/>
                </a:solidFill>
                <a:effectLst/>
                <a:latin typeface="+mn-lt"/>
              </a:rPr>
              <a:t>triệu</a:t>
            </a:r>
            <a:r>
              <a:rPr lang="vi-VN" sz="1600" b="0" i="0" dirty="0">
                <a:solidFill>
                  <a:srgbClr val="202124"/>
                </a:solidFill>
                <a:effectLst/>
                <a:latin typeface="+mn-lt"/>
              </a:rPr>
              <a:t> </a:t>
            </a:r>
            <a:r>
              <a:rPr lang="vi-VN" sz="1600" b="0" i="0" dirty="0" err="1">
                <a:solidFill>
                  <a:srgbClr val="202124"/>
                </a:solidFill>
                <a:effectLst/>
                <a:latin typeface="+mn-lt"/>
              </a:rPr>
              <a:t>thành</a:t>
            </a:r>
            <a:r>
              <a:rPr lang="vi-VN" sz="1600" b="0" i="0" dirty="0">
                <a:solidFill>
                  <a:srgbClr val="202124"/>
                </a:solidFill>
                <a:effectLst/>
                <a:latin typeface="+mn-lt"/>
              </a:rPr>
              <a:t> viên </a:t>
            </a:r>
            <a:r>
              <a:rPr lang="vi-VN" sz="1600" b="0" i="0" dirty="0" err="1">
                <a:solidFill>
                  <a:srgbClr val="202124"/>
                </a:solidFill>
                <a:effectLst/>
                <a:latin typeface="+mn-lt"/>
              </a:rPr>
              <a:t>đã</a:t>
            </a:r>
            <a:r>
              <a:rPr lang="vi-VN" sz="1600" b="0" i="0" dirty="0">
                <a:solidFill>
                  <a:srgbClr val="202124"/>
                </a:solidFill>
                <a:effectLst/>
                <a:latin typeface="+mn-lt"/>
              </a:rPr>
              <a:t> </a:t>
            </a:r>
            <a:r>
              <a:rPr lang="vi-VN" sz="1600" b="0" i="0" dirty="0" err="1">
                <a:solidFill>
                  <a:srgbClr val="202124"/>
                </a:solidFill>
                <a:effectLst/>
                <a:latin typeface="+mn-lt"/>
              </a:rPr>
              <a:t>tiết</a:t>
            </a:r>
            <a:r>
              <a:rPr lang="vi-VN" sz="1600" b="0" i="0" dirty="0">
                <a:solidFill>
                  <a:srgbClr val="202124"/>
                </a:solidFill>
                <a:effectLst/>
                <a:latin typeface="+mn-lt"/>
              </a:rPr>
              <a:t> </a:t>
            </a:r>
            <a:r>
              <a:rPr lang="vi-VN" sz="1600" b="0" i="0" dirty="0" err="1">
                <a:solidFill>
                  <a:srgbClr val="202124"/>
                </a:solidFill>
                <a:effectLst/>
                <a:latin typeface="+mn-lt"/>
              </a:rPr>
              <a:t>lộ</a:t>
            </a:r>
            <a:r>
              <a:rPr lang="vi-VN" sz="1600" b="0" i="0" dirty="0">
                <a:solidFill>
                  <a:srgbClr val="202124"/>
                </a:solidFill>
                <a:effectLst/>
                <a:latin typeface="+mn-lt"/>
              </a:rPr>
              <a:t> "</a:t>
            </a:r>
            <a:r>
              <a:rPr lang="vi-VN" sz="1600" b="0" i="0" dirty="0">
                <a:solidFill>
                  <a:srgbClr val="FF0000"/>
                </a:solidFill>
                <a:effectLst/>
                <a:highlight>
                  <a:srgbClr val="FFFF00"/>
                </a:highlight>
                <a:latin typeface="+mn-lt"/>
              </a:rPr>
              <a:t>2k5 </a:t>
            </a:r>
            <a:r>
              <a:rPr lang="vi-VN" sz="1600" b="0" i="0" dirty="0" err="1">
                <a:solidFill>
                  <a:srgbClr val="FF0000"/>
                </a:solidFill>
                <a:effectLst/>
                <a:highlight>
                  <a:srgbClr val="FFFF00"/>
                </a:highlight>
                <a:latin typeface="+mn-lt"/>
              </a:rPr>
              <a:t>biết</a:t>
            </a:r>
            <a:r>
              <a:rPr lang="vi-VN" sz="1600" b="0" i="0" dirty="0">
                <a:solidFill>
                  <a:srgbClr val="FF0000"/>
                </a:solidFill>
                <a:effectLst/>
                <a:highlight>
                  <a:srgbClr val="FFFF00"/>
                </a:highlight>
                <a:latin typeface="+mn-lt"/>
              </a:rPr>
              <a:t> nương </a:t>
            </a:r>
            <a:r>
              <a:rPr lang="vi-VN" sz="1600" b="0" i="0" dirty="0" err="1">
                <a:solidFill>
                  <a:srgbClr val="FF0000"/>
                </a:solidFill>
                <a:effectLst/>
                <a:highlight>
                  <a:srgbClr val="FFFF00"/>
                </a:highlight>
                <a:latin typeface="+mn-lt"/>
              </a:rPr>
              <a:t>tựa</a:t>
            </a:r>
            <a:r>
              <a:rPr lang="vi-VN" sz="1600" b="0" i="0" dirty="0">
                <a:solidFill>
                  <a:srgbClr val="FF0000"/>
                </a:solidFill>
                <a:effectLst/>
                <a:highlight>
                  <a:srgbClr val="FFFF00"/>
                </a:highlight>
                <a:latin typeface="+mn-lt"/>
              </a:rPr>
              <a:t> </a:t>
            </a:r>
            <a:r>
              <a:rPr lang="vi-VN" sz="1600" b="0" i="0" dirty="0" err="1">
                <a:solidFill>
                  <a:srgbClr val="FF0000"/>
                </a:solidFill>
                <a:effectLst/>
                <a:highlight>
                  <a:srgbClr val="FFFF00"/>
                </a:highlight>
                <a:latin typeface="+mn-lt"/>
              </a:rPr>
              <a:t>vào</a:t>
            </a:r>
            <a:r>
              <a:rPr lang="vi-VN" sz="1600" b="0" i="0" dirty="0">
                <a:solidFill>
                  <a:srgbClr val="FF0000"/>
                </a:solidFill>
                <a:effectLst/>
                <a:highlight>
                  <a:srgbClr val="FFFF00"/>
                </a:highlight>
                <a:latin typeface="+mn-lt"/>
              </a:rPr>
              <a:t> ai </a:t>
            </a:r>
            <a:r>
              <a:rPr lang="vi-VN" sz="1600" b="0" i="0" dirty="0" err="1">
                <a:solidFill>
                  <a:srgbClr val="FF0000"/>
                </a:solidFill>
                <a:effectLst/>
                <a:highlight>
                  <a:srgbClr val="FFFF00"/>
                </a:highlight>
                <a:latin typeface="+mn-lt"/>
              </a:rPr>
              <a:t>rồi</a:t>
            </a:r>
            <a:r>
              <a:rPr lang="vi-VN" sz="1600" b="0" i="0" dirty="0">
                <a:solidFill>
                  <a:srgbClr val="FF0000"/>
                </a:solidFill>
                <a:effectLst/>
                <a:highlight>
                  <a:srgbClr val="FFFF00"/>
                </a:highlight>
                <a:latin typeface="+mn-lt"/>
              </a:rPr>
              <a:t> </a:t>
            </a:r>
            <a:r>
              <a:rPr lang="vi-VN" sz="1600" b="0" i="0" dirty="0" err="1">
                <a:solidFill>
                  <a:srgbClr val="FF0000"/>
                </a:solidFill>
                <a:effectLst/>
                <a:highlight>
                  <a:srgbClr val="FFFF00"/>
                </a:highlight>
                <a:latin typeface="+mn-lt"/>
              </a:rPr>
              <a:t>đấy</a:t>
            </a:r>
            <a:r>
              <a:rPr lang="vi-VN" sz="1600" b="0" i="0" dirty="0">
                <a:solidFill>
                  <a:srgbClr val="202124"/>
                </a:solidFill>
                <a:effectLst/>
                <a:latin typeface="+mn-lt"/>
              </a:rPr>
              <a:t>". </a:t>
            </a:r>
            <a:r>
              <a:rPr lang="vi-VN" sz="1600" b="0" i="0" dirty="0" err="1">
                <a:solidFill>
                  <a:srgbClr val="202124"/>
                </a:solidFill>
                <a:effectLst/>
                <a:latin typeface="+mn-lt"/>
              </a:rPr>
              <a:t>Kèm</a:t>
            </a:r>
            <a:r>
              <a:rPr lang="vi-VN" sz="1600" b="0" i="0" dirty="0">
                <a:solidFill>
                  <a:srgbClr val="202124"/>
                </a:solidFill>
                <a:effectLst/>
                <a:latin typeface="+mn-lt"/>
              </a:rPr>
              <a:t> theo </a:t>
            </a:r>
            <a:r>
              <a:rPr lang="vi-VN" sz="1600" b="0" i="0" dirty="0" err="1">
                <a:solidFill>
                  <a:srgbClr val="202124"/>
                </a:solidFill>
                <a:effectLst/>
                <a:latin typeface="+mn-lt"/>
              </a:rPr>
              <a:t>đó</a:t>
            </a:r>
            <a:r>
              <a:rPr lang="vi-VN" sz="1600" b="0" i="0" dirty="0">
                <a:solidFill>
                  <a:srgbClr val="202124"/>
                </a:solidFill>
                <a:effectLst/>
                <a:latin typeface="+mn-lt"/>
              </a:rPr>
              <a:t> </a:t>
            </a:r>
            <a:r>
              <a:rPr lang="vi-VN" sz="1600" b="0" i="0" dirty="0" err="1">
                <a:solidFill>
                  <a:srgbClr val="202124"/>
                </a:solidFill>
                <a:effectLst/>
                <a:latin typeface="+mn-lt"/>
              </a:rPr>
              <a:t>là</a:t>
            </a:r>
            <a:r>
              <a:rPr lang="vi-VN" sz="1600" b="0" i="0" dirty="0">
                <a:solidFill>
                  <a:srgbClr val="202124"/>
                </a:solidFill>
                <a:effectLst/>
                <a:latin typeface="+mn-lt"/>
              </a:rPr>
              <a:t> </a:t>
            </a:r>
            <a:r>
              <a:rPr lang="vi-VN" sz="1600" b="0" i="0" dirty="0" err="1">
                <a:solidFill>
                  <a:srgbClr val="202124"/>
                </a:solidFill>
                <a:effectLst/>
                <a:latin typeface="+mn-lt"/>
              </a:rPr>
              <a:t>hình</a:t>
            </a:r>
            <a:r>
              <a:rPr lang="vi-VN" sz="1600" b="0" i="0" dirty="0">
                <a:solidFill>
                  <a:srgbClr val="202124"/>
                </a:solidFill>
                <a:effectLst/>
                <a:latin typeface="+mn-lt"/>
              </a:rPr>
              <a:t> </a:t>
            </a:r>
            <a:r>
              <a:rPr lang="vi-VN" sz="1600" b="0" i="0" dirty="0" err="1">
                <a:solidFill>
                  <a:srgbClr val="202124"/>
                </a:solidFill>
                <a:effectLst/>
                <a:latin typeface="+mn-lt"/>
              </a:rPr>
              <a:t>ảnh</a:t>
            </a:r>
            <a:r>
              <a:rPr lang="vi-VN" sz="1600" b="0" i="0" dirty="0">
                <a:solidFill>
                  <a:srgbClr val="202124"/>
                </a:solidFill>
                <a:effectLst/>
                <a:latin typeface="+mn-lt"/>
              </a:rPr>
              <a:t> </a:t>
            </a:r>
            <a:r>
              <a:rPr lang="vi-VN" sz="1600" b="0" i="0" dirty="0" err="1">
                <a:solidFill>
                  <a:srgbClr val="202124"/>
                </a:solidFill>
                <a:effectLst/>
                <a:latin typeface="+mn-lt"/>
              </a:rPr>
              <a:t>một</a:t>
            </a:r>
            <a:r>
              <a:rPr lang="vi-VN" sz="1600" b="0" i="0" dirty="0">
                <a:solidFill>
                  <a:srgbClr val="202124"/>
                </a:solidFill>
                <a:effectLst/>
                <a:latin typeface="+mn-lt"/>
              </a:rPr>
              <a:t> </a:t>
            </a:r>
            <a:r>
              <a:rPr lang="vi-VN" sz="1600" b="0" i="0" dirty="0" err="1">
                <a:solidFill>
                  <a:srgbClr val="202124"/>
                </a:solidFill>
                <a:effectLst/>
                <a:latin typeface="+mn-lt"/>
              </a:rPr>
              <a:t>tài</a:t>
            </a:r>
            <a:r>
              <a:rPr lang="vi-VN" sz="1600" b="0" i="0" dirty="0">
                <a:solidFill>
                  <a:srgbClr val="202124"/>
                </a:solidFill>
                <a:effectLst/>
                <a:latin typeface="+mn-lt"/>
              </a:rPr>
              <a:t> </a:t>
            </a:r>
            <a:r>
              <a:rPr lang="vi-VN" sz="1600" b="0" i="0" dirty="0" err="1">
                <a:solidFill>
                  <a:srgbClr val="202124"/>
                </a:solidFill>
                <a:effectLst/>
                <a:latin typeface="+mn-lt"/>
              </a:rPr>
              <a:t>khoản</a:t>
            </a:r>
            <a:r>
              <a:rPr lang="vi-VN" sz="1600" b="0" i="0" dirty="0">
                <a:solidFill>
                  <a:srgbClr val="202124"/>
                </a:solidFill>
                <a:effectLst/>
                <a:latin typeface="+mn-lt"/>
              </a:rPr>
              <a:t> </a:t>
            </a:r>
            <a:r>
              <a:rPr lang="vi-VN" sz="1600" b="0" i="0" dirty="0" err="1">
                <a:solidFill>
                  <a:srgbClr val="202124"/>
                </a:solidFill>
                <a:effectLst/>
                <a:latin typeface="+mn-lt"/>
              </a:rPr>
              <a:t>khá</a:t>
            </a:r>
            <a:r>
              <a:rPr lang="vi-VN" sz="1600" b="0" i="0" dirty="0">
                <a:solidFill>
                  <a:srgbClr val="202124"/>
                </a:solidFill>
                <a:effectLst/>
                <a:latin typeface="+mn-lt"/>
              </a:rPr>
              <a:t> </a:t>
            </a:r>
            <a:r>
              <a:rPr lang="vi-VN" sz="1600" b="0" i="0" dirty="0" err="1">
                <a:solidFill>
                  <a:srgbClr val="202124"/>
                </a:solidFill>
                <a:effectLst/>
                <a:latin typeface="+mn-lt"/>
              </a:rPr>
              <a:t>nổi</a:t>
            </a:r>
            <a:r>
              <a:rPr lang="vi-VN" sz="1600" b="0" i="0" dirty="0">
                <a:solidFill>
                  <a:srgbClr val="202124"/>
                </a:solidFill>
                <a:effectLst/>
                <a:latin typeface="+mn-lt"/>
              </a:rPr>
              <a:t> </a:t>
            </a:r>
            <a:r>
              <a:rPr lang="vi-VN" sz="1600" b="0" i="0" dirty="0" err="1">
                <a:solidFill>
                  <a:srgbClr val="202124"/>
                </a:solidFill>
                <a:effectLst/>
                <a:latin typeface="+mn-lt"/>
              </a:rPr>
              <a:t>tiếng</a:t>
            </a:r>
            <a:r>
              <a:rPr lang="vi-VN" sz="1600" b="0" i="0" dirty="0">
                <a:solidFill>
                  <a:srgbClr val="202124"/>
                </a:solidFill>
                <a:effectLst/>
                <a:latin typeface="+mn-lt"/>
              </a:rPr>
              <a:t> trên </a:t>
            </a:r>
            <a:r>
              <a:rPr lang="vi-VN" sz="1600" b="0" i="0" dirty="0" err="1">
                <a:solidFill>
                  <a:srgbClr val="202124"/>
                </a:solidFill>
                <a:effectLst/>
                <a:latin typeface="+mn-lt"/>
              </a:rPr>
              <a:t>mạng</a:t>
            </a:r>
            <a:r>
              <a:rPr lang="vi-VN" sz="1600" b="0" i="0" dirty="0">
                <a:solidFill>
                  <a:srgbClr val="202124"/>
                </a:solidFill>
                <a:effectLst/>
                <a:latin typeface="+mn-lt"/>
              </a:rPr>
              <a:t> </a:t>
            </a:r>
            <a:r>
              <a:rPr lang="vi-VN" sz="1600" b="0" i="0" dirty="0" err="1">
                <a:solidFill>
                  <a:srgbClr val="202124"/>
                </a:solidFill>
                <a:effectLst/>
                <a:latin typeface="+mn-lt"/>
              </a:rPr>
              <a:t>xã</a:t>
            </a:r>
            <a:r>
              <a:rPr lang="vi-VN" sz="1600" b="0" i="0" dirty="0">
                <a:solidFill>
                  <a:srgbClr val="202124"/>
                </a:solidFill>
                <a:effectLst/>
                <a:latin typeface="+mn-lt"/>
              </a:rPr>
              <a:t> </a:t>
            </a:r>
            <a:r>
              <a:rPr lang="vi-VN" sz="1600" b="0" i="0" dirty="0" err="1">
                <a:solidFill>
                  <a:srgbClr val="202124"/>
                </a:solidFill>
                <a:effectLst/>
                <a:latin typeface="+mn-lt"/>
              </a:rPr>
              <a:t>hội</a:t>
            </a:r>
            <a:r>
              <a:rPr lang="vi-VN" sz="1600" b="0" i="0" dirty="0">
                <a:solidFill>
                  <a:srgbClr val="202124"/>
                </a:solidFill>
                <a:effectLst/>
                <a:latin typeface="+mn-lt"/>
              </a:rPr>
              <a:t> tên </a:t>
            </a:r>
            <a:r>
              <a:rPr lang="vi-VN" sz="1600" b="0" i="0" dirty="0" err="1">
                <a:solidFill>
                  <a:srgbClr val="202124"/>
                </a:solidFill>
                <a:effectLst/>
                <a:latin typeface="+mn-lt"/>
              </a:rPr>
              <a:t>Kaito</a:t>
            </a:r>
            <a:r>
              <a:rPr lang="vi-VN" sz="1600" b="0" i="0" dirty="0">
                <a:solidFill>
                  <a:srgbClr val="202124"/>
                </a:solidFill>
                <a:effectLst/>
                <a:latin typeface="+mn-lt"/>
              </a:rPr>
              <a:t> </a:t>
            </a:r>
            <a:r>
              <a:rPr lang="vi-VN" sz="1600" b="0" i="0" dirty="0" err="1">
                <a:solidFill>
                  <a:srgbClr val="202124"/>
                </a:solidFill>
                <a:effectLst/>
                <a:latin typeface="+mn-lt"/>
              </a:rPr>
              <a:t>Kid</a:t>
            </a:r>
            <a:r>
              <a:rPr lang="vi-VN" sz="1600" b="0" i="0" dirty="0">
                <a:solidFill>
                  <a:srgbClr val="202124"/>
                </a:solidFill>
                <a:effectLst/>
                <a:latin typeface="+mn-lt"/>
              </a:rPr>
              <a:t> </a:t>
            </a:r>
            <a:r>
              <a:rPr lang="vi-VN" sz="1600" b="0" i="0" dirty="0" err="1">
                <a:solidFill>
                  <a:srgbClr val="202124"/>
                </a:solidFill>
                <a:effectLst/>
                <a:latin typeface="+mn-lt"/>
              </a:rPr>
              <a:t>đã</a:t>
            </a:r>
            <a:r>
              <a:rPr lang="vi-VN" sz="1600" b="0" i="0" dirty="0">
                <a:solidFill>
                  <a:srgbClr val="202124"/>
                </a:solidFill>
                <a:effectLst/>
                <a:latin typeface="+mn-lt"/>
              </a:rPr>
              <a:t> công </a:t>
            </a:r>
            <a:r>
              <a:rPr lang="vi-VN" sz="1600" b="0" i="0" dirty="0" err="1">
                <a:solidFill>
                  <a:srgbClr val="202124"/>
                </a:solidFill>
                <a:effectLst/>
                <a:latin typeface="+mn-lt"/>
              </a:rPr>
              <a:t>bố</a:t>
            </a:r>
            <a:r>
              <a:rPr lang="vi-VN" sz="1600" b="0" i="0" dirty="0">
                <a:solidFill>
                  <a:srgbClr val="202124"/>
                </a:solidFill>
                <a:effectLst/>
                <a:latin typeface="+mn-lt"/>
              </a:rPr>
              <a:t> </a:t>
            </a:r>
            <a:r>
              <a:rPr lang="vi-VN" sz="1600" b="0" i="0" dirty="0" err="1">
                <a:solidFill>
                  <a:srgbClr val="202124"/>
                </a:solidFill>
                <a:effectLst/>
                <a:latin typeface="+mn-lt"/>
              </a:rPr>
              <a:t>dự</a:t>
            </a:r>
            <a:r>
              <a:rPr lang="vi-VN" sz="1600" b="0" i="0" dirty="0">
                <a:solidFill>
                  <a:srgbClr val="202124"/>
                </a:solidFill>
                <a:effectLst/>
                <a:latin typeface="+mn-lt"/>
              </a:rPr>
              <a:t> </a:t>
            </a:r>
            <a:r>
              <a:rPr lang="vi-VN" sz="1600" b="0" i="0" dirty="0" err="1">
                <a:solidFill>
                  <a:srgbClr val="202124"/>
                </a:solidFill>
                <a:effectLst/>
                <a:latin typeface="+mn-lt"/>
              </a:rPr>
              <a:t>doán</a:t>
            </a:r>
            <a:r>
              <a:rPr lang="vi-VN" sz="1600" b="0" i="0" dirty="0">
                <a:solidFill>
                  <a:srgbClr val="202124"/>
                </a:solidFill>
                <a:effectLst/>
                <a:latin typeface="+mn-lt"/>
              </a:rPr>
              <a:t> </a:t>
            </a:r>
            <a:r>
              <a:rPr lang="vi-VN" sz="1600" b="0" i="0" dirty="0" err="1">
                <a:solidFill>
                  <a:srgbClr val="202124"/>
                </a:solidFill>
                <a:effectLst/>
                <a:latin typeface="+mn-lt"/>
              </a:rPr>
              <a:t>đúng</a:t>
            </a:r>
            <a:r>
              <a:rPr lang="vi-VN" sz="1600" b="0" i="0" dirty="0">
                <a:solidFill>
                  <a:srgbClr val="202124"/>
                </a:solidFill>
                <a:effectLst/>
                <a:latin typeface="+mn-lt"/>
              </a:rPr>
              <a:t> </a:t>
            </a:r>
            <a:r>
              <a:rPr lang="vi-VN" sz="1600" b="0" i="0" dirty="0" err="1">
                <a:solidFill>
                  <a:srgbClr val="202124"/>
                </a:solidFill>
                <a:effectLst/>
                <a:latin typeface="+mn-lt"/>
              </a:rPr>
              <a:t>đề</a:t>
            </a:r>
            <a:r>
              <a:rPr lang="vi-VN" sz="1600" b="0" i="0" dirty="0">
                <a:solidFill>
                  <a:srgbClr val="202124"/>
                </a:solidFill>
                <a:effectLst/>
                <a:latin typeface="+mn-lt"/>
              </a:rPr>
              <a:t> thi môn Văn </a:t>
            </a:r>
            <a:r>
              <a:rPr lang="vi-VN" sz="1600" b="0" i="0" dirty="0" err="1">
                <a:solidFill>
                  <a:srgbClr val="202124"/>
                </a:solidFill>
                <a:effectLst/>
                <a:latin typeface="+mn-lt"/>
              </a:rPr>
              <a:t>tốt</a:t>
            </a:r>
            <a:r>
              <a:rPr lang="vi-VN" sz="1600" b="0" i="0" dirty="0">
                <a:solidFill>
                  <a:srgbClr val="202124"/>
                </a:solidFill>
                <a:effectLst/>
                <a:latin typeface="+mn-lt"/>
              </a:rPr>
              <a:t> </a:t>
            </a:r>
            <a:r>
              <a:rPr lang="vi-VN" sz="1600" b="0" i="0" dirty="0" err="1">
                <a:solidFill>
                  <a:srgbClr val="202124"/>
                </a:solidFill>
                <a:effectLst/>
                <a:latin typeface="+mn-lt"/>
              </a:rPr>
              <a:t>nghiệp</a:t>
            </a:r>
            <a:r>
              <a:rPr lang="vi-VN" sz="1600" b="0" i="0" dirty="0">
                <a:solidFill>
                  <a:srgbClr val="202124"/>
                </a:solidFill>
                <a:effectLst/>
                <a:latin typeface="+mn-lt"/>
              </a:rPr>
              <a:t> THPT năm 2022. Không </a:t>
            </a:r>
            <a:r>
              <a:rPr lang="vi-VN" sz="1600" b="0" i="0" dirty="0" err="1">
                <a:solidFill>
                  <a:srgbClr val="202124"/>
                </a:solidFill>
                <a:effectLst/>
                <a:latin typeface="+mn-lt"/>
              </a:rPr>
              <a:t>chỉ</a:t>
            </a:r>
            <a:r>
              <a:rPr lang="vi-VN" sz="1600" b="0" i="0" dirty="0">
                <a:solidFill>
                  <a:srgbClr val="202124"/>
                </a:solidFill>
                <a:effectLst/>
                <a:latin typeface="+mn-lt"/>
              </a:rPr>
              <a:t> </a:t>
            </a:r>
            <a:r>
              <a:rPr lang="vi-VN" sz="1600" b="0" i="0" dirty="0" err="1">
                <a:solidFill>
                  <a:srgbClr val="202124"/>
                </a:solidFill>
                <a:effectLst/>
                <a:latin typeface="+mn-lt"/>
              </a:rPr>
              <a:t>thế</a:t>
            </a:r>
            <a:r>
              <a:rPr lang="vi-VN" sz="1600" b="0" i="0" dirty="0">
                <a:solidFill>
                  <a:srgbClr val="202124"/>
                </a:solidFill>
                <a:effectLst/>
                <a:latin typeface="+mn-lt"/>
              </a:rPr>
              <a:t>, </a:t>
            </a:r>
            <a:r>
              <a:rPr lang="vi-VN" sz="1600" b="0" i="0" dirty="0" err="1">
                <a:solidFill>
                  <a:srgbClr val="202124"/>
                </a:solidFill>
                <a:effectLst/>
                <a:latin typeface="+mn-lt"/>
              </a:rPr>
              <a:t>tại</a:t>
            </a:r>
            <a:r>
              <a:rPr lang="vi-VN" sz="1600" b="0" i="0" dirty="0">
                <a:solidFill>
                  <a:srgbClr val="202124"/>
                </a:solidFill>
                <a:effectLst/>
                <a:latin typeface="+mn-lt"/>
              </a:rPr>
              <a:t> </a:t>
            </a:r>
            <a:r>
              <a:rPr lang="vi-VN" sz="1600" b="0" i="0" dirty="0" err="1">
                <a:solidFill>
                  <a:srgbClr val="202124"/>
                </a:solidFill>
                <a:effectLst/>
                <a:latin typeface="+mn-lt"/>
              </a:rPr>
              <a:t>khoản</a:t>
            </a:r>
            <a:r>
              <a:rPr lang="vi-VN" sz="1600" b="0" i="0" dirty="0">
                <a:solidFill>
                  <a:srgbClr val="202124"/>
                </a:solidFill>
                <a:effectLst/>
                <a:latin typeface="+mn-lt"/>
              </a:rPr>
              <a:t> </a:t>
            </a:r>
            <a:r>
              <a:rPr lang="vi-VN" sz="1600" b="0" i="0" dirty="0" err="1">
                <a:solidFill>
                  <a:srgbClr val="202124"/>
                </a:solidFill>
                <a:effectLst/>
                <a:latin typeface="+mn-lt"/>
              </a:rPr>
              <a:t>này</a:t>
            </a:r>
            <a:r>
              <a:rPr lang="vi-VN" sz="1600" b="0" i="0" dirty="0">
                <a:solidFill>
                  <a:srgbClr val="202124"/>
                </a:solidFill>
                <a:effectLst/>
                <a:latin typeface="+mn-lt"/>
              </a:rPr>
              <a:t> </a:t>
            </a:r>
            <a:r>
              <a:rPr lang="vi-VN" sz="1600" b="0" i="0" dirty="0" err="1">
                <a:solidFill>
                  <a:srgbClr val="202124"/>
                </a:solidFill>
                <a:effectLst/>
                <a:latin typeface="+mn-lt"/>
              </a:rPr>
              <a:t>còn</a:t>
            </a:r>
            <a:r>
              <a:rPr lang="vi-VN" sz="1600" b="0" i="0" dirty="0">
                <a:solidFill>
                  <a:srgbClr val="202124"/>
                </a:solidFill>
                <a:effectLst/>
                <a:latin typeface="+mn-lt"/>
              </a:rPr>
              <a:t> </a:t>
            </a:r>
            <a:r>
              <a:rPr lang="vi-VN" sz="1600" b="0" i="0" dirty="0" err="1">
                <a:solidFill>
                  <a:srgbClr val="202124"/>
                </a:solidFill>
                <a:effectLst/>
                <a:latin typeface="+mn-lt"/>
              </a:rPr>
              <a:t>đoán</a:t>
            </a:r>
            <a:r>
              <a:rPr lang="vi-VN" sz="1600" b="0" i="0" dirty="0">
                <a:solidFill>
                  <a:srgbClr val="202124"/>
                </a:solidFill>
                <a:effectLst/>
                <a:latin typeface="+mn-lt"/>
              </a:rPr>
              <a:t> </a:t>
            </a:r>
            <a:r>
              <a:rPr lang="vi-VN" sz="1600" b="0" i="0" dirty="0" err="1">
                <a:solidFill>
                  <a:srgbClr val="202124"/>
                </a:solidFill>
                <a:effectLst/>
                <a:latin typeface="+mn-lt"/>
              </a:rPr>
              <a:t>đúng</a:t>
            </a:r>
            <a:r>
              <a:rPr lang="vi-VN" sz="1600" b="0" i="0" dirty="0">
                <a:solidFill>
                  <a:srgbClr val="202124"/>
                </a:solidFill>
                <a:effectLst/>
                <a:latin typeface="+mn-lt"/>
              </a:rPr>
              <a:t> </a:t>
            </a:r>
            <a:r>
              <a:rPr lang="vi-VN" sz="1600" b="0" i="0" dirty="0" err="1">
                <a:solidFill>
                  <a:srgbClr val="202124"/>
                </a:solidFill>
                <a:effectLst/>
                <a:latin typeface="+mn-lt"/>
              </a:rPr>
              <a:t>cả</a:t>
            </a:r>
            <a:r>
              <a:rPr lang="vi-VN" sz="1600" b="0" i="0" dirty="0">
                <a:solidFill>
                  <a:srgbClr val="202124"/>
                </a:solidFill>
                <a:effectLst/>
                <a:latin typeface="+mn-lt"/>
              </a:rPr>
              <a:t> môn Văn 3 năm </a:t>
            </a:r>
            <a:r>
              <a:rPr lang="vi-VN" sz="1600" b="0" i="0" dirty="0" err="1">
                <a:solidFill>
                  <a:srgbClr val="202124"/>
                </a:solidFill>
                <a:effectLst/>
                <a:latin typeface="+mn-lt"/>
              </a:rPr>
              <a:t>của</a:t>
            </a:r>
            <a:r>
              <a:rPr lang="vi-VN" sz="1600" b="0" i="0" dirty="0">
                <a:solidFill>
                  <a:srgbClr val="202124"/>
                </a:solidFill>
                <a:effectLst/>
                <a:latin typeface="+mn-lt"/>
              </a:rPr>
              <a:t> </a:t>
            </a:r>
            <a:r>
              <a:rPr lang="vi-VN" sz="1600" b="0" i="0" dirty="0" err="1">
                <a:solidFill>
                  <a:srgbClr val="202124"/>
                </a:solidFill>
                <a:effectLst/>
                <a:latin typeface="+mn-lt"/>
              </a:rPr>
              <a:t>kỳ</a:t>
            </a:r>
            <a:r>
              <a:rPr lang="vi-VN" sz="1600" b="0" i="0" dirty="0">
                <a:solidFill>
                  <a:srgbClr val="202124"/>
                </a:solidFill>
                <a:effectLst/>
                <a:latin typeface="+mn-lt"/>
              </a:rPr>
              <a:t> thi. </a:t>
            </a:r>
            <a:endParaRPr lang="en-US" sz="1600" dirty="0">
              <a:latin typeface="+mn-lt"/>
            </a:endParaRPr>
          </a:p>
        </p:txBody>
      </p:sp>
      <p:sp>
        <p:nvSpPr>
          <p:cNvPr id="13" name="TextBox 12">
            <a:extLst>
              <a:ext uri="{FF2B5EF4-FFF2-40B4-BE49-F238E27FC236}">
                <a16:creationId xmlns:a16="http://schemas.microsoft.com/office/drawing/2014/main" id="{EBD23010-CC13-B8D9-F5D1-28491635EB38}"/>
              </a:ext>
            </a:extLst>
          </p:cNvPr>
          <p:cNvSpPr txBox="1"/>
          <p:nvPr/>
        </p:nvSpPr>
        <p:spPr>
          <a:xfrm>
            <a:off x="3573517" y="3429000"/>
            <a:ext cx="5562600" cy="2428870"/>
          </a:xfrm>
          <a:prstGeom prst="rect">
            <a:avLst/>
          </a:prstGeom>
          <a:noFill/>
        </p:spPr>
        <p:txBody>
          <a:bodyPr wrap="square">
            <a:spAutoFit/>
          </a:bodyPr>
          <a:lstStyle/>
          <a:p>
            <a:pPr>
              <a:lnSpc>
                <a:spcPct val="120000"/>
              </a:lnSpc>
            </a:pPr>
            <a:r>
              <a:rPr lang="vi-VN" sz="1600" dirty="0" err="1">
                <a:solidFill>
                  <a:srgbClr val="202124"/>
                </a:solidFill>
                <a:latin typeface="+mn-lt"/>
              </a:rPr>
              <a:t>Kaito</a:t>
            </a:r>
            <a:r>
              <a:rPr lang="vi-VN" sz="1600" dirty="0">
                <a:solidFill>
                  <a:srgbClr val="202124"/>
                </a:solidFill>
                <a:latin typeface="+mn-lt"/>
              </a:rPr>
              <a:t> </a:t>
            </a:r>
            <a:r>
              <a:rPr lang="vi-VN" sz="1600" dirty="0" err="1">
                <a:solidFill>
                  <a:srgbClr val="202124"/>
                </a:solidFill>
                <a:latin typeface="+mn-lt"/>
              </a:rPr>
              <a:t>Kid</a:t>
            </a:r>
            <a:r>
              <a:rPr lang="vi-VN" sz="1600" dirty="0">
                <a:solidFill>
                  <a:srgbClr val="202124"/>
                </a:solidFill>
                <a:latin typeface="+mn-lt"/>
              </a:rPr>
              <a:t>: "</a:t>
            </a:r>
            <a:r>
              <a:rPr lang="vi-VN" sz="1600" dirty="0" err="1">
                <a:solidFill>
                  <a:srgbClr val="202124"/>
                </a:solidFill>
                <a:latin typeface="+mn-lt"/>
              </a:rPr>
              <a:t>Tất</a:t>
            </a:r>
            <a:r>
              <a:rPr lang="vi-VN" sz="1600" dirty="0">
                <a:solidFill>
                  <a:srgbClr val="202124"/>
                </a:solidFill>
                <a:latin typeface="+mn-lt"/>
              </a:rPr>
              <a:t> </a:t>
            </a:r>
            <a:r>
              <a:rPr lang="vi-VN" sz="1600" dirty="0" err="1">
                <a:solidFill>
                  <a:srgbClr val="202124"/>
                </a:solidFill>
                <a:latin typeface="+mn-lt"/>
              </a:rPr>
              <a:t>cả</a:t>
            </a:r>
            <a:r>
              <a:rPr lang="vi-VN" sz="1600" dirty="0">
                <a:solidFill>
                  <a:srgbClr val="202124"/>
                </a:solidFill>
                <a:latin typeface="+mn-lt"/>
              </a:rPr>
              <a:t> </a:t>
            </a:r>
            <a:r>
              <a:rPr lang="vi-VN" sz="1600" dirty="0" err="1">
                <a:solidFill>
                  <a:srgbClr val="202124"/>
                </a:solidFill>
                <a:latin typeface="+mn-lt"/>
              </a:rPr>
              <a:t>tác</a:t>
            </a:r>
            <a:r>
              <a:rPr lang="vi-VN" sz="1600" dirty="0">
                <a:solidFill>
                  <a:srgbClr val="202124"/>
                </a:solidFill>
                <a:latin typeface="+mn-lt"/>
              </a:rPr>
              <a:t> </a:t>
            </a:r>
            <a:r>
              <a:rPr lang="vi-VN" sz="1600" dirty="0" err="1">
                <a:solidFill>
                  <a:srgbClr val="202124"/>
                </a:solidFill>
                <a:latin typeface="+mn-lt"/>
              </a:rPr>
              <a:t>phẩm</a:t>
            </a:r>
            <a:r>
              <a:rPr lang="vi-VN" sz="1600" dirty="0">
                <a:solidFill>
                  <a:srgbClr val="202124"/>
                </a:solidFill>
                <a:latin typeface="+mn-lt"/>
              </a:rPr>
              <a:t> </a:t>
            </a:r>
            <a:r>
              <a:rPr lang="vi-VN" sz="1600" dirty="0" err="1">
                <a:solidFill>
                  <a:srgbClr val="202124"/>
                </a:solidFill>
                <a:latin typeface="+mn-lt"/>
              </a:rPr>
              <a:t>mình</a:t>
            </a:r>
            <a:r>
              <a:rPr lang="vi-VN" sz="1600" dirty="0">
                <a:solidFill>
                  <a:srgbClr val="202124"/>
                </a:solidFill>
                <a:latin typeface="+mn-lt"/>
              </a:rPr>
              <a:t> đăng </a:t>
            </a:r>
            <a:r>
              <a:rPr lang="vi-VN" sz="1600" dirty="0" err="1">
                <a:solidFill>
                  <a:srgbClr val="202124"/>
                </a:solidFill>
                <a:latin typeface="+mn-lt"/>
              </a:rPr>
              <a:t>chỉ</a:t>
            </a:r>
            <a:r>
              <a:rPr lang="vi-VN" sz="1600" dirty="0">
                <a:solidFill>
                  <a:srgbClr val="202124"/>
                </a:solidFill>
                <a:latin typeface="+mn-lt"/>
              </a:rPr>
              <a:t> </a:t>
            </a:r>
            <a:r>
              <a:rPr lang="vi-VN" sz="1600" dirty="0" err="1">
                <a:solidFill>
                  <a:srgbClr val="202124"/>
                </a:solidFill>
                <a:latin typeface="+mn-lt"/>
              </a:rPr>
              <a:t>là</a:t>
            </a:r>
            <a:r>
              <a:rPr lang="vi-VN" sz="1600" dirty="0">
                <a:solidFill>
                  <a:srgbClr val="202124"/>
                </a:solidFill>
                <a:latin typeface="+mn-lt"/>
              </a:rPr>
              <a:t> do </a:t>
            </a:r>
            <a:r>
              <a:rPr lang="vi-VN" sz="1600" dirty="0" err="1">
                <a:solidFill>
                  <a:srgbClr val="202124"/>
                </a:solidFill>
                <a:latin typeface="+mn-lt"/>
              </a:rPr>
              <a:t>dự</a:t>
            </a:r>
            <a:r>
              <a:rPr lang="vi-VN" sz="1600" dirty="0">
                <a:solidFill>
                  <a:srgbClr val="202124"/>
                </a:solidFill>
                <a:latin typeface="+mn-lt"/>
              </a:rPr>
              <a:t> </a:t>
            </a:r>
            <a:r>
              <a:rPr lang="vi-VN" sz="1600" dirty="0" err="1">
                <a:solidFill>
                  <a:srgbClr val="202124"/>
                </a:solidFill>
                <a:latin typeface="+mn-lt"/>
              </a:rPr>
              <a:t>đoán</a:t>
            </a:r>
            <a:r>
              <a:rPr lang="vi-VN" sz="1600" dirty="0">
                <a:solidFill>
                  <a:srgbClr val="202124"/>
                </a:solidFill>
                <a:latin typeface="+mn-lt"/>
              </a:rPr>
              <a:t> </a:t>
            </a:r>
            <a:r>
              <a:rPr lang="vi-VN" sz="1600" dirty="0" err="1">
                <a:solidFill>
                  <a:srgbClr val="202124"/>
                </a:solidFill>
                <a:latin typeface="+mn-lt"/>
              </a:rPr>
              <a:t>của</a:t>
            </a:r>
            <a:r>
              <a:rPr lang="vi-VN" sz="1600" dirty="0">
                <a:solidFill>
                  <a:srgbClr val="202124"/>
                </a:solidFill>
                <a:latin typeface="+mn-lt"/>
              </a:rPr>
              <a:t> </a:t>
            </a:r>
            <a:r>
              <a:rPr lang="vi-VN" sz="1600" dirty="0" err="1">
                <a:solidFill>
                  <a:srgbClr val="202124"/>
                </a:solidFill>
                <a:latin typeface="+mn-lt"/>
              </a:rPr>
              <a:t>mình</a:t>
            </a:r>
            <a:r>
              <a:rPr lang="vi-VN" sz="1600" dirty="0">
                <a:solidFill>
                  <a:srgbClr val="202124"/>
                </a:solidFill>
                <a:latin typeface="+mn-lt"/>
              </a:rPr>
              <a:t>. Và việc đoán chính xác 3 tác phẩm liên </a:t>
            </a:r>
            <a:r>
              <a:rPr lang="vi-VN" sz="1600" dirty="0">
                <a:solidFill>
                  <a:srgbClr val="FF0000"/>
                </a:solidFill>
                <a:highlight>
                  <a:srgbClr val="FFFF00"/>
                </a:highlight>
                <a:latin typeface="+mn-lt"/>
              </a:rPr>
              <a:t>tiếp có lẽ do mình may mắn</a:t>
            </a:r>
            <a:r>
              <a:rPr lang="vi-VN" sz="1600" dirty="0">
                <a:solidFill>
                  <a:srgbClr val="202124"/>
                </a:solidFill>
                <a:latin typeface="+mn-lt"/>
              </a:rPr>
              <a:t>. Như hôm qua, </a:t>
            </a:r>
            <a:r>
              <a:rPr lang="vi-VN" sz="1600" dirty="0" err="1">
                <a:solidFill>
                  <a:srgbClr val="202124"/>
                </a:solidFill>
                <a:latin typeface="+mn-lt"/>
              </a:rPr>
              <a:t>mình</a:t>
            </a:r>
            <a:r>
              <a:rPr lang="vi-VN" sz="1600" dirty="0">
                <a:solidFill>
                  <a:srgbClr val="202124"/>
                </a:solidFill>
                <a:latin typeface="+mn-lt"/>
              </a:rPr>
              <a:t> </a:t>
            </a:r>
            <a:r>
              <a:rPr lang="vi-VN" sz="1600" dirty="0" err="1">
                <a:solidFill>
                  <a:srgbClr val="202124"/>
                </a:solidFill>
                <a:latin typeface="+mn-lt"/>
              </a:rPr>
              <a:t>cũng</a:t>
            </a:r>
            <a:r>
              <a:rPr lang="vi-VN" sz="1600" dirty="0">
                <a:solidFill>
                  <a:srgbClr val="202124"/>
                </a:solidFill>
                <a:latin typeface="+mn-lt"/>
              </a:rPr>
              <a:t> phân vân </a:t>
            </a:r>
            <a:r>
              <a:rPr lang="vi-VN" sz="1600" dirty="0" err="1">
                <a:solidFill>
                  <a:srgbClr val="202124"/>
                </a:solidFill>
                <a:latin typeface="+mn-lt"/>
              </a:rPr>
              <a:t>sẽ</a:t>
            </a:r>
            <a:r>
              <a:rPr lang="vi-VN" sz="1600" dirty="0">
                <a:solidFill>
                  <a:srgbClr val="202124"/>
                </a:solidFill>
                <a:latin typeface="+mn-lt"/>
              </a:rPr>
              <a:t> </a:t>
            </a:r>
            <a:r>
              <a:rPr lang="vi-VN" sz="1600" dirty="0" err="1">
                <a:solidFill>
                  <a:srgbClr val="202124"/>
                </a:solidFill>
                <a:latin typeface="+mn-lt"/>
              </a:rPr>
              <a:t>chọn</a:t>
            </a:r>
            <a:r>
              <a:rPr lang="vi-VN" sz="1600" dirty="0">
                <a:solidFill>
                  <a:srgbClr val="202124"/>
                </a:solidFill>
                <a:latin typeface="+mn-lt"/>
              </a:rPr>
              <a:t> "Ai </a:t>
            </a:r>
            <a:r>
              <a:rPr lang="vi-VN" sz="1600" dirty="0" err="1">
                <a:solidFill>
                  <a:srgbClr val="202124"/>
                </a:solidFill>
                <a:latin typeface="+mn-lt"/>
              </a:rPr>
              <a:t>đã</a:t>
            </a:r>
            <a:r>
              <a:rPr lang="vi-VN" sz="1600" dirty="0">
                <a:solidFill>
                  <a:srgbClr val="202124"/>
                </a:solidFill>
                <a:latin typeface="+mn-lt"/>
              </a:rPr>
              <a:t> </a:t>
            </a:r>
            <a:r>
              <a:rPr lang="vi-VN" sz="1600" dirty="0" err="1">
                <a:solidFill>
                  <a:srgbClr val="202124"/>
                </a:solidFill>
                <a:latin typeface="+mn-lt"/>
              </a:rPr>
              <a:t>đặt</a:t>
            </a:r>
            <a:r>
              <a:rPr lang="vi-VN" sz="1600" dirty="0">
                <a:solidFill>
                  <a:srgbClr val="202124"/>
                </a:solidFill>
                <a:latin typeface="+mn-lt"/>
              </a:rPr>
              <a:t> tên cho </a:t>
            </a:r>
            <a:r>
              <a:rPr lang="vi-VN" sz="1600" dirty="0" err="1">
                <a:solidFill>
                  <a:srgbClr val="202124"/>
                </a:solidFill>
                <a:latin typeface="+mn-lt"/>
              </a:rPr>
              <a:t>dòng</a:t>
            </a:r>
            <a:r>
              <a:rPr lang="vi-VN" sz="1600" dirty="0">
                <a:solidFill>
                  <a:srgbClr val="202124"/>
                </a:solidFill>
                <a:latin typeface="+mn-lt"/>
              </a:rPr>
              <a:t> sông" hay "</a:t>
            </a:r>
            <a:r>
              <a:rPr lang="vi-VN" sz="1600" dirty="0" err="1">
                <a:solidFill>
                  <a:srgbClr val="202124"/>
                </a:solidFill>
                <a:latin typeface="+mn-lt"/>
              </a:rPr>
              <a:t>Chiếc</a:t>
            </a:r>
            <a:r>
              <a:rPr lang="vi-VN" sz="1600" dirty="0">
                <a:solidFill>
                  <a:srgbClr val="202124"/>
                </a:solidFill>
                <a:latin typeface="+mn-lt"/>
              </a:rPr>
              <a:t> </a:t>
            </a:r>
            <a:r>
              <a:rPr lang="vi-VN" sz="1600" dirty="0" err="1">
                <a:solidFill>
                  <a:srgbClr val="202124"/>
                </a:solidFill>
                <a:latin typeface="+mn-lt"/>
              </a:rPr>
              <a:t>thuyền</a:t>
            </a:r>
            <a:r>
              <a:rPr lang="vi-VN" sz="1600" dirty="0">
                <a:solidFill>
                  <a:srgbClr val="202124"/>
                </a:solidFill>
                <a:latin typeface="+mn-lt"/>
              </a:rPr>
              <a:t> </a:t>
            </a:r>
            <a:r>
              <a:rPr lang="vi-VN" sz="1600" dirty="0" err="1">
                <a:solidFill>
                  <a:srgbClr val="202124"/>
                </a:solidFill>
                <a:latin typeface="+mn-lt"/>
              </a:rPr>
              <a:t>ngoài</a:t>
            </a:r>
            <a:r>
              <a:rPr lang="vi-VN" sz="1600" dirty="0">
                <a:solidFill>
                  <a:srgbClr val="202124"/>
                </a:solidFill>
                <a:latin typeface="+mn-lt"/>
              </a:rPr>
              <a:t> xa" </a:t>
            </a:r>
            <a:r>
              <a:rPr lang="vi-VN" sz="1600" dirty="0" err="1">
                <a:solidFill>
                  <a:srgbClr val="202124"/>
                </a:solidFill>
                <a:latin typeface="+mn-lt"/>
              </a:rPr>
              <a:t>để</a:t>
            </a:r>
            <a:r>
              <a:rPr lang="vi-VN" sz="1600" dirty="0">
                <a:solidFill>
                  <a:srgbClr val="202124"/>
                </a:solidFill>
                <a:latin typeface="+mn-lt"/>
              </a:rPr>
              <a:t> đăng lên </a:t>
            </a:r>
            <a:r>
              <a:rPr lang="vi-VN" sz="1600" dirty="0" err="1">
                <a:solidFill>
                  <a:srgbClr val="202124"/>
                </a:solidFill>
                <a:latin typeface="+mn-lt"/>
              </a:rPr>
              <a:t>phỏng</a:t>
            </a:r>
            <a:r>
              <a:rPr lang="vi-VN" sz="1600" dirty="0">
                <a:solidFill>
                  <a:srgbClr val="202124"/>
                </a:solidFill>
                <a:latin typeface="+mn-lt"/>
              </a:rPr>
              <a:t> </a:t>
            </a:r>
            <a:r>
              <a:rPr lang="vi-VN" sz="1600" dirty="0" err="1">
                <a:solidFill>
                  <a:srgbClr val="202124"/>
                </a:solidFill>
                <a:latin typeface="+mn-lt"/>
              </a:rPr>
              <a:t>đoán</a:t>
            </a:r>
            <a:r>
              <a:rPr lang="vi-VN" sz="1600" dirty="0">
                <a:solidFill>
                  <a:srgbClr val="202124"/>
                </a:solidFill>
                <a:latin typeface="+mn-lt"/>
              </a:rPr>
              <a:t>. Nhưng vì "Ai đã đặt tên cho dòng sông" đã ra đề minh họa của năm trước </a:t>
            </a:r>
            <a:r>
              <a:rPr lang="vi-VN" sz="1600" dirty="0">
                <a:solidFill>
                  <a:srgbClr val="FF0000"/>
                </a:solidFill>
                <a:highlight>
                  <a:srgbClr val="FFFF00"/>
                </a:highlight>
                <a:latin typeface="+mn-lt"/>
              </a:rPr>
              <a:t>rồi nên mình chọn "Chiếc thuyền ngoài xa". </a:t>
            </a:r>
            <a:r>
              <a:rPr lang="vi-VN" sz="1600" dirty="0">
                <a:solidFill>
                  <a:srgbClr val="202124"/>
                </a:solidFill>
                <a:latin typeface="+mn-lt"/>
              </a:rPr>
              <a:t>Hi vọng mọi người đừng đẩy sự việc đi quá xa, sẽ ảnh hưởng đến mình".</a:t>
            </a:r>
            <a:endParaRPr lang="en-US" sz="1600" dirty="0">
              <a:solidFill>
                <a:srgbClr val="202124"/>
              </a:solidFill>
              <a:latin typeface="+mn-lt"/>
            </a:endParaRPr>
          </a:p>
        </p:txBody>
      </p:sp>
      <p:sp>
        <p:nvSpPr>
          <p:cNvPr id="3" name="TextBox 2">
            <a:extLst>
              <a:ext uri="{FF2B5EF4-FFF2-40B4-BE49-F238E27FC236}">
                <a16:creationId xmlns:a16="http://schemas.microsoft.com/office/drawing/2014/main" id="{CEAF5C5D-7835-E379-B753-949F1F8D6A72}"/>
              </a:ext>
            </a:extLst>
          </p:cNvPr>
          <p:cNvSpPr txBox="1"/>
          <p:nvPr/>
        </p:nvSpPr>
        <p:spPr>
          <a:xfrm>
            <a:off x="152400" y="5562600"/>
            <a:ext cx="3733800" cy="1154675"/>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Argument pattern: </a:t>
            </a:r>
            <a:endParaRPr lang="en-US" b="1" dirty="0"/>
          </a:p>
        </p:txBody>
      </p:sp>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457200" y="186984"/>
            <a:ext cx="8229600" cy="304800"/>
          </a:xfrm>
        </p:spPr>
        <p:txBody>
          <a:bodyPr/>
          <a:lstStyle/>
          <a:p>
            <a:r>
              <a:rPr lang="en-US" altLang="en-US" sz="2400" i="0" dirty="0"/>
              <a:t>Input for your arguments </a:t>
            </a:r>
          </a:p>
        </p:txBody>
      </p:sp>
    </p:spTree>
    <p:extLst>
      <p:ext uri="{BB962C8B-B14F-4D97-AF65-F5344CB8AC3E}">
        <p14:creationId xmlns:p14="http://schemas.microsoft.com/office/powerpoint/2010/main" val="161630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F5C5D-7835-E379-B753-949F1F8D6A72}"/>
              </a:ext>
            </a:extLst>
          </p:cNvPr>
          <p:cNvSpPr txBox="1"/>
          <p:nvPr/>
        </p:nvSpPr>
        <p:spPr>
          <a:xfrm>
            <a:off x="127832" y="5366483"/>
            <a:ext cx="3733800" cy="1524007"/>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a:t>
            </a:r>
          </a:p>
          <a:p>
            <a:pPr>
              <a:lnSpc>
                <a:spcPct val="150000"/>
              </a:lnSpc>
            </a:pPr>
            <a:r>
              <a:rPr lang="en-US" sz="1600" b="1" dirty="0"/>
              <a:t>Assumption:</a:t>
            </a:r>
          </a:p>
          <a:p>
            <a:pPr>
              <a:lnSpc>
                <a:spcPct val="150000"/>
              </a:lnSpc>
            </a:pPr>
            <a:r>
              <a:rPr lang="en-US" sz="1600" b="1" dirty="0">
                <a:cs typeface="Arial" panose="020B0604020202020204" pitchFamily="34" charset="0"/>
              </a:rPr>
              <a:t>Type of a</a:t>
            </a:r>
            <a:r>
              <a:rPr lang="en-US" sz="1600" b="1" i="0" cap="none" dirty="0">
                <a:effectLst/>
                <a:latin typeface="Arial" panose="020B0604020202020204" pitchFamily="34" charset="0"/>
                <a:cs typeface="Arial" panose="020B0604020202020204" pitchFamily="34" charset="0"/>
              </a:rPr>
              <a:t>rgument</a:t>
            </a:r>
            <a:r>
              <a:rPr lang="en-US" sz="1600" b="1" dirty="0"/>
              <a:t>: </a:t>
            </a:r>
            <a:endParaRPr lang="en-US" b="1" dirty="0"/>
          </a:p>
        </p:txBody>
      </p:sp>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152400" y="228600"/>
            <a:ext cx="8229600" cy="304800"/>
          </a:xfrm>
        </p:spPr>
        <p:txBody>
          <a:bodyPr/>
          <a:lstStyle/>
          <a:p>
            <a:r>
              <a:rPr lang="en-US" altLang="en-US" sz="2400" i="0" dirty="0"/>
              <a:t>Sample argument 1 </a:t>
            </a:r>
          </a:p>
        </p:txBody>
      </p:sp>
      <p:sp>
        <p:nvSpPr>
          <p:cNvPr id="4" name="TextBox 3">
            <a:extLst>
              <a:ext uri="{FF2B5EF4-FFF2-40B4-BE49-F238E27FC236}">
                <a16:creationId xmlns:a16="http://schemas.microsoft.com/office/drawing/2014/main" id="{3978CB53-F4FB-19F5-E30B-D5D2E045E365}"/>
              </a:ext>
            </a:extLst>
          </p:cNvPr>
          <p:cNvSpPr txBox="1"/>
          <p:nvPr/>
        </p:nvSpPr>
        <p:spPr>
          <a:xfrm>
            <a:off x="3657600" y="1289949"/>
            <a:ext cx="5019355" cy="4996240"/>
          </a:xfrm>
          <a:prstGeom prst="rect">
            <a:avLst/>
          </a:prstGeom>
          <a:noFill/>
        </p:spPr>
        <p:txBody>
          <a:bodyPr wrap="square">
            <a:spAutoFit/>
          </a:bodyPr>
          <a:lstStyle/>
          <a:p>
            <a:pPr>
              <a:lnSpc>
                <a:spcPct val="150000"/>
              </a:lnSpc>
              <a:spcBef>
                <a:spcPts val="600"/>
              </a:spcBef>
            </a:pPr>
            <a:r>
              <a:rPr lang="en-US" b="1" dirty="0" err="1"/>
              <a:t>P1</a:t>
            </a:r>
            <a:r>
              <a:rPr lang="en-US" b="1" dirty="0"/>
              <a:t>.</a:t>
            </a:r>
            <a:r>
              <a:rPr lang="en-US" dirty="0"/>
              <a:t> </a:t>
            </a:r>
            <a:r>
              <a:rPr lang="en-US" dirty="0" err="1"/>
              <a:t>Kaito</a:t>
            </a:r>
            <a:r>
              <a:rPr lang="en-US" dirty="0"/>
              <a:t> Kid made a correct prediction for the Literature test topic in 2020.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P2</a:t>
            </a:r>
            <a:r>
              <a:rPr lang="en-US" b="1" dirty="0"/>
              <a:t>.</a:t>
            </a:r>
            <a:r>
              <a:rPr lang="en-US" dirty="0"/>
              <a:t> </a:t>
            </a:r>
            <a:r>
              <a:rPr lang="en-US" dirty="0" err="1"/>
              <a:t>Kaito</a:t>
            </a:r>
            <a:r>
              <a:rPr lang="en-US" dirty="0"/>
              <a:t> Kid made a correct prediction for the Literature test topic in 20201.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P3</a:t>
            </a:r>
            <a:r>
              <a:rPr lang="en-US" b="1" dirty="0"/>
              <a:t>.</a:t>
            </a:r>
            <a:r>
              <a:rPr lang="en-US" dirty="0"/>
              <a:t> </a:t>
            </a:r>
            <a:r>
              <a:rPr lang="en-US" dirty="0" err="1"/>
              <a:t>Kaito</a:t>
            </a:r>
            <a:r>
              <a:rPr lang="en-US" dirty="0"/>
              <a:t> Kid made a correct prediction for the Literature test topic in 20222. (observation)</a:t>
            </a:r>
          </a:p>
          <a:p>
            <a:pPr>
              <a:lnSpc>
                <a:spcPct val="150000"/>
              </a:lnSpc>
              <a:spcBef>
                <a:spcPts val="600"/>
              </a:spcBef>
            </a:pPr>
            <a:r>
              <a:rPr lang="en-US" b="1" dirty="0"/>
              <a:t>Conclusion</a:t>
            </a:r>
            <a:r>
              <a:rPr lang="en-US" dirty="0"/>
              <a:t>: So, </a:t>
            </a:r>
            <a:r>
              <a:rPr lang="en-US" dirty="0" err="1"/>
              <a:t>2k5</a:t>
            </a:r>
            <a:r>
              <a:rPr lang="en-US" dirty="0"/>
              <a:t> students know who you will rely on. </a:t>
            </a:r>
          </a:p>
          <a:p>
            <a:pPr>
              <a:lnSpc>
                <a:spcPct val="150000"/>
              </a:lnSpc>
              <a:spcBef>
                <a:spcPts val="600"/>
              </a:spcBef>
            </a:pPr>
            <a:r>
              <a:rPr lang="en-US" b="1" dirty="0"/>
              <a:t>Assumption</a:t>
            </a:r>
            <a:r>
              <a:rPr lang="en-US" dirty="0"/>
              <a:t>: </a:t>
            </a:r>
            <a:r>
              <a:rPr lang="en-US" dirty="0" err="1"/>
              <a:t>Kaito</a:t>
            </a:r>
            <a:r>
              <a:rPr lang="en-US" dirty="0"/>
              <a:t> Kid always makes good predictions.</a:t>
            </a:r>
          </a:p>
          <a:p>
            <a:pPr>
              <a:lnSpc>
                <a:spcPct val="150000"/>
              </a:lnSpc>
              <a:spcBef>
                <a:spcPts val="600"/>
              </a:spcBef>
            </a:pPr>
            <a:r>
              <a:rPr lang="en-US" b="1" dirty="0">
                <a:cs typeface="Arial" panose="020B0604020202020204" pitchFamily="34" charset="0"/>
              </a:rPr>
              <a:t>Type of a</a:t>
            </a:r>
            <a:r>
              <a:rPr lang="en-US" b="1" i="0" cap="none" dirty="0">
                <a:effectLst/>
                <a:latin typeface="Arial" panose="020B0604020202020204" pitchFamily="34" charset="0"/>
                <a:cs typeface="Arial" panose="020B0604020202020204" pitchFamily="34" charset="0"/>
              </a:rPr>
              <a:t>rgument</a:t>
            </a:r>
            <a:r>
              <a:rPr lang="en-US" dirty="0"/>
              <a:t>: predictive argument </a:t>
            </a:r>
          </a:p>
        </p:txBody>
      </p:sp>
    </p:spTree>
    <p:extLst>
      <p:ext uri="{BB962C8B-B14F-4D97-AF65-F5344CB8AC3E}">
        <p14:creationId xmlns:p14="http://schemas.microsoft.com/office/powerpoint/2010/main" val="37540453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AF5C5D-7835-E379-B753-949F1F8D6A72}"/>
              </a:ext>
            </a:extLst>
          </p:cNvPr>
          <p:cNvSpPr txBox="1"/>
          <p:nvPr/>
        </p:nvSpPr>
        <p:spPr>
          <a:xfrm>
            <a:off x="152400" y="5304354"/>
            <a:ext cx="3733800" cy="1524007"/>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Assumption:</a:t>
            </a:r>
          </a:p>
          <a:p>
            <a:pPr>
              <a:lnSpc>
                <a:spcPct val="150000"/>
              </a:lnSpc>
            </a:pPr>
            <a:r>
              <a:rPr lang="en-US" sz="1600" b="1" dirty="0">
                <a:cs typeface="Arial" panose="020B0604020202020204" pitchFamily="34" charset="0"/>
              </a:rPr>
              <a:t>Type of a</a:t>
            </a:r>
            <a:r>
              <a:rPr lang="en-US" sz="1600" b="1" i="0" cap="none" dirty="0">
                <a:effectLst/>
                <a:latin typeface="Arial" panose="020B0604020202020204" pitchFamily="34" charset="0"/>
                <a:cs typeface="Arial" panose="020B0604020202020204" pitchFamily="34" charset="0"/>
              </a:rPr>
              <a:t>rgument</a:t>
            </a:r>
            <a:r>
              <a:rPr lang="en-US" sz="1600" b="1" dirty="0"/>
              <a:t>: </a:t>
            </a:r>
            <a:endParaRPr lang="en-US" b="1" dirty="0"/>
          </a:p>
        </p:txBody>
      </p:sp>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152400" y="228600"/>
            <a:ext cx="8229600" cy="304800"/>
          </a:xfrm>
        </p:spPr>
        <p:txBody>
          <a:bodyPr/>
          <a:lstStyle/>
          <a:p>
            <a:r>
              <a:rPr lang="en-US" altLang="en-US" sz="2400" i="0" dirty="0"/>
              <a:t>Sample argument 2 </a:t>
            </a:r>
          </a:p>
        </p:txBody>
      </p:sp>
      <p:sp>
        <p:nvSpPr>
          <p:cNvPr id="4" name="TextBox 3">
            <a:extLst>
              <a:ext uri="{FF2B5EF4-FFF2-40B4-BE49-F238E27FC236}">
                <a16:creationId xmlns:a16="http://schemas.microsoft.com/office/drawing/2014/main" id="{3978CB53-F4FB-19F5-E30B-D5D2E045E365}"/>
              </a:ext>
            </a:extLst>
          </p:cNvPr>
          <p:cNvSpPr txBox="1"/>
          <p:nvPr/>
        </p:nvSpPr>
        <p:spPr>
          <a:xfrm>
            <a:off x="3657600" y="990600"/>
            <a:ext cx="5019355" cy="5488682"/>
          </a:xfrm>
          <a:prstGeom prst="rect">
            <a:avLst/>
          </a:prstGeom>
          <a:noFill/>
        </p:spPr>
        <p:txBody>
          <a:bodyPr wrap="square">
            <a:spAutoFit/>
          </a:bodyPr>
          <a:lstStyle/>
          <a:p>
            <a:pPr>
              <a:lnSpc>
                <a:spcPct val="150000"/>
              </a:lnSpc>
              <a:spcBef>
                <a:spcPts val="600"/>
              </a:spcBef>
            </a:pPr>
            <a:r>
              <a:rPr lang="en-US" b="1" dirty="0" err="1"/>
              <a:t>Nettizens</a:t>
            </a:r>
            <a:r>
              <a:rPr lang="en-US" b="1" dirty="0"/>
              <a:t>:</a:t>
            </a:r>
          </a:p>
          <a:p>
            <a:pPr>
              <a:lnSpc>
                <a:spcPct val="150000"/>
              </a:lnSpc>
              <a:spcBef>
                <a:spcPts val="600"/>
              </a:spcBef>
            </a:pPr>
            <a:r>
              <a:rPr lang="en-US" b="1" dirty="0" err="1"/>
              <a:t>P1</a:t>
            </a:r>
            <a:r>
              <a:rPr lang="en-US" b="1" dirty="0"/>
              <a:t>.</a:t>
            </a:r>
            <a:r>
              <a:rPr lang="en-US" dirty="0"/>
              <a:t> </a:t>
            </a:r>
            <a:r>
              <a:rPr lang="en-US" dirty="0" err="1"/>
              <a:t>Kaito</a:t>
            </a:r>
            <a:r>
              <a:rPr lang="en-US" dirty="0"/>
              <a:t> Kid made a correct prediction for the Literature test topic in 2020.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P2</a:t>
            </a:r>
            <a:r>
              <a:rPr lang="en-US" b="1" dirty="0"/>
              <a:t>.</a:t>
            </a:r>
            <a:r>
              <a:rPr lang="en-US" dirty="0"/>
              <a:t> </a:t>
            </a:r>
            <a:r>
              <a:rPr lang="en-US" dirty="0" err="1"/>
              <a:t>Kaito</a:t>
            </a:r>
            <a:r>
              <a:rPr lang="en-US" dirty="0"/>
              <a:t> Kid made a correct prediction for the Literature test topic in 2021.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P3</a:t>
            </a:r>
            <a:r>
              <a:rPr lang="en-US" b="1" dirty="0"/>
              <a:t>.</a:t>
            </a:r>
            <a:r>
              <a:rPr lang="en-US" dirty="0"/>
              <a:t> </a:t>
            </a:r>
            <a:r>
              <a:rPr lang="en-US" dirty="0" err="1"/>
              <a:t>Kaito</a:t>
            </a:r>
            <a:r>
              <a:rPr lang="en-US" dirty="0"/>
              <a:t> Kid made a correct prediction for the Literature test topic in 2022. (observation)</a:t>
            </a:r>
          </a:p>
          <a:p>
            <a:pPr>
              <a:lnSpc>
                <a:spcPct val="150000"/>
              </a:lnSpc>
              <a:spcBef>
                <a:spcPts val="600"/>
              </a:spcBef>
            </a:pPr>
            <a:r>
              <a:rPr lang="en-US" b="1" dirty="0"/>
              <a:t>Conclusion</a:t>
            </a:r>
            <a:r>
              <a:rPr lang="en-US" dirty="0"/>
              <a:t>: So, </a:t>
            </a:r>
            <a:r>
              <a:rPr lang="en-US" dirty="0" err="1"/>
              <a:t>Kaito</a:t>
            </a:r>
            <a:r>
              <a:rPr lang="en-US" dirty="0"/>
              <a:t> Kid must have known the topics for the Literature tests in advance. </a:t>
            </a:r>
          </a:p>
          <a:p>
            <a:pPr>
              <a:lnSpc>
                <a:spcPct val="150000"/>
              </a:lnSpc>
              <a:spcBef>
                <a:spcPts val="600"/>
              </a:spcBef>
            </a:pPr>
            <a:r>
              <a:rPr lang="en-US" b="1" dirty="0"/>
              <a:t>Assumption</a:t>
            </a:r>
            <a:r>
              <a:rPr lang="en-US" dirty="0"/>
              <a:t>: The test papers were leaked for three consecutive years. </a:t>
            </a:r>
          </a:p>
          <a:p>
            <a:pPr>
              <a:lnSpc>
                <a:spcPct val="150000"/>
              </a:lnSpc>
              <a:spcBef>
                <a:spcPts val="600"/>
              </a:spcBef>
            </a:pPr>
            <a:r>
              <a:rPr lang="en-US" b="1" dirty="0">
                <a:cs typeface="Arial" panose="020B0604020202020204" pitchFamily="34" charset="0"/>
              </a:rPr>
              <a:t>Type of a</a:t>
            </a:r>
            <a:r>
              <a:rPr lang="en-US" b="1" i="0" cap="none" dirty="0">
                <a:effectLst/>
                <a:latin typeface="Arial" panose="020B0604020202020204" pitchFamily="34" charset="0"/>
                <a:cs typeface="Arial" panose="020B0604020202020204" pitchFamily="34" charset="0"/>
              </a:rPr>
              <a:t>rgument</a:t>
            </a:r>
            <a:r>
              <a:rPr lang="en-US" dirty="0"/>
              <a:t>: causal argument </a:t>
            </a:r>
          </a:p>
        </p:txBody>
      </p:sp>
    </p:spTree>
    <p:extLst>
      <p:ext uri="{BB962C8B-B14F-4D97-AF65-F5344CB8AC3E}">
        <p14:creationId xmlns:p14="http://schemas.microsoft.com/office/powerpoint/2010/main" val="1938876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152400" y="228600"/>
            <a:ext cx="8229600" cy="304800"/>
          </a:xfrm>
        </p:spPr>
        <p:txBody>
          <a:bodyPr/>
          <a:lstStyle/>
          <a:p>
            <a:r>
              <a:rPr lang="en-US" altLang="en-US" sz="2400" i="0" dirty="0"/>
              <a:t>Sample argument 3 </a:t>
            </a:r>
          </a:p>
        </p:txBody>
      </p:sp>
      <p:sp>
        <p:nvSpPr>
          <p:cNvPr id="4" name="TextBox 3">
            <a:extLst>
              <a:ext uri="{FF2B5EF4-FFF2-40B4-BE49-F238E27FC236}">
                <a16:creationId xmlns:a16="http://schemas.microsoft.com/office/drawing/2014/main" id="{3978CB53-F4FB-19F5-E30B-D5D2E045E365}"/>
              </a:ext>
            </a:extLst>
          </p:cNvPr>
          <p:cNvSpPr txBox="1"/>
          <p:nvPr/>
        </p:nvSpPr>
        <p:spPr>
          <a:xfrm>
            <a:off x="3505200" y="824136"/>
            <a:ext cx="5562600" cy="5073184"/>
          </a:xfrm>
          <a:prstGeom prst="rect">
            <a:avLst/>
          </a:prstGeom>
          <a:noFill/>
        </p:spPr>
        <p:txBody>
          <a:bodyPr wrap="square">
            <a:spAutoFit/>
          </a:bodyPr>
          <a:lstStyle/>
          <a:p>
            <a:pPr>
              <a:lnSpc>
                <a:spcPct val="150000"/>
              </a:lnSpc>
              <a:spcBef>
                <a:spcPts val="600"/>
              </a:spcBef>
            </a:pPr>
            <a:r>
              <a:rPr lang="en-US" b="1" dirty="0" err="1"/>
              <a:t>Kaito</a:t>
            </a:r>
            <a:r>
              <a:rPr lang="en-US" b="1" dirty="0"/>
              <a:t> Kid:</a:t>
            </a:r>
          </a:p>
          <a:p>
            <a:pPr>
              <a:lnSpc>
                <a:spcPct val="150000"/>
              </a:lnSpc>
              <a:spcBef>
                <a:spcPts val="600"/>
              </a:spcBef>
            </a:pPr>
            <a:r>
              <a:rPr lang="en-US" b="1" dirty="0" err="1"/>
              <a:t>P1</a:t>
            </a:r>
            <a:r>
              <a:rPr lang="en-US" b="1" dirty="0"/>
              <a:t>.</a:t>
            </a:r>
            <a:r>
              <a:rPr lang="en-US" dirty="0"/>
              <a:t> I made a correct prediction for the Literature test topic in 2020.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P2</a:t>
            </a:r>
            <a:r>
              <a:rPr lang="en-US" b="1" dirty="0"/>
              <a:t>.</a:t>
            </a:r>
            <a:r>
              <a:rPr lang="en-US" dirty="0"/>
              <a:t> I made a correct prediction for the Literature test topic in 20201. (observation)</a:t>
            </a:r>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P3</a:t>
            </a:r>
            <a:r>
              <a:rPr lang="en-US" b="1" dirty="0"/>
              <a:t>.</a:t>
            </a:r>
            <a:r>
              <a:rPr lang="en-US" dirty="0"/>
              <a:t> I made a correct prediction for the Literature test topic in 20222. (observation)</a:t>
            </a:r>
          </a:p>
          <a:p>
            <a:pPr>
              <a:lnSpc>
                <a:spcPct val="150000"/>
              </a:lnSpc>
              <a:spcBef>
                <a:spcPts val="600"/>
              </a:spcBef>
            </a:pPr>
            <a:r>
              <a:rPr lang="en-US" b="1" dirty="0"/>
              <a:t>Conclusion</a:t>
            </a:r>
            <a:r>
              <a:rPr lang="en-US" dirty="0"/>
              <a:t>: So, it is probable that I have been lucky. </a:t>
            </a:r>
          </a:p>
          <a:p>
            <a:pPr>
              <a:lnSpc>
                <a:spcPct val="150000"/>
              </a:lnSpc>
              <a:spcBef>
                <a:spcPts val="600"/>
              </a:spcBef>
            </a:pPr>
            <a:r>
              <a:rPr lang="en-US" b="1" dirty="0"/>
              <a:t>Assumption</a:t>
            </a:r>
            <a:r>
              <a:rPr lang="en-US" dirty="0"/>
              <a:t>: There was no leaking of test papers. </a:t>
            </a:r>
          </a:p>
          <a:p>
            <a:pPr>
              <a:lnSpc>
                <a:spcPct val="150000"/>
              </a:lnSpc>
              <a:spcBef>
                <a:spcPts val="600"/>
              </a:spcBef>
            </a:pPr>
            <a:r>
              <a:rPr lang="en-US" b="1" dirty="0">
                <a:cs typeface="Arial" panose="020B0604020202020204" pitchFamily="34" charset="0"/>
              </a:rPr>
              <a:t>Type of a</a:t>
            </a:r>
            <a:r>
              <a:rPr lang="en-US" b="1" i="0" cap="none" dirty="0">
                <a:effectLst/>
                <a:latin typeface="Arial" panose="020B0604020202020204" pitchFamily="34" charset="0"/>
                <a:cs typeface="Arial" panose="020B0604020202020204" pitchFamily="34" charset="0"/>
              </a:rPr>
              <a:t>rgument</a:t>
            </a:r>
            <a:r>
              <a:rPr lang="en-US" dirty="0"/>
              <a:t>: causal argument </a:t>
            </a:r>
          </a:p>
        </p:txBody>
      </p:sp>
    </p:spTree>
    <p:extLst>
      <p:ext uri="{BB962C8B-B14F-4D97-AF65-F5344CB8AC3E}">
        <p14:creationId xmlns:p14="http://schemas.microsoft.com/office/powerpoint/2010/main" val="3747974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ghi vấn lộ đề thi môn Văn tốt nghiệp THPT năm 2022, bất ngờ khi nói đúng cả 3 năm - Ảnh 2.">
            <a:extLst>
              <a:ext uri="{FF2B5EF4-FFF2-40B4-BE49-F238E27FC236}">
                <a16:creationId xmlns:a16="http://schemas.microsoft.com/office/drawing/2014/main" id="{946FE595-8068-A845-8584-B40B8B115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85800"/>
            <a:ext cx="3210245" cy="458606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27D70F6-6ECD-C1B3-69EC-3C0E8694A14E}"/>
              </a:ext>
            </a:extLst>
          </p:cNvPr>
          <p:cNvSpPr>
            <a:spLocks noGrp="1"/>
          </p:cNvSpPr>
          <p:nvPr>
            <p:ph type="title"/>
          </p:nvPr>
        </p:nvSpPr>
        <p:spPr>
          <a:xfrm>
            <a:off x="152400" y="228600"/>
            <a:ext cx="8229600" cy="304800"/>
          </a:xfrm>
        </p:spPr>
        <p:txBody>
          <a:bodyPr/>
          <a:lstStyle/>
          <a:p>
            <a:r>
              <a:rPr lang="en-US" altLang="en-US" sz="2400" i="0" dirty="0"/>
              <a:t>Sample argument 4 </a:t>
            </a:r>
          </a:p>
        </p:txBody>
      </p:sp>
      <p:sp>
        <p:nvSpPr>
          <p:cNvPr id="4" name="TextBox 3">
            <a:extLst>
              <a:ext uri="{FF2B5EF4-FFF2-40B4-BE49-F238E27FC236}">
                <a16:creationId xmlns:a16="http://schemas.microsoft.com/office/drawing/2014/main" id="{3978CB53-F4FB-19F5-E30B-D5D2E045E365}"/>
              </a:ext>
            </a:extLst>
          </p:cNvPr>
          <p:cNvSpPr txBox="1"/>
          <p:nvPr/>
        </p:nvSpPr>
        <p:spPr>
          <a:xfrm>
            <a:off x="3505200" y="824136"/>
            <a:ext cx="5019355" cy="5411738"/>
          </a:xfrm>
          <a:prstGeom prst="rect">
            <a:avLst/>
          </a:prstGeom>
          <a:noFill/>
        </p:spPr>
        <p:txBody>
          <a:bodyPr wrap="square">
            <a:spAutoFit/>
          </a:bodyPr>
          <a:lstStyle/>
          <a:p>
            <a:pPr>
              <a:lnSpc>
                <a:spcPct val="150000"/>
              </a:lnSpc>
              <a:spcBef>
                <a:spcPts val="600"/>
              </a:spcBef>
            </a:pPr>
            <a:r>
              <a:rPr lang="en-US" b="1" dirty="0" err="1"/>
              <a:t>Kaito</a:t>
            </a:r>
            <a:r>
              <a:rPr lang="en-US" b="1" dirty="0"/>
              <a:t> Kid:</a:t>
            </a:r>
          </a:p>
          <a:p>
            <a:pPr>
              <a:lnSpc>
                <a:spcPct val="150000"/>
              </a:lnSpc>
              <a:spcBef>
                <a:spcPts val="600"/>
              </a:spcBef>
            </a:pPr>
            <a:r>
              <a:rPr lang="en-US" b="1" dirty="0" err="1"/>
              <a:t>P1</a:t>
            </a:r>
            <a:r>
              <a:rPr lang="en-US" dirty="0"/>
              <a:t>. I considered between “</a:t>
            </a:r>
            <a:r>
              <a:rPr lang="vi-VN" dirty="0"/>
              <a:t>Ai đã đặt tên cho dòng sông</a:t>
            </a:r>
            <a:r>
              <a:rPr lang="en-US" dirty="0"/>
              <a:t>”</a:t>
            </a:r>
            <a:r>
              <a:rPr lang="vi-VN" dirty="0"/>
              <a:t> and “Chiếc thuyền ngoài xa”. (observation) </a:t>
            </a:r>
            <a:endParaRPr lang="en-US" dirty="0"/>
          </a:p>
          <a:p>
            <a:pPr marL="0" marR="0" lvl="0" indent="0" algn="l" defTabSz="914400" rtl="0" eaLnBrk="0" fontAlgn="base" latinLnBrk="0" hangingPunct="0">
              <a:lnSpc>
                <a:spcPct val="150000"/>
              </a:lnSpc>
              <a:spcBef>
                <a:spcPts val="600"/>
              </a:spcBef>
              <a:spcAft>
                <a:spcPct val="0"/>
              </a:spcAft>
              <a:buClrTx/>
              <a:buSzTx/>
              <a:buFontTx/>
              <a:buNone/>
              <a:tabLst/>
              <a:defRPr/>
            </a:pPr>
            <a:r>
              <a:rPr lang="en-US" b="1" dirty="0" err="1"/>
              <a:t>P2</a:t>
            </a:r>
            <a:r>
              <a:rPr lang="en-US" dirty="0"/>
              <a:t> </a:t>
            </a:r>
            <a:r>
              <a:rPr lang="vi-VN" dirty="0"/>
              <a:t>. </a:t>
            </a:r>
            <a:r>
              <a:rPr lang="en-US" dirty="0"/>
              <a:t>“</a:t>
            </a:r>
            <a:r>
              <a:rPr lang="vi-VN" dirty="0"/>
              <a:t>Ai đã đặt tên cho dòng sông” </a:t>
            </a:r>
            <a:r>
              <a:rPr lang="en-US" dirty="0"/>
              <a:t>was in the test last year</a:t>
            </a:r>
            <a:r>
              <a:rPr lang="vi-VN" dirty="0"/>
              <a:t>.</a:t>
            </a:r>
            <a:r>
              <a:rPr lang="en-US" dirty="0"/>
              <a:t> (observation)</a:t>
            </a:r>
          </a:p>
          <a:p>
            <a:pPr>
              <a:lnSpc>
                <a:spcPct val="150000"/>
              </a:lnSpc>
              <a:spcBef>
                <a:spcPts val="600"/>
              </a:spcBef>
            </a:pPr>
            <a:r>
              <a:rPr lang="en-US" b="1" dirty="0"/>
              <a:t>Conclusion</a:t>
            </a:r>
            <a:r>
              <a:rPr lang="en-US" dirty="0"/>
              <a:t>: So, I decided on </a:t>
            </a:r>
            <a:r>
              <a:rPr lang="vi-VN" dirty="0"/>
              <a:t>“Chiếc thuyền ngoài xa”</a:t>
            </a:r>
            <a:r>
              <a:rPr lang="en-US" dirty="0"/>
              <a:t> for this year’s test.</a:t>
            </a:r>
          </a:p>
          <a:p>
            <a:pPr>
              <a:lnSpc>
                <a:spcPct val="150000"/>
              </a:lnSpc>
              <a:spcBef>
                <a:spcPts val="600"/>
              </a:spcBef>
            </a:pPr>
            <a:r>
              <a:rPr lang="en-US" b="1" dirty="0"/>
              <a:t>Assumption</a:t>
            </a:r>
            <a:r>
              <a:rPr lang="en-US" dirty="0"/>
              <a:t>: Test questions are not reused in a short time. </a:t>
            </a:r>
          </a:p>
          <a:p>
            <a:pPr>
              <a:lnSpc>
                <a:spcPct val="150000"/>
              </a:lnSpc>
              <a:spcBef>
                <a:spcPts val="600"/>
              </a:spcBef>
            </a:pPr>
            <a:r>
              <a:rPr lang="en-US" b="1" dirty="0">
                <a:cs typeface="Arial" panose="020B0604020202020204" pitchFamily="34" charset="0"/>
              </a:rPr>
              <a:t>Type of a</a:t>
            </a:r>
            <a:r>
              <a:rPr lang="en-US" b="1" i="0" cap="none" dirty="0">
                <a:effectLst/>
                <a:latin typeface="Arial" panose="020B0604020202020204" pitchFamily="34" charset="0"/>
                <a:cs typeface="Arial" panose="020B0604020202020204" pitchFamily="34" charset="0"/>
              </a:rPr>
              <a:t>rgument</a:t>
            </a:r>
            <a:r>
              <a:rPr lang="en-US" dirty="0"/>
              <a:t>: predictive argument from elimination</a:t>
            </a:r>
          </a:p>
        </p:txBody>
      </p:sp>
    </p:spTree>
    <p:extLst>
      <p:ext uri="{BB962C8B-B14F-4D97-AF65-F5344CB8AC3E}">
        <p14:creationId xmlns:p14="http://schemas.microsoft.com/office/powerpoint/2010/main" val="1243889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617D-5AF7-29A8-565D-0FA20E3C81DA}"/>
              </a:ext>
            </a:extLst>
          </p:cNvPr>
          <p:cNvSpPr txBox="1"/>
          <p:nvPr/>
        </p:nvSpPr>
        <p:spPr>
          <a:xfrm>
            <a:off x="239414" y="5410193"/>
            <a:ext cx="8523586" cy="1524007"/>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Assumption:  </a:t>
            </a:r>
          </a:p>
          <a:p>
            <a:pPr>
              <a:lnSpc>
                <a:spcPct val="150000"/>
              </a:lnSpc>
            </a:pPr>
            <a:r>
              <a:rPr lang="en-US" sz="1600" b="1" dirty="0">
                <a:cs typeface="Arial" panose="020B0604020202020204" pitchFamily="34" charset="0"/>
              </a:rPr>
              <a:t>Type of a</a:t>
            </a:r>
            <a:r>
              <a:rPr lang="en-US" sz="1600" b="1" i="0" cap="none" dirty="0">
                <a:effectLst/>
                <a:latin typeface="Arial" panose="020B0604020202020204" pitchFamily="34" charset="0"/>
                <a:cs typeface="Arial" panose="020B0604020202020204" pitchFamily="34" charset="0"/>
              </a:rPr>
              <a:t>rgument</a:t>
            </a:r>
            <a:r>
              <a:rPr lang="en-US" sz="1600" b="1" dirty="0"/>
              <a:t>:</a:t>
            </a:r>
          </a:p>
        </p:txBody>
      </p:sp>
      <p:sp>
        <p:nvSpPr>
          <p:cNvPr id="7" name="Title 1">
            <a:extLst>
              <a:ext uri="{FF2B5EF4-FFF2-40B4-BE49-F238E27FC236}">
                <a16:creationId xmlns:a16="http://schemas.microsoft.com/office/drawing/2014/main" id="{87DB5684-AA25-0302-CBF5-F2DA75708C9D}"/>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1</a:t>
            </a:r>
            <a:r>
              <a:rPr lang="vi-VN" altLang="en-US" sz="2400" i="0" dirty="0"/>
              <a:t>: Make an argument based on the clue</a:t>
            </a:r>
            <a:endParaRPr lang="en-US" altLang="en-US" sz="2400" i="0" dirty="0"/>
          </a:p>
        </p:txBody>
      </p:sp>
      <p:pic>
        <p:nvPicPr>
          <p:cNvPr id="10" name="Picture 9">
            <a:extLst>
              <a:ext uri="{FF2B5EF4-FFF2-40B4-BE49-F238E27FC236}">
                <a16:creationId xmlns:a16="http://schemas.microsoft.com/office/drawing/2014/main" id="{BFB6D894-85E7-B354-2A2A-2D2C30B9DD49}"/>
              </a:ext>
            </a:extLst>
          </p:cNvPr>
          <p:cNvPicPr>
            <a:picLocks noChangeAspect="1"/>
          </p:cNvPicPr>
          <p:nvPr/>
        </p:nvPicPr>
        <p:blipFill>
          <a:blip r:embed="rId3"/>
          <a:stretch>
            <a:fillRect/>
          </a:stretch>
        </p:blipFill>
        <p:spPr>
          <a:xfrm>
            <a:off x="2362200" y="685800"/>
            <a:ext cx="6271572" cy="4892621"/>
          </a:xfrm>
          <a:prstGeom prst="rect">
            <a:avLst/>
          </a:prstGeom>
        </p:spPr>
      </p:pic>
    </p:spTree>
    <p:extLst>
      <p:ext uri="{BB962C8B-B14F-4D97-AF65-F5344CB8AC3E}">
        <p14:creationId xmlns:p14="http://schemas.microsoft.com/office/powerpoint/2010/main" val="3025218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p:nvPr/>
        </p:nvSpPr>
        <p:spPr>
          <a:xfrm>
            <a:off x="179041" y="228600"/>
            <a:ext cx="8333685" cy="392385"/>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sz="2100" b="1">
                <a:solidFill>
                  <a:schemeClr val="dk1"/>
                </a:solidFill>
                <a:latin typeface="Calibri"/>
                <a:ea typeface="Calibri"/>
                <a:cs typeface="Calibri"/>
                <a:sym typeface="Calibri"/>
              </a:rPr>
              <a:t>Task 5</a:t>
            </a:r>
            <a:r>
              <a:rPr lang="en-US" sz="2100">
                <a:solidFill>
                  <a:schemeClr val="dk1"/>
                </a:solidFill>
                <a:latin typeface="Calibri"/>
                <a:ea typeface="Calibri"/>
                <a:cs typeface="Calibri"/>
                <a:sym typeface="Calibri"/>
              </a:rPr>
              <a:t>: Make an argument out of the meme</a:t>
            </a:r>
            <a:r>
              <a:rPr lang="en-US" sz="2100" b="1">
                <a:solidFill>
                  <a:schemeClr val="dk1"/>
                </a:solidFill>
                <a:latin typeface="Calibri"/>
                <a:ea typeface="Calibri"/>
                <a:cs typeface="Calibri"/>
                <a:sym typeface="Calibri"/>
              </a:rPr>
              <a:t>.  </a:t>
            </a:r>
            <a:endParaRPr/>
          </a:p>
        </p:txBody>
      </p:sp>
      <p:pic>
        <p:nvPicPr>
          <p:cNvPr id="139" name="Google Shape;139;p7"/>
          <p:cNvPicPr preferRelativeResize="0"/>
          <p:nvPr/>
        </p:nvPicPr>
        <p:blipFill rotWithShape="1">
          <a:blip r:embed="rId3">
            <a:alphaModFix/>
          </a:blip>
          <a:srcRect/>
          <a:stretch/>
        </p:blipFill>
        <p:spPr>
          <a:xfrm>
            <a:off x="101876" y="1219200"/>
            <a:ext cx="3394121" cy="4134971"/>
          </a:xfrm>
          <a:prstGeom prst="rect">
            <a:avLst/>
          </a:prstGeom>
          <a:noFill/>
          <a:ln>
            <a:noFill/>
          </a:ln>
        </p:spPr>
      </p:pic>
      <p:sp>
        <p:nvSpPr>
          <p:cNvPr id="140" name="Google Shape;140;p7"/>
          <p:cNvSpPr txBox="1"/>
          <p:nvPr/>
        </p:nvSpPr>
        <p:spPr>
          <a:xfrm>
            <a:off x="3645987" y="838200"/>
            <a:ext cx="5460724" cy="5609198"/>
          </a:xfrm>
          <a:prstGeom prst="rect">
            <a:avLst/>
          </a:prstGeom>
          <a:noFill/>
          <a:ln>
            <a:noFill/>
          </a:ln>
        </p:spPr>
        <p:txBody>
          <a:bodyPr spcFirstLastPara="1" wrap="square" lIns="68569" tIns="34275" rIns="68569" bIns="34275" anchor="t" anchorCtr="0">
            <a:spAutoFit/>
          </a:bodyPr>
          <a:lstStyle/>
          <a:p>
            <a:pPr>
              <a:lnSpc>
                <a:spcPct val="150000"/>
              </a:lnSpc>
              <a:spcBef>
                <a:spcPts val="0"/>
              </a:spcBef>
              <a:spcAft>
                <a:spcPts val="0"/>
              </a:spcAft>
            </a:pPr>
            <a:r>
              <a:rPr lang="en-US" sz="2000" b="1" dirty="0">
                <a:solidFill>
                  <a:schemeClr val="dk1"/>
                </a:solidFill>
                <a:latin typeface="Calibri"/>
                <a:ea typeface="Calibri"/>
                <a:cs typeface="Calibri"/>
                <a:sym typeface="Calibri"/>
              </a:rPr>
              <a:t>Argument: </a:t>
            </a:r>
            <a:r>
              <a:rPr lang="en-US" sz="2000" dirty="0">
                <a:solidFill>
                  <a:schemeClr val="dk1"/>
                </a:solidFill>
                <a:latin typeface="Calibri"/>
                <a:ea typeface="Calibri"/>
                <a:cs typeface="Calibri"/>
                <a:sym typeface="Calibri"/>
              </a:rPr>
              <a:t>Different people have different ways of evaluating a house. In the end, a home's true value depends on personal viewpoints, going beyond its physical aspects and reflecting individual priorities.</a:t>
            </a:r>
            <a:endParaRPr sz="2000" b="1" dirty="0">
              <a:solidFill>
                <a:schemeClr val="dk1"/>
              </a:solidFill>
              <a:latin typeface="Calibri"/>
              <a:ea typeface="Calibri"/>
              <a:cs typeface="Calibri"/>
              <a:sym typeface="Calibri"/>
            </a:endParaRPr>
          </a:p>
          <a:p>
            <a:pPr>
              <a:lnSpc>
                <a:spcPct val="150000"/>
              </a:lnSpc>
              <a:spcBef>
                <a:spcPts val="0"/>
              </a:spcBef>
              <a:spcAft>
                <a:spcPts val="0"/>
              </a:spcAft>
            </a:pPr>
            <a:endParaRPr sz="2000" b="1" dirty="0">
              <a:solidFill>
                <a:schemeClr val="dk1"/>
              </a:solidFill>
              <a:latin typeface="Calibri"/>
              <a:ea typeface="Calibri"/>
              <a:cs typeface="Calibri"/>
              <a:sym typeface="Calibri"/>
            </a:endParaRPr>
          </a:p>
          <a:p>
            <a:pPr>
              <a:lnSpc>
                <a:spcPct val="150000"/>
              </a:lnSpc>
              <a:spcBef>
                <a:spcPts val="0"/>
              </a:spcBef>
              <a:spcAft>
                <a:spcPts val="0"/>
              </a:spcAft>
            </a:pPr>
            <a:r>
              <a:rPr lang="en-US" sz="2000" b="1" dirty="0">
                <a:solidFill>
                  <a:schemeClr val="dk1"/>
                </a:solidFill>
                <a:latin typeface="Calibri"/>
                <a:ea typeface="Calibri"/>
                <a:cs typeface="Calibri"/>
                <a:sym typeface="Calibri"/>
              </a:rPr>
              <a:t>- Premise 1: There exists a house that is being evaluated by different people.</a:t>
            </a:r>
            <a:endParaRPr sz="2000" dirty="0">
              <a:solidFill>
                <a:schemeClr val="dk1"/>
              </a:solidFill>
              <a:latin typeface="Calibri"/>
              <a:ea typeface="Calibri"/>
              <a:cs typeface="Calibri"/>
              <a:sym typeface="Calibri"/>
            </a:endParaRPr>
          </a:p>
          <a:p>
            <a:pPr>
              <a:lnSpc>
                <a:spcPct val="150000"/>
              </a:lnSpc>
              <a:spcBef>
                <a:spcPts val="0"/>
              </a:spcBef>
              <a:spcAft>
                <a:spcPts val="0"/>
              </a:spcAft>
            </a:pPr>
            <a:r>
              <a:rPr lang="en-US" sz="2000" b="1" dirty="0">
                <a:solidFill>
                  <a:schemeClr val="dk1"/>
                </a:solidFill>
                <a:latin typeface="Calibri"/>
                <a:ea typeface="Calibri"/>
                <a:cs typeface="Calibri"/>
                <a:sym typeface="Calibri"/>
              </a:rPr>
              <a:t>- Premise 2: </a:t>
            </a:r>
            <a:r>
              <a:rPr lang="en-US" sz="2000" b="1" dirty="0">
                <a:solidFill>
                  <a:schemeClr val="dk1"/>
                </a:solidFill>
                <a:highlight>
                  <a:srgbClr val="FFFF00"/>
                </a:highlight>
                <a:latin typeface="Calibri"/>
                <a:ea typeface="Calibri"/>
                <a:cs typeface="Calibri"/>
                <a:sym typeface="Calibri"/>
              </a:rPr>
              <a:t>These people have different priorities when evaluating the house</a:t>
            </a:r>
            <a:r>
              <a:rPr lang="en-US" sz="2000" b="1"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a:p>
            <a:pPr>
              <a:lnSpc>
                <a:spcPct val="150000"/>
              </a:lnSpc>
              <a:spcBef>
                <a:spcPts val="0"/>
              </a:spcBef>
              <a:spcAft>
                <a:spcPts val="0"/>
              </a:spcAft>
            </a:pPr>
            <a:r>
              <a:rPr lang="en-US" sz="2000" b="1" dirty="0">
                <a:solidFill>
                  <a:schemeClr val="dk1"/>
                </a:solidFill>
                <a:latin typeface="Calibri"/>
                <a:ea typeface="Calibri"/>
                <a:cs typeface="Calibri"/>
                <a:sym typeface="Calibri"/>
              </a:rPr>
              <a:t>- Conclusion: </a:t>
            </a:r>
            <a:r>
              <a:rPr lang="en-US" sz="2000" i="1" dirty="0">
                <a:solidFill>
                  <a:schemeClr val="dk1"/>
                </a:solidFill>
                <a:latin typeface="Calibri"/>
                <a:ea typeface="Calibri"/>
                <a:cs typeface="Calibri"/>
                <a:sym typeface="Calibri"/>
              </a:rPr>
              <a:t>In the end, a home's </a:t>
            </a:r>
            <a:r>
              <a:rPr lang="en-US" sz="2000" i="1" dirty="0">
                <a:solidFill>
                  <a:schemeClr val="dk1"/>
                </a:solidFill>
                <a:highlight>
                  <a:srgbClr val="FFFF00"/>
                </a:highlight>
                <a:latin typeface="Calibri"/>
                <a:ea typeface="Calibri"/>
                <a:cs typeface="Calibri"/>
                <a:sym typeface="Calibri"/>
              </a:rPr>
              <a:t>true value depends on personal viewpoints</a:t>
            </a:r>
            <a:r>
              <a:rPr lang="en-US" sz="2000" i="1" dirty="0">
                <a:solidFill>
                  <a:schemeClr val="dk1"/>
                </a:solidFill>
                <a:latin typeface="Calibri"/>
                <a:ea typeface="Calibri"/>
                <a:cs typeface="Calibri"/>
                <a:sym typeface="Calibri"/>
              </a:rPr>
              <a:t>, going beyond its physical aspects and reflecting individual priorities.</a:t>
            </a:r>
            <a:endParaRPr sz="2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617D-5AF7-29A8-565D-0FA20E3C81DA}"/>
              </a:ext>
            </a:extLst>
          </p:cNvPr>
          <p:cNvSpPr txBox="1"/>
          <p:nvPr/>
        </p:nvSpPr>
        <p:spPr>
          <a:xfrm>
            <a:off x="152400" y="4648200"/>
            <a:ext cx="4526282" cy="1893339"/>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Assumption: </a:t>
            </a:r>
          </a:p>
          <a:p>
            <a:pPr>
              <a:lnSpc>
                <a:spcPct val="150000"/>
              </a:lnSpc>
            </a:pPr>
            <a:r>
              <a:rPr lang="en-US" sz="1600" b="1" dirty="0">
                <a:cs typeface="Arial" panose="020B0604020202020204" pitchFamily="34" charset="0"/>
              </a:rPr>
              <a:t>Type of a</a:t>
            </a:r>
            <a:r>
              <a:rPr lang="en-US" sz="1600" b="1" i="0" cap="none" dirty="0">
                <a:effectLst/>
                <a:latin typeface="Arial" panose="020B0604020202020204" pitchFamily="34" charset="0"/>
                <a:cs typeface="Arial" panose="020B0604020202020204" pitchFamily="34" charset="0"/>
              </a:rPr>
              <a:t>rgument</a:t>
            </a:r>
            <a:r>
              <a:rPr lang="en-US" sz="1600" b="1" dirty="0"/>
              <a:t>: </a:t>
            </a:r>
          </a:p>
          <a:p>
            <a:pPr>
              <a:lnSpc>
                <a:spcPct val="150000"/>
              </a:lnSpc>
            </a:pPr>
            <a:endParaRPr lang="en-US" sz="1600" b="1" dirty="0"/>
          </a:p>
        </p:txBody>
      </p:sp>
      <p:sp>
        <p:nvSpPr>
          <p:cNvPr id="11" name="Title 1">
            <a:extLst>
              <a:ext uri="{FF2B5EF4-FFF2-40B4-BE49-F238E27FC236}">
                <a16:creationId xmlns:a16="http://schemas.microsoft.com/office/drawing/2014/main" id="{7DAF91E4-1571-E2F1-C095-DC6B7BE423CC}"/>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2</a:t>
            </a:r>
            <a:r>
              <a:rPr lang="vi-VN" altLang="en-US" sz="2400" i="0" dirty="0"/>
              <a:t>: Make an argument based on the clue</a:t>
            </a:r>
            <a:endParaRPr lang="en-US" altLang="en-US" sz="2400" i="0" dirty="0"/>
          </a:p>
        </p:txBody>
      </p:sp>
      <p:pic>
        <p:nvPicPr>
          <p:cNvPr id="3" name="Picture 2">
            <a:extLst>
              <a:ext uri="{FF2B5EF4-FFF2-40B4-BE49-F238E27FC236}">
                <a16:creationId xmlns:a16="http://schemas.microsoft.com/office/drawing/2014/main" id="{D3CB09AD-0E04-29D0-6878-D0DA82B341F9}"/>
              </a:ext>
            </a:extLst>
          </p:cNvPr>
          <p:cNvPicPr>
            <a:picLocks noChangeAspect="1"/>
          </p:cNvPicPr>
          <p:nvPr/>
        </p:nvPicPr>
        <p:blipFill>
          <a:blip r:embed="rId3"/>
          <a:stretch>
            <a:fillRect/>
          </a:stretch>
        </p:blipFill>
        <p:spPr>
          <a:xfrm>
            <a:off x="3719456" y="947565"/>
            <a:ext cx="4648200" cy="4648200"/>
          </a:xfrm>
          <a:prstGeom prst="rect">
            <a:avLst/>
          </a:prstGeom>
        </p:spPr>
      </p:pic>
    </p:spTree>
    <p:extLst>
      <p:ext uri="{BB962C8B-B14F-4D97-AF65-F5344CB8AC3E}">
        <p14:creationId xmlns:p14="http://schemas.microsoft.com/office/powerpoint/2010/main" val="33214590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A4A87F-A540-4460-AB8F-C3B4C94C9E35}"/>
              </a:ext>
            </a:extLst>
          </p:cNvPr>
          <p:cNvSpPr txBox="1"/>
          <p:nvPr/>
        </p:nvSpPr>
        <p:spPr>
          <a:xfrm>
            <a:off x="4038600" y="838200"/>
            <a:ext cx="3733800" cy="1524007"/>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Assumption:</a:t>
            </a:r>
          </a:p>
          <a:p>
            <a:pPr>
              <a:lnSpc>
                <a:spcPct val="150000"/>
              </a:lnSpc>
            </a:pPr>
            <a:r>
              <a:rPr lang="en-US" sz="1600" b="1" dirty="0">
                <a:cs typeface="Arial" panose="020B0604020202020204" pitchFamily="34" charset="0"/>
              </a:rPr>
              <a:t>Type of a</a:t>
            </a:r>
            <a:r>
              <a:rPr lang="en-US" sz="1600" b="1" i="0" cap="none" dirty="0">
                <a:effectLst/>
                <a:latin typeface="Arial" panose="020B0604020202020204" pitchFamily="34" charset="0"/>
                <a:cs typeface="Arial" panose="020B0604020202020204" pitchFamily="34" charset="0"/>
              </a:rPr>
              <a:t>rgument</a:t>
            </a:r>
            <a:r>
              <a:rPr lang="en-US" sz="1600" b="1" dirty="0"/>
              <a:t>: </a:t>
            </a:r>
            <a:endParaRPr lang="en-US" b="1" dirty="0"/>
          </a:p>
        </p:txBody>
      </p:sp>
      <p:sp>
        <p:nvSpPr>
          <p:cNvPr id="14" name="Title 1">
            <a:extLst>
              <a:ext uri="{FF2B5EF4-FFF2-40B4-BE49-F238E27FC236}">
                <a16:creationId xmlns:a16="http://schemas.microsoft.com/office/drawing/2014/main" id="{6DA42D97-80E0-446B-BD16-368914BB76C4}"/>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3</a:t>
            </a:r>
            <a:r>
              <a:rPr lang="vi-VN" altLang="en-US" sz="2400" i="0" dirty="0"/>
              <a:t>: Make an argument based on the clue</a:t>
            </a:r>
            <a:endParaRPr lang="en-US" altLang="en-US" sz="2400" i="0" dirty="0"/>
          </a:p>
        </p:txBody>
      </p:sp>
      <p:pic>
        <p:nvPicPr>
          <p:cNvPr id="4" name="Picture 3">
            <a:extLst>
              <a:ext uri="{FF2B5EF4-FFF2-40B4-BE49-F238E27FC236}">
                <a16:creationId xmlns:a16="http://schemas.microsoft.com/office/drawing/2014/main" id="{0980CDA8-BD46-13C8-16FB-D983B96BB423}"/>
              </a:ext>
            </a:extLst>
          </p:cNvPr>
          <p:cNvPicPr>
            <a:picLocks noChangeAspect="1"/>
          </p:cNvPicPr>
          <p:nvPr/>
        </p:nvPicPr>
        <p:blipFill>
          <a:blip r:embed="rId3"/>
          <a:stretch>
            <a:fillRect/>
          </a:stretch>
        </p:blipFill>
        <p:spPr>
          <a:xfrm>
            <a:off x="457200" y="990600"/>
            <a:ext cx="2991311" cy="54864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617D-5AF7-29A8-565D-0FA20E3C81DA}"/>
              </a:ext>
            </a:extLst>
          </p:cNvPr>
          <p:cNvSpPr txBox="1"/>
          <p:nvPr/>
        </p:nvSpPr>
        <p:spPr>
          <a:xfrm>
            <a:off x="148676" y="1371600"/>
            <a:ext cx="8580120" cy="1524007"/>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Assumption:</a:t>
            </a:r>
          </a:p>
          <a:p>
            <a:pPr>
              <a:lnSpc>
                <a:spcPct val="150000"/>
              </a:lnSpc>
            </a:pPr>
            <a:r>
              <a:rPr lang="en-US" sz="1600" b="1" dirty="0">
                <a:cs typeface="Arial" panose="020B0604020202020204" pitchFamily="34" charset="0"/>
              </a:rPr>
              <a:t>Type of a</a:t>
            </a:r>
            <a:r>
              <a:rPr lang="en-US" sz="1600" b="1" i="0" cap="none" dirty="0">
                <a:effectLst/>
                <a:latin typeface="Arial" panose="020B0604020202020204" pitchFamily="34" charset="0"/>
                <a:cs typeface="Arial" panose="020B0604020202020204" pitchFamily="34" charset="0"/>
              </a:rPr>
              <a:t>rgument</a:t>
            </a:r>
            <a:endParaRPr lang="en-US" sz="1600" b="1" dirty="0"/>
          </a:p>
        </p:txBody>
      </p:sp>
      <p:sp>
        <p:nvSpPr>
          <p:cNvPr id="11" name="Title 1">
            <a:extLst>
              <a:ext uri="{FF2B5EF4-FFF2-40B4-BE49-F238E27FC236}">
                <a16:creationId xmlns:a16="http://schemas.microsoft.com/office/drawing/2014/main" id="{7DAF91E4-1571-E2F1-C095-DC6B7BE423CC}"/>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4</a:t>
            </a:r>
            <a:r>
              <a:rPr lang="vi-VN" altLang="en-US" sz="2400" i="0" dirty="0"/>
              <a:t>: Make an argument based on the clue</a:t>
            </a:r>
            <a:endParaRPr lang="en-US" altLang="en-US" sz="2400" i="0" dirty="0"/>
          </a:p>
        </p:txBody>
      </p:sp>
      <p:pic>
        <p:nvPicPr>
          <p:cNvPr id="5" name="Picture 4">
            <a:extLst>
              <a:ext uri="{FF2B5EF4-FFF2-40B4-BE49-F238E27FC236}">
                <a16:creationId xmlns:a16="http://schemas.microsoft.com/office/drawing/2014/main" id="{120562C2-AED8-DBD0-FD6B-F0C248796440}"/>
              </a:ext>
            </a:extLst>
          </p:cNvPr>
          <p:cNvPicPr>
            <a:picLocks noChangeAspect="1"/>
          </p:cNvPicPr>
          <p:nvPr/>
        </p:nvPicPr>
        <p:blipFill>
          <a:blip r:embed="rId3"/>
          <a:stretch>
            <a:fillRect/>
          </a:stretch>
        </p:blipFill>
        <p:spPr>
          <a:xfrm>
            <a:off x="3356524" y="762000"/>
            <a:ext cx="5638800" cy="5638800"/>
          </a:xfrm>
          <a:prstGeom prst="rect">
            <a:avLst/>
          </a:prstGeom>
        </p:spPr>
      </p:pic>
    </p:spTree>
    <p:extLst>
      <p:ext uri="{BB962C8B-B14F-4D97-AF65-F5344CB8AC3E}">
        <p14:creationId xmlns:p14="http://schemas.microsoft.com/office/powerpoint/2010/main" val="2690065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a:extLst>
              <a:ext uri="{FF2B5EF4-FFF2-40B4-BE49-F238E27FC236}">
                <a16:creationId xmlns:a16="http://schemas.microsoft.com/office/drawing/2014/main" id="{3EDDB595-5E82-D35B-CFE0-B75DF090989F}"/>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5</a:t>
            </a:r>
            <a:r>
              <a:rPr lang="vi-VN" altLang="en-US" sz="2400" i="0" dirty="0"/>
              <a:t>: Make an argument based on the clue</a:t>
            </a:r>
            <a:endParaRPr lang="en-US" altLang="en-US" sz="2400" i="0" dirty="0"/>
          </a:p>
        </p:txBody>
      </p:sp>
      <p:sp>
        <p:nvSpPr>
          <p:cNvPr id="3" name="TextBox 2">
            <a:extLst>
              <a:ext uri="{FF2B5EF4-FFF2-40B4-BE49-F238E27FC236}">
                <a16:creationId xmlns:a16="http://schemas.microsoft.com/office/drawing/2014/main" id="{CEAA0632-4334-5041-ABA7-1FEB9DFDDC77}"/>
              </a:ext>
            </a:extLst>
          </p:cNvPr>
          <p:cNvSpPr txBox="1"/>
          <p:nvPr/>
        </p:nvSpPr>
        <p:spPr>
          <a:xfrm>
            <a:off x="294968" y="1143000"/>
            <a:ext cx="3733800" cy="1524007"/>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Assumption: </a:t>
            </a:r>
          </a:p>
          <a:p>
            <a:pPr>
              <a:lnSpc>
                <a:spcPct val="150000"/>
              </a:lnSpc>
            </a:pPr>
            <a:r>
              <a:rPr lang="en-US" sz="1600" b="1" dirty="0">
                <a:cs typeface="Arial" panose="020B0604020202020204" pitchFamily="34" charset="0"/>
              </a:rPr>
              <a:t>Type of a</a:t>
            </a:r>
            <a:r>
              <a:rPr lang="en-US" sz="1600" b="1" i="0" cap="none" dirty="0">
                <a:effectLst/>
                <a:latin typeface="Arial" panose="020B0604020202020204" pitchFamily="34" charset="0"/>
                <a:cs typeface="Arial" panose="020B0604020202020204" pitchFamily="34" charset="0"/>
              </a:rPr>
              <a:t>rgument:</a:t>
            </a:r>
            <a:r>
              <a:rPr lang="en-US" sz="1600" b="1" dirty="0"/>
              <a:t> </a:t>
            </a:r>
            <a:endParaRPr lang="en-US" b="1" dirty="0"/>
          </a:p>
        </p:txBody>
      </p:sp>
      <p:pic>
        <p:nvPicPr>
          <p:cNvPr id="5" name="Picture 4">
            <a:extLst>
              <a:ext uri="{FF2B5EF4-FFF2-40B4-BE49-F238E27FC236}">
                <a16:creationId xmlns:a16="http://schemas.microsoft.com/office/drawing/2014/main" id="{27231C8E-E3C4-EAE5-F03D-0E2C0D9A429B}"/>
              </a:ext>
            </a:extLst>
          </p:cNvPr>
          <p:cNvPicPr>
            <a:picLocks noChangeAspect="1"/>
          </p:cNvPicPr>
          <p:nvPr/>
        </p:nvPicPr>
        <p:blipFill>
          <a:blip r:embed="rId3"/>
          <a:stretch>
            <a:fillRect/>
          </a:stretch>
        </p:blipFill>
        <p:spPr>
          <a:xfrm>
            <a:off x="4917817" y="777758"/>
            <a:ext cx="3931215" cy="5114219"/>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617D-5AF7-29A8-565D-0FA20E3C81DA}"/>
              </a:ext>
            </a:extLst>
          </p:cNvPr>
          <p:cNvSpPr txBox="1"/>
          <p:nvPr/>
        </p:nvSpPr>
        <p:spPr>
          <a:xfrm>
            <a:off x="266454" y="1295400"/>
            <a:ext cx="4312920" cy="1524007"/>
          </a:xfrm>
          <a:prstGeom prst="rect">
            <a:avLst/>
          </a:prstGeom>
          <a:noFill/>
        </p:spPr>
        <p:txBody>
          <a:bodyPr wrap="square">
            <a:spAutoFit/>
          </a:bodyPr>
          <a:lstStyle/>
          <a:p>
            <a:pPr>
              <a:lnSpc>
                <a:spcPct val="150000"/>
              </a:lnSpc>
            </a:pPr>
            <a:r>
              <a:rPr lang="en-US" sz="1600" b="1" dirty="0"/>
              <a:t>Premise + type:</a:t>
            </a:r>
          </a:p>
          <a:p>
            <a:pPr>
              <a:lnSpc>
                <a:spcPct val="150000"/>
              </a:lnSpc>
            </a:pPr>
            <a:r>
              <a:rPr lang="en-US" sz="1600" b="1" dirty="0"/>
              <a:t>Conclusion: </a:t>
            </a:r>
          </a:p>
          <a:p>
            <a:pPr>
              <a:lnSpc>
                <a:spcPct val="150000"/>
              </a:lnSpc>
            </a:pPr>
            <a:r>
              <a:rPr lang="en-US" sz="1600" b="1" dirty="0"/>
              <a:t>Assumption:</a:t>
            </a:r>
          </a:p>
          <a:p>
            <a:pPr>
              <a:lnSpc>
                <a:spcPct val="150000"/>
              </a:lnSpc>
            </a:pPr>
            <a:r>
              <a:rPr lang="en-US" sz="1600" b="1" dirty="0"/>
              <a:t>Type of argument:</a:t>
            </a:r>
          </a:p>
        </p:txBody>
      </p:sp>
      <p:sp>
        <p:nvSpPr>
          <p:cNvPr id="11" name="Title 1">
            <a:extLst>
              <a:ext uri="{FF2B5EF4-FFF2-40B4-BE49-F238E27FC236}">
                <a16:creationId xmlns:a16="http://schemas.microsoft.com/office/drawing/2014/main" id="{7DAF91E4-1571-E2F1-C095-DC6B7BE423CC}"/>
              </a:ext>
            </a:extLst>
          </p:cNvPr>
          <p:cNvSpPr>
            <a:spLocks noGrp="1"/>
          </p:cNvSpPr>
          <p:nvPr>
            <p:ph type="title"/>
          </p:nvPr>
        </p:nvSpPr>
        <p:spPr>
          <a:xfrm>
            <a:off x="152400" y="228600"/>
            <a:ext cx="8229600" cy="304800"/>
          </a:xfrm>
        </p:spPr>
        <p:txBody>
          <a:bodyPr/>
          <a:lstStyle/>
          <a:p>
            <a:r>
              <a:rPr lang="vi-VN" altLang="en-US" sz="2400" i="0" dirty="0"/>
              <a:t>Task </a:t>
            </a:r>
            <a:r>
              <a:rPr lang="en-US" altLang="en-US" sz="2400" i="0" dirty="0"/>
              <a:t>6</a:t>
            </a:r>
            <a:r>
              <a:rPr lang="vi-VN" altLang="en-US" sz="2400" i="0" dirty="0"/>
              <a:t>: Make an argument based on </a:t>
            </a:r>
            <a:r>
              <a:rPr lang="en-US" altLang="en-US" sz="2400" i="0" dirty="0"/>
              <a:t>YOUR</a:t>
            </a:r>
            <a:r>
              <a:rPr lang="vi-VN" altLang="en-US" sz="2400" i="0" dirty="0"/>
              <a:t> clue</a:t>
            </a:r>
            <a:endParaRPr lang="en-US" altLang="en-US" sz="2400" i="0" dirty="0"/>
          </a:p>
        </p:txBody>
      </p:sp>
    </p:spTree>
    <p:extLst>
      <p:ext uri="{BB962C8B-B14F-4D97-AF65-F5344CB8AC3E}">
        <p14:creationId xmlns:p14="http://schemas.microsoft.com/office/powerpoint/2010/main" val="1154960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0490C5C-1808-4E23-9249-ED52100FF962}"/>
              </a:ext>
            </a:extLst>
          </p:cNvPr>
          <p:cNvSpPr txBox="1">
            <a:spLocks noGrp="1"/>
          </p:cNvSpPr>
          <p:nvPr/>
        </p:nvSpPr>
        <p:spPr>
          <a:xfrm>
            <a:off x="8229600" y="6473825"/>
            <a:ext cx="758825" cy="247650"/>
          </a:xfrm>
          <a:prstGeom prst="rect">
            <a:avLst/>
          </a:prstGeom>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747D497A-16D3-4FAC-9632-ADEB8EAC36B2}" type="slidenum">
              <a:rPr lang="en-US" altLang="en-US" sz="1200">
                <a:solidFill>
                  <a:srgbClr val="409BC9"/>
                </a:solidFill>
              </a:rPr>
              <a:pPr algn="r" eaLnBrk="1" hangingPunct="1"/>
              <a:t>85</a:t>
            </a:fld>
            <a:endParaRPr lang="en-US" altLang="en-US" sz="1200">
              <a:solidFill>
                <a:srgbClr val="409BC9"/>
              </a:solidFill>
            </a:endParaRPr>
          </a:p>
        </p:txBody>
      </p:sp>
      <p:pic>
        <p:nvPicPr>
          <p:cNvPr id="63491" name="Picture 5" descr="Image result for thank">
            <a:extLst>
              <a:ext uri="{FF2B5EF4-FFF2-40B4-BE49-F238E27FC236}">
                <a16:creationId xmlns:a16="http://schemas.microsoft.com/office/drawing/2014/main" id="{6A755068-029E-4344-8965-FE0962651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6200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p:nvPr/>
        </p:nvSpPr>
        <p:spPr>
          <a:xfrm>
            <a:off x="179041" y="228600"/>
            <a:ext cx="8333685" cy="392385"/>
          </a:xfrm>
          <a:prstGeom prst="rect">
            <a:avLst/>
          </a:prstGeom>
          <a:noFill/>
          <a:ln>
            <a:noFill/>
          </a:ln>
        </p:spPr>
        <p:txBody>
          <a:bodyPr spcFirstLastPara="1" wrap="square" lIns="68569" tIns="34275" rIns="68569" bIns="34275" anchor="t" anchorCtr="0">
            <a:spAutoFit/>
          </a:bodyPr>
          <a:lstStyle/>
          <a:p>
            <a:pPr>
              <a:spcBef>
                <a:spcPts val="0"/>
              </a:spcBef>
              <a:spcAft>
                <a:spcPts val="0"/>
              </a:spcAft>
            </a:pPr>
            <a:r>
              <a:rPr lang="en-US" sz="2100" b="1" dirty="0">
                <a:solidFill>
                  <a:schemeClr val="dk1"/>
                </a:solidFill>
                <a:latin typeface="Calibri"/>
                <a:ea typeface="Calibri"/>
                <a:cs typeface="Calibri"/>
                <a:sym typeface="Calibri"/>
              </a:rPr>
              <a:t>Task 5</a:t>
            </a:r>
            <a:r>
              <a:rPr lang="en-US" sz="2100" dirty="0">
                <a:solidFill>
                  <a:schemeClr val="dk1"/>
                </a:solidFill>
                <a:latin typeface="Calibri"/>
                <a:ea typeface="Calibri"/>
                <a:cs typeface="Calibri"/>
                <a:sym typeface="Calibri"/>
              </a:rPr>
              <a:t>: Make an argument out of the meme</a:t>
            </a:r>
            <a:r>
              <a:rPr lang="en-US" sz="2100" b="1" dirty="0">
                <a:solidFill>
                  <a:schemeClr val="dk1"/>
                </a:solidFill>
                <a:latin typeface="Calibri"/>
                <a:ea typeface="Calibri"/>
                <a:cs typeface="Calibri"/>
                <a:sym typeface="Calibri"/>
              </a:rPr>
              <a:t>.</a:t>
            </a:r>
            <a:r>
              <a:rPr lang="vi-VN" sz="2100" b="1" dirty="0">
                <a:solidFill>
                  <a:schemeClr val="dk1"/>
                </a:solidFill>
                <a:latin typeface="Calibri"/>
                <a:ea typeface="Calibri"/>
                <a:cs typeface="Calibri"/>
                <a:sym typeface="Calibri"/>
              </a:rPr>
              <a:t> Suggestion</a:t>
            </a:r>
            <a:r>
              <a:rPr lang="en-US" sz="2100" b="1" dirty="0">
                <a:solidFill>
                  <a:schemeClr val="dk1"/>
                </a:solidFill>
                <a:latin typeface="Calibri"/>
                <a:ea typeface="Calibri"/>
                <a:cs typeface="Calibri"/>
                <a:sym typeface="Calibri"/>
              </a:rPr>
              <a:t>  </a:t>
            </a:r>
            <a:endParaRPr dirty="0"/>
          </a:p>
        </p:txBody>
      </p:sp>
      <p:pic>
        <p:nvPicPr>
          <p:cNvPr id="139" name="Google Shape;139;p7"/>
          <p:cNvPicPr preferRelativeResize="0"/>
          <p:nvPr/>
        </p:nvPicPr>
        <p:blipFill rotWithShape="1">
          <a:blip r:embed="rId3">
            <a:alphaModFix/>
          </a:blip>
          <a:srcRect/>
          <a:stretch/>
        </p:blipFill>
        <p:spPr>
          <a:xfrm>
            <a:off x="101876" y="1219200"/>
            <a:ext cx="3394121" cy="4134971"/>
          </a:xfrm>
          <a:prstGeom prst="rect">
            <a:avLst/>
          </a:prstGeom>
          <a:noFill/>
          <a:ln>
            <a:noFill/>
          </a:ln>
        </p:spPr>
      </p:pic>
      <p:sp>
        <p:nvSpPr>
          <p:cNvPr id="140" name="Google Shape;140;p7"/>
          <p:cNvSpPr txBox="1"/>
          <p:nvPr/>
        </p:nvSpPr>
        <p:spPr>
          <a:xfrm>
            <a:off x="3645987" y="838200"/>
            <a:ext cx="5460724" cy="4685868"/>
          </a:xfrm>
          <a:prstGeom prst="rect">
            <a:avLst/>
          </a:prstGeom>
          <a:noFill/>
          <a:ln>
            <a:noFill/>
          </a:ln>
        </p:spPr>
        <p:txBody>
          <a:bodyPr spcFirstLastPara="1" wrap="square" lIns="68569" tIns="34275" rIns="68569" bIns="34275" anchor="t" anchorCtr="0">
            <a:spAutoFit/>
          </a:bodyPr>
          <a:lstStyle/>
          <a:p>
            <a:pPr>
              <a:lnSpc>
                <a:spcPct val="150000"/>
              </a:lnSpc>
              <a:spcBef>
                <a:spcPts val="0"/>
              </a:spcBef>
              <a:spcAft>
                <a:spcPts val="0"/>
              </a:spcAft>
            </a:pPr>
            <a:r>
              <a:rPr lang="en-US" sz="2000" b="1" dirty="0">
                <a:solidFill>
                  <a:schemeClr val="dk1"/>
                </a:solidFill>
                <a:latin typeface="Calibri"/>
                <a:ea typeface="Calibri"/>
                <a:cs typeface="Calibri"/>
                <a:sym typeface="Calibri"/>
              </a:rPr>
              <a:t>Argument: </a:t>
            </a:r>
            <a:r>
              <a:rPr lang="en-US" sz="2000" dirty="0">
                <a:solidFill>
                  <a:schemeClr val="dk1"/>
                </a:solidFill>
                <a:latin typeface="Calibri"/>
                <a:ea typeface="Calibri"/>
                <a:cs typeface="Calibri"/>
                <a:sym typeface="Calibri"/>
              </a:rPr>
              <a:t>Different </a:t>
            </a:r>
            <a:r>
              <a:rPr lang="vi-VN" sz="2000" dirty="0">
                <a:solidFill>
                  <a:schemeClr val="dk1"/>
                </a:solidFill>
                <a:latin typeface="Calibri"/>
                <a:ea typeface="Calibri"/>
                <a:cs typeface="Calibri"/>
                <a:sym typeface="Calibri"/>
              </a:rPr>
              <a:t>evaluators</a:t>
            </a:r>
            <a:r>
              <a:rPr lang="en-US" sz="2000" dirty="0">
                <a:solidFill>
                  <a:schemeClr val="dk1"/>
                </a:solidFill>
                <a:latin typeface="Calibri"/>
                <a:ea typeface="Calibri"/>
                <a:cs typeface="Calibri"/>
                <a:sym typeface="Calibri"/>
              </a:rPr>
              <a:t> </a:t>
            </a:r>
            <a:r>
              <a:rPr lang="vi-VN" sz="2000" dirty="0">
                <a:solidFill>
                  <a:schemeClr val="dk1"/>
                </a:solidFill>
                <a:latin typeface="Calibri"/>
                <a:ea typeface="Calibri"/>
                <a:cs typeface="Calibri"/>
                <a:sym typeface="Calibri"/>
              </a:rPr>
              <a:t>see </a:t>
            </a:r>
            <a:r>
              <a:rPr lang="en-US" sz="2000" dirty="0">
                <a:solidFill>
                  <a:schemeClr val="dk1"/>
                </a:solidFill>
                <a:latin typeface="Calibri"/>
                <a:ea typeface="Calibri"/>
                <a:cs typeface="Calibri"/>
                <a:sym typeface="Calibri"/>
              </a:rPr>
              <a:t>different</a:t>
            </a:r>
            <a:r>
              <a:rPr lang="vi-VN" sz="2000" dirty="0">
                <a:solidFill>
                  <a:schemeClr val="dk1"/>
                </a:solidFill>
                <a:latin typeface="Calibri"/>
                <a:ea typeface="Calibri"/>
                <a:cs typeface="Calibri"/>
                <a:sym typeface="Calibri"/>
              </a:rPr>
              <a:t> values of the same </a:t>
            </a:r>
            <a:r>
              <a:rPr lang="en-US" sz="2000" dirty="0">
                <a:solidFill>
                  <a:schemeClr val="dk1"/>
                </a:solidFill>
                <a:latin typeface="Calibri"/>
                <a:ea typeface="Calibri"/>
                <a:cs typeface="Calibri"/>
                <a:sym typeface="Calibri"/>
              </a:rPr>
              <a:t>house. </a:t>
            </a:r>
            <a:r>
              <a:rPr lang="vi-VN" sz="2000" dirty="0">
                <a:solidFill>
                  <a:schemeClr val="dk1"/>
                </a:solidFill>
                <a:latin typeface="Calibri"/>
                <a:ea typeface="Calibri"/>
                <a:cs typeface="Calibri"/>
                <a:sym typeface="Calibri"/>
              </a:rPr>
              <a:t>So</a:t>
            </a:r>
            <a:r>
              <a:rPr lang="en-US" sz="2000" dirty="0">
                <a:solidFill>
                  <a:schemeClr val="dk1"/>
                </a:solidFill>
                <a:latin typeface="Calibri"/>
                <a:ea typeface="Calibri"/>
                <a:cs typeface="Calibri"/>
                <a:sym typeface="Calibri"/>
              </a:rPr>
              <a:t>, a </a:t>
            </a:r>
            <a:r>
              <a:rPr lang="vi-VN" sz="2000" dirty="0">
                <a:solidFill>
                  <a:schemeClr val="dk1"/>
                </a:solidFill>
                <a:latin typeface="Calibri"/>
                <a:ea typeface="Calibri"/>
                <a:cs typeface="Calibri"/>
                <a:sym typeface="Calibri"/>
              </a:rPr>
              <a:t>house’s </a:t>
            </a:r>
            <a:r>
              <a:rPr lang="en-US" sz="2000" dirty="0">
                <a:solidFill>
                  <a:schemeClr val="dk1"/>
                </a:solidFill>
                <a:latin typeface="Calibri"/>
                <a:ea typeface="Calibri"/>
                <a:cs typeface="Calibri"/>
                <a:sym typeface="Calibri"/>
              </a:rPr>
              <a:t>value </a:t>
            </a:r>
            <a:r>
              <a:rPr lang="vi-VN" sz="2000" dirty="0">
                <a:solidFill>
                  <a:schemeClr val="dk1"/>
                </a:solidFill>
                <a:latin typeface="Calibri"/>
                <a:ea typeface="Calibri"/>
                <a:cs typeface="Calibri"/>
                <a:sym typeface="Calibri"/>
              </a:rPr>
              <a:t>is not its true value</a:t>
            </a:r>
            <a:r>
              <a:rPr lang="en-US" sz="2000" dirty="0">
                <a:solidFill>
                  <a:schemeClr val="dk1"/>
                </a:solidFill>
                <a:latin typeface="Calibri"/>
                <a:ea typeface="Calibri"/>
                <a:cs typeface="Calibri"/>
                <a:sym typeface="Calibri"/>
              </a:rPr>
              <a:t>.</a:t>
            </a:r>
            <a:endParaRPr sz="2000" b="1" dirty="0">
              <a:solidFill>
                <a:schemeClr val="dk1"/>
              </a:solidFill>
              <a:latin typeface="Calibri"/>
              <a:ea typeface="Calibri"/>
              <a:cs typeface="Calibri"/>
              <a:sym typeface="Calibri"/>
            </a:endParaRPr>
          </a:p>
          <a:p>
            <a:pPr>
              <a:lnSpc>
                <a:spcPct val="150000"/>
              </a:lnSpc>
              <a:spcBef>
                <a:spcPts val="0"/>
              </a:spcBef>
              <a:spcAft>
                <a:spcPts val="0"/>
              </a:spcAft>
            </a:pPr>
            <a:endParaRPr sz="2000" b="1" dirty="0">
              <a:solidFill>
                <a:schemeClr val="dk1"/>
              </a:solidFill>
              <a:latin typeface="Calibri"/>
              <a:ea typeface="Calibri"/>
              <a:cs typeface="Calibri"/>
              <a:sym typeface="Calibri"/>
            </a:endParaRPr>
          </a:p>
          <a:p>
            <a:pPr>
              <a:lnSpc>
                <a:spcPct val="150000"/>
              </a:lnSpc>
              <a:spcBef>
                <a:spcPts val="0"/>
              </a:spcBef>
              <a:spcAft>
                <a:spcPts val="0"/>
              </a:spcAft>
            </a:pPr>
            <a:r>
              <a:rPr lang="en-US" sz="2000" b="1" dirty="0">
                <a:solidFill>
                  <a:schemeClr val="dk1"/>
                </a:solidFill>
                <a:latin typeface="Calibri"/>
                <a:ea typeface="Calibri"/>
                <a:cs typeface="Calibri"/>
                <a:sym typeface="Calibri"/>
              </a:rPr>
              <a:t>- </a:t>
            </a:r>
            <a:r>
              <a:rPr lang="vi-VN" sz="2000" b="1" dirty="0">
                <a:solidFill>
                  <a:schemeClr val="dk1"/>
                </a:solidFill>
                <a:latin typeface="Calibri"/>
                <a:ea typeface="Calibri"/>
                <a:cs typeface="Calibri"/>
                <a:sym typeface="Calibri"/>
              </a:rPr>
              <a:t>P</a:t>
            </a:r>
            <a:r>
              <a:rPr lang="en-US" sz="2000" b="1" dirty="0">
                <a:solidFill>
                  <a:schemeClr val="dk1"/>
                </a:solidFill>
                <a:latin typeface="Calibri"/>
                <a:ea typeface="Calibri"/>
                <a:cs typeface="Calibri"/>
                <a:sym typeface="Calibri"/>
              </a:rPr>
              <a:t>remise: </a:t>
            </a:r>
            <a:r>
              <a:rPr lang="vi-VN" sz="2000" dirty="0">
                <a:solidFill>
                  <a:schemeClr val="dk1"/>
                </a:solidFill>
                <a:latin typeface="Calibri"/>
                <a:ea typeface="Calibri"/>
                <a:cs typeface="Calibri"/>
                <a:sym typeface="Calibri"/>
              </a:rPr>
              <a:t>Five</a:t>
            </a:r>
            <a:r>
              <a:rPr lang="en-US" sz="2000" dirty="0">
                <a:solidFill>
                  <a:schemeClr val="dk1"/>
                </a:solidFill>
                <a:latin typeface="Calibri"/>
                <a:ea typeface="Calibri"/>
                <a:cs typeface="Calibri"/>
                <a:sym typeface="Calibri"/>
              </a:rPr>
              <a:t> </a:t>
            </a:r>
            <a:r>
              <a:rPr lang="vi-VN" sz="2000" dirty="0">
                <a:solidFill>
                  <a:schemeClr val="dk1"/>
                </a:solidFill>
                <a:latin typeface="Calibri"/>
                <a:ea typeface="Calibri"/>
                <a:cs typeface="Calibri"/>
                <a:sym typeface="Calibri"/>
              </a:rPr>
              <a:t>evaluators</a:t>
            </a:r>
            <a:r>
              <a:rPr lang="en-US" sz="2000" dirty="0">
                <a:solidFill>
                  <a:schemeClr val="dk1"/>
                </a:solidFill>
                <a:latin typeface="Calibri"/>
                <a:ea typeface="Calibri"/>
                <a:cs typeface="Calibri"/>
                <a:sym typeface="Calibri"/>
              </a:rPr>
              <a:t> </a:t>
            </a:r>
            <a:r>
              <a:rPr lang="vi-VN" sz="2000" dirty="0">
                <a:solidFill>
                  <a:schemeClr val="dk1"/>
                </a:solidFill>
                <a:latin typeface="Calibri"/>
                <a:ea typeface="Calibri"/>
                <a:cs typeface="Calibri"/>
                <a:sym typeface="Calibri"/>
              </a:rPr>
              <a:t>see five </a:t>
            </a:r>
            <a:r>
              <a:rPr lang="en-US" sz="2000" dirty="0">
                <a:solidFill>
                  <a:schemeClr val="dk1"/>
                </a:solidFill>
                <a:latin typeface="Calibri"/>
                <a:ea typeface="Calibri"/>
                <a:cs typeface="Calibri"/>
                <a:sym typeface="Calibri"/>
              </a:rPr>
              <a:t>different</a:t>
            </a:r>
            <a:r>
              <a:rPr lang="vi-VN" sz="2000" dirty="0">
                <a:solidFill>
                  <a:schemeClr val="dk1"/>
                </a:solidFill>
                <a:latin typeface="Calibri"/>
                <a:ea typeface="Calibri"/>
                <a:cs typeface="Calibri"/>
                <a:sym typeface="Calibri"/>
              </a:rPr>
              <a:t> values of the same </a:t>
            </a:r>
            <a:r>
              <a:rPr lang="en-US" sz="2000" dirty="0">
                <a:solidFill>
                  <a:schemeClr val="dk1"/>
                </a:solidFill>
                <a:latin typeface="Calibri"/>
                <a:ea typeface="Calibri"/>
                <a:cs typeface="Calibri"/>
                <a:sym typeface="Calibri"/>
              </a:rPr>
              <a:t>house. </a:t>
            </a:r>
            <a:endParaRPr sz="2000" dirty="0">
              <a:solidFill>
                <a:schemeClr val="dk1"/>
              </a:solidFill>
              <a:latin typeface="Calibri"/>
              <a:ea typeface="Calibri"/>
              <a:cs typeface="Calibri"/>
              <a:sym typeface="Calibri"/>
            </a:endParaRPr>
          </a:p>
          <a:p>
            <a:pPr>
              <a:lnSpc>
                <a:spcPct val="150000"/>
              </a:lnSpc>
              <a:spcBef>
                <a:spcPts val="0"/>
              </a:spcBef>
              <a:spcAft>
                <a:spcPts val="0"/>
              </a:spcAft>
            </a:pPr>
            <a:r>
              <a:rPr lang="en-US" sz="2000" b="1" dirty="0">
                <a:solidFill>
                  <a:schemeClr val="dk1"/>
                </a:solidFill>
                <a:latin typeface="Calibri"/>
                <a:ea typeface="Calibri"/>
                <a:cs typeface="Calibri"/>
                <a:sym typeface="Calibri"/>
              </a:rPr>
              <a:t>Conclusion: </a:t>
            </a:r>
            <a:r>
              <a:rPr lang="vi-VN" sz="2000" dirty="0">
                <a:solidFill>
                  <a:schemeClr val="dk1"/>
                </a:solidFill>
                <a:latin typeface="Calibri"/>
                <a:ea typeface="Calibri"/>
                <a:cs typeface="Calibri"/>
                <a:sym typeface="Calibri"/>
              </a:rPr>
              <a:t>So</a:t>
            </a:r>
            <a:r>
              <a:rPr lang="en-US" sz="2000" dirty="0">
                <a:solidFill>
                  <a:schemeClr val="dk1"/>
                </a:solidFill>
                <a:latin typeface="Calibri"/>
                <a:ea typeface="Calibri"/>
                <a:cs typeface="Calibri"/>
                <a:sym typeface="Calibri"/>
              </a:rPr>
              <a:t>, a </a:t>
            </a:r>
            <a:r>
              <a:rPr lang="vi-VN" sz="2000" dirty="0">
                <a:solidFill>
                  <a:schemeClr val="dk1"/>
                </a:solidFill>
                <a:latin typeface="Calibri"/>
                <a:ea typeface="Calibri"/>
                <a:cs typeface="Calibri"/>
                <a:sym typeface="Calibri"/>
              </a:rPr>
              <a:t>house’s </a:t>
            </a:r>
            <a:r>
              <a:rPr lang="en-US" sz="2000" dirty="0">
                <a:solidFill>
                  <a:schemeClr val="dk1"/>
                </a:solidFill>
                <a:latin typeface="Calibri"/>
                <a:ea typeface="Calibri"/>
                <a:cs typeface="Calibri"/>
                <a:sym typeface="Calibri"/>
              </a:rPr>
              <a:t>value </a:t>
            </a:r>
            <a:r>
              <a:rPr lang="vi-VN" sz="2000" dirty="0">
                <a:solidFill>
                  <a:schemeClr val="dk1"/>
                </a:solidFill>
                <a:latin typeface="Calibri"/>
                <a:ea typeface="Calibri"/>
                <a:cs typeface="Calibri"/>
                <a:sym typeface="Calibri"/>
              </a:rPr>
              <a:t>is not its true value</a:t>
            </a:r>
            <a:r>
              <a:rPr lang="en-US" sz="2000" dirty="0">
                <a:solidFill>
                  <a:schemeClr val="dk1"/>
                </a:solidFill>
                <a:latin typeface="Calibri"/>
                <a:ea typeface="Calibri"/>
                <a:cs typeface="Calibri"/>
                <a:sym typeface="Calibri"/>
              </a:rPr>
              <a:t>. </a:t>
            </a:r>
            <a:endParaRPr lang="vi-VN" sz="2000" dirty="0">
              <a:solidFill>
                <a:schemeClr val="dk1"/>
              </a:solidFill>
              <a:latin typeface="Calibri"/>
              <a:ea typeface="Calibri"/>
              <a:cs typeface="Calibri"/>
              <a:sym typeface="Calibri"/>
            </a:endParaRPr>
          </a:p>
          <a:p>
            <a:pPr marL="342900" indent="-342900">
              <a:lnSpc>
                <a:spcPct val="150000"/>
              </a:lnSpc>
              <a:spcBef>
                <a:spcPts val="0"/>
              </a:spcBef>
              <a:spcAft>
                <a:spcPts val="0"/>
              </a:spcAft>
              <a:buFontTx/>
              <a:buChar char="-"/>
            </a:pPr>
            <a:endParaRPr lang="vi-VN" sz="2000" i="1" dirty="0">
              <a:solidFill>
                <a:schemeClr val="dk1"/>
              </a:solidFill>
              <a:latin typeface="Calibri"/>
              <a:ea typeface="Calibri"/>
              <a:cs typeface="Calibri"/>
              <a:sym typeface="Calibri"/>
            </a:endParaRPr>
          </a:p>
          <a:p>
            <a:pPr>
              <a:lnSpc>
                <a:spcPct val="150000"/>
              </a:lnSpc>
              <a:spcBef>
                <a:spcPts val="0"/>
              </a:spcBef>
              <a:spcAft>
                <a:spcPts val="0"/>
              </a:spcAft>
            </a:pPr>
            <a:r>
              <a:rPr lang="vi-VN" sz="2000" b="1" dirty="0">
                <a:solidFill>
                  <a:schemeClr val="dk1"/>
                </a:solidFill>
                <a:latin typeface="Calibri"/>
                <a:ea typeface="Calibri"/>
                <a:cs typeface="Calibri"/>
                <a:sym typeface="Calibri"/>
              </a:rPr>
              <a:t>Assumption</a:t>
            </a:r>
            <a:r>
              <a:rPr lang="vi-VN" sz="2000" dirty="0">
                <a:solidFill>
                  <a:schemeClr val="dk1"/>
                </a:solidFill>
                <a:latin typeface="Calibri"/>
                <a:ea typeface="Calibri"/>
                <a:cs typeface="Calibri"/>
                <a:sym typeface="Calibri"/>
              </a:rPr>
              <a:t>: Property value goes</a:t>
            </a:r>
            <a:r>
              <a:rPr lang="en-US" sz="2000" dirty="0">
                <a:solidFill>
                  <a:schemeClr val="dk1"/>
                </a:solidFill>
                <a:latin typeface="Calibri"/>
                <a:ea typeface="Calibri"/>
                <a:cs typeface="Calibri"/>
                <a:sym typeface="Calibri"/>
              </a:rPr>
              <a:t> beyond its physical aspects and </a:t>
            </a:r>
            <a:r>
              <a:rPr lang="vi-VN" sz="2000" dirty="0">
                <a:solidFill>
                  <a:schemeClr val="dk1"/>
                </a:solidFill>
                <a:latin typeface="Calibri"/>
                <a:ea typeface="Calibri"/>
                <a:cs typeface="Calibri"/>
                <a:sym typeface="Calibri"/>
              </a:rPr>
              <a:t>reflects</a:t>
            </a:r>
            <a:r>
              <a:rPr lang="en-US" sz="2000" dirty="0">
                <a:solidFill>
                  <a:schemeClr val="dk1"/>
                </a:solidFill>
                <a:latin typeface="Calibri"/>
                <a:ea typeface="Calibri"/>
                <a:cs typeface="Calibri"/>
                <a:sym typeface="Calibri"/>
              </a:rPr>
              <a:t> </a:t>
            </a:r>
            <a:r>
              <a:rPr lang="vi-VN" sz="2000" dirty="0">
                <a:solidFill>
                  <a:schemeClr val="dk1"/>
                </a:solidFill>
                <a:latin typeface="Calibri"/>
                <a:ea typeface="Calibri"/>
                <a:cs typeface="Calibri"/>
                <a:sym typeface="Calibri"/>
              </a:rPr>
              <a:t>evaluators’ </a:t>
            </a:r>
            <a:r>
              <a:rPr lang="en-US" sz="2000" dirty="0">
                <a:solidFill>
                  <a:schemeClr val="dk1"/>
                </a:solidFill>
                <a:latin typeface="Calibri"/>
                <a:ea typeface="Calibri"/>
                <a:cs typeface="Calibri"/>
                <a:sym typeface="Calibri"/>
              </a:rPr>
              <a:t>priorities.</a:t>
            </a:r>
            <a:endParaRPr sz="2800" dirty="0"/>
          </a:p>
        </p:txBody>
      </p:sp>
    </p:spTree>
    <p:extLst>
      <p:ext uri="{BB962C8B-B14F-4D97-AF65-F5344CB8AC3E}">
        <p14:creationId xmlns:p14="http://schemas.microsoft.com/office/powerpoint/2010/main" val="1699781580"/>
      </p:ext>
    </p:extLst>
  </p:cSld>
  <p:clrMapOvr>
    <a:masterClrMapping/>
  </p:clrMapOvr>
</p:sld>
</file>

<file path=ppt/theme/theme1.xml><?xml version="1.0" encoding="utf-8"?>
<a:theme xmlns:a="http://schemas.openxmlformats.org/drawingml/2006/main" name="400TGp_globalcity_light_ani">
  <a:themeElements>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400TGp_globalcity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00TGp_globalcity_light_ani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400TGp_globalcity_light_ani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400TGp_globalcity_light_ani</Template>
  <TotalTime>14850</TotalTime>
  <Words>7296</Words>
  <Application>Microsoft Office PowerPoint</Application>
  <PresentationFormat>On-screen Show (4:3)</PresentationFormat>
  <Paragraphs>797</Paragraphs>
  <Slides>85</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Arial</vt:lpstr>
      <vt:lpstr>Calibri</vt:lpstr>
      <vt:lpstr>Noto Sans Symbols</vt:lpstr>
      <vt:lpstr>Raleway</vt:lpstr>
      <vt:lpstr>Symbol</vt:lpstr>
      <vt:lpstr>Times New Roman</vt:lpstr>
      <vt:lpstr>Verdana</vt:lpstr>
      <vt:lpstr>Wingdings</vt:lpstr>
      <vt:lpstr>Wingdings 2</vt:lpstr>
      <vt:lpstr>400TGp_globalcity_light_ani</vt:lpstr>
      <vt:lpstr>PowerPoint Presentation</vt:lpstr>
      <vt:lpstr>CHAPTER 2 - ASSIGNMENT</vt:lpstr>
      <vt:lpstr>Task 1: Identify each text. If there is an argument, find the premise, conclusion and assumption </vt:lpstr>
      <vt:lpstr>PowerPoint Presentation</vt:lpstr>
      <vt:lpstr>Task 3: Indicate the premises and the conclusion. Then identify the assumption to agree or disagree with the conclusion.</vt:lpstr>
      <vt:lpstr>Task 4: Rephrase the Director’s argument’s argument and identify his assumption.</vt:lpstr>
      <vt:lpstr>Task 4: Rephrase the Director’s argument’s argument and identify his assumption.</vt:lpstr>
      <vt:lpstr>PowerPoint Presentation</vt:lpstr>
      <vt:lpstr>PowerPoint Presentation</vt:lpstr>
      <vt:lpstr>PowerPoint Presentation</vt:lpstr>
      <vt:lpstr>PowerPoint Presentation</vt:lpstr>
      <vt:lpstr>PowerPoint Presentation</vt:lpstr>
      <vt:lpstr>PowerPoint Presentation</vt:lpstr>
      <vt:lpstr>What will happen?</vt:lpstr>
      <vt:lpstr>PowerPoint Presentation</vt:lpstr>
      <vt:lpstr>PowerPoint Presentation</vt:lpstr>
      <vt:lpstr>Two basic categories of human reasoning</vt:lpstr>
      <vt:lpstr>Examples of deductive and inductive reasoning</vt:lpstr>
      <vt:lpstr>Deductive vs. Inductive reasoning</vt:lpstr>
      <vt:lpstr>Deductive or inductive? </vt:lpstr>
      <vt:lpstr>Deductive or inductive? </vt:lpstr>
      <vt:lpstr>Deductive or inductive? </vt:lpstr>
      <vt:lpstr>Your turn: Deductive or inductive? </vt:lpstr>
      <vt:lpstr>Your turn: Deductive or inductive? </vt:lpstr>
      <vt:lpstr>Your turn: Deductive or inductive? </vt:lpstr>
      <vt:lpstr>Your turn: Deductive or Inductive? </vt:lpstr>
      <vt:lpstr>Your turn: Deductive or inductive? </vt:lpstr>
      <vt:lpstr>Your turn: Deductive or inductive? </vt:lpstr>
      <vt:lpstr>Deductive arguments’ claims </vt:lpstr>
      <vt:lpstr>Deduction indicators</vt:lpstr>
      <vt:lpstr>Inductive arguments’ claims </vt:lpstr>
      <vt:lpstr>Sample inductive reasoning</vt:lpstr>
      <vt:lpstr>Induction indicators  </vt:lpstr>
      <vt:lpstr>Application: Deductive or inductive? </vt:lpstr>
      <vt:lpstr>COMMON PATTERNS OF DEDUCTIVE REASONING </vt:lpstr>
      <vt:lpstr>1. HYPOTHETICAL SYLLOGISM (chain argument) </vt:lpstr>
      <vt:lpstr>1. HYPOTHETICAL SYLLOGISM (modus ponens – affirming the antecedent) </vt:lpstr>
      <vt:lpstr>1. HYPOTHETICAL SYLLOGISM  (modus tollens – denying the consequent) </vt:lpstr>
      <vt:lpstr>1. HYPOTHETICAL SYLLOGISM  (denying the antecedent)</vt:lpstr>
      <vt:lpstr>1. HYPOTHETICAL SYLLOGISM  (affirming the consequent)</vt:lpstr>
      <vt:lpstr>Task: Sort them out. </vt:lpstr>
      <vt:lpstr>Task: Sort them out. </vt:lpstr>
      <vt:lpstr>2. CATEGORICAL SYLLOGISM  </vt:lpstr>
      <vt:lpstr>Task: Fill in the minor premise.</vt:lpstr>
      <vt:lpstr>3. Argument by elimination   </vt:lpstr>
      <vt:lpstr>Task: Find the conclusion for this argument from elimination</vt:lpstr>
      <vt:lpstr>Answer</vt:lpstr>
      <vt:lpstr>4. Argument based on Mathematics    </vt:lpstr>
      <vt:lpstr>4. Argument based on Mathematics    </vt:lpstr>
      <vt:lpstr>5. Argument from Definition    </vt:lpstr>
      <vt:lpstr>Argument from definition</vt:lpstr>
      <vt:lpstr>Deductive validity</vt:lpstr>
      <vt:lpstr>Deductive validity</vt:lpstr>
      <vt:lpstr>Generalization of deductive validity</vt:lpstr>
      <vt:lpstr>Fun corner: Valid/Invalid - Sound/Unsound?</vt:lpstr>
      <vt:lpstr>COMMON PATTERNS OF INDUCTIVE REASONING </vt:lpstr>
      <vt:lpstr>1. INDUCTIVE GENERALIZATION </vt:lpstr>
      <vt:lpstr>2. PREDICTIVE ARGUMENT </vt:lpstr>
      <vt:lpstr>3. ARGUMENT FROM AUTHORITY </vt:lpstr>
      <vt:lpstr>4. CAUSAL ARGUMENT </vt:lpstr>
      <vt:lpstr>5. Statistical argument</vt:lpstr>
      <vt:lpstr>6. ARGUMENT FROM ANALOGY</vt:lpstr>
      <vt:lpstr>Inductive strengths</vt:lpstr>
      <vt:lpstr>Inductive strengths (cont)</vt:lpstr>
      <vt:lpstr>Inductive strengths (con’t)</vt:lpstr>
      <vt:lpstr>Generalization of inductive strength</vt:lpstr>
      <vt:lpstr>PRACTICE</vt:lpstr>
      <vt:lpstr>Argument 1</vt:lpstr>
      <vt:lpstr>Deductive or inductive reasoning?</vt:lpstr>
      <vt:lpstr>Deductive or inductive reasoning?</vt:lpstr>
      <vt:lpstr>INDUCTIVE PATTERNS </vt:lpstr>
      <vt:lpstr>  </vt:lpstr>
      <vt:lpstr>Group: </vt:lpstr>
      <vt:lpstr>Input for your arguments </vt:lpstr>
      <vt:lpstr>Sample argument 1 </vt:lpstr>
      <vt:lpstr>Sample argument 2 </vt:lpstr>
      <vt:lpstr>Sample argument 3 </vt:lpstr>
      <vt:lpstr>Sample argument 4 </vt:lpstr>
      <vt:lpstr>Task 1: Make an argument based on the clue</vt:lpstr>
      <vt:lpstr>Task 2: Make an argument based on the clue</vt:lpstr>
      <vt:lpstr>Task 3: Make an argument based on the clue</vt:lpstr>
      <vt:lpstr>Task 4: Make an argument based on the clue</vt:lpstr>
      <vt:lpstr>Task 5: Make an argument based on the clue</vt:lpstr>
      <vt:lpstr>Task 6: Make an argument based on YOUR clue</vt:lpstr>
      <vt:lpstr>PowerPoint Presentation</vt:lpstr>
    </vt:vector>
  </TitlesOfParts>
  <Company>HCMC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of lesson 2</dc:title>
  <dc:creator>Đỗ Thị Diệu Ngọc</dc:creator>
  <cp:lastModifiedBy>DO MINH DUY</cp:lastModifiedBy>
  <cp:revision>466</cp:revision>
  <dcterms:created xsi:type="dcterms:W3CDTF">2012-08-17T22:58:34Z</dcterms:created>
  <dcterms:modified xsi:type="dcterms:W3CDTF">2024-03-24T09:39:55Z</dcterms:modified>
</cp:coreProperties>
</file>